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23" r:id="rId2"/>
    <p:sldId id="259" r:id="rId3"/>
    <p:sldId id="257" r:id="rId4"/>
    <p:sldId id="322" r:id="rId5"/>
    <p:sldId id="261" r:id="rId6"/>
    <p:sldId id="346" r:id="rId7"/>
    <p:sldId id="267" r:id="rId8"/>
    <p:sldId id="307" r:id="rId9"/>
    <p:sldId id="316" r:id="rId10"/>
    <p:sldId id="364" r:id="rId11"/>
    <p:sldId id="365" r:id="rId12"/>
    <p:sldId id="366" r:id="rId13"/>
    <p:sldId id="367" r:id="rId14"/>
    <p:sldId id="368" r:id="rId15"/>
    <p:sldId id="352" r:id="rId16"/>
    <p:sldId id="369" r:id="rId17"/>
    <p:sldId id="370" r:id="rId18"/>
    <p:sldId id="371" r:id="rId19"/>
    <p:sldId id="263" r:id="rId20"/>
    <p:sldId id="264" r:id="rId21"/>
    <p:sldId id="299" r:id="rId22"/>
    <p:sldId id="379" r:id="rId23"/>
    <p:sldId id="372" r:id="rId24"/>
    <p:sldId id="373" r:id="rId25"/>
    <p:sldId id="321" r:id="rId26"/>
    <p:sldId id="324" r:id="rId27"/>
    <p:sldId id="325" r:id="rId28"/>
    <p:sldId id="326" r:id="rId29"/>
    <p:sldId id="374" r:id="rId30"/>
    <p:sldId id="327" r:id="rId31"/>
    <p:sldId id="328" r:id="rId32"/>
    <p:sldId id="375" r:id="rId33"/>
    <p:sldId id="329" r:id="rId34"/>
    <p:sldId id="376" r:id="rId35"/>
    <p:sldId id="330" r:id="rId36"/>
    <p:sldId id="331" r:id="rId37"/>
    <p:sldId id="333" r:id="rId38"/>
    <p:sldId id="335" r:id="rId39"/>
    <p:sldId id="336" r:id="rId40"/>
    <p:sldId id="377" r:id="rId41"/>
    <p:sldId id="338" r:id="rId42"/>
    <p:sldId id="378" r:id="rId43"/>
    <p:sldId id="363" r:id="rId44"/>
    <p:sldId id="341" r:id="rId45"/>
    <p:sldId id="342" r:id="rId46"/>
    <p:sldId id="344" r:id="rId47"/>
    <p:sldId id="34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AF0"/>
    <a:srgbClr val="00464F"/>
    <a:srgbClr val="004C53"/>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95" autoAdjust="0"/>
    <p:restoredTop sz="77683" autoAdjust="0"/>
  </p:normalViewPr>
  <p:slideViewPr>
    <p:cSldViewPr>
      <p:cViewPr varScale="1">
        <p:scale>
          <a:sx n="30" d="100"/>
          <a:sy n="30" d="100"/>
        </p:scale>
        <p:origin x="1020" y="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B90CD-DFEF-4470-8AD2-9011A0E251F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EDE290A-8219-4931-A282-B4A1569F5267}">
      <dgm:prSet phldrT="[Text]"/>
      <dgm:spPr>
        <a:solidFill>
          <a:srgbClr val="004C53"/>
        </a:solidFill>
      </dgm:spPr>
      <dgm:t>
        <a:bodyPr/>
        <a:lstStyle/>
        <a:p>
          <a:r>
            <a:rPr lang="cy-GB" noProof="0" dirty="0">
              <a:latin typeface="Arial" panose="020B0604020202020204" pitchFamily="34" charset="0"/>
              <a:cs typeface="Arial" panose="020B0604020202020204" pitchFamily="34" charset="0"/>
            </a:rPr>
            <a:t>﻿sicrhau bod gofal diogel ac effeithiol yn cael ei roi</a:t>
          </a:r>
        </a:p>
      </dgm:t>
    </dgm:pt>
    <dgm:pt modelId="{36B114AA-89E4-499C-9FB9-807957E6552D}" type="parTrans" cxnId="{79C06BCA-BC5B-4BE5-AE7E-F050562F3E0E}">
      <dgm:prSet/>
      <dgm:spPr/>
      <dgm:t>
        <a:bodyPr/>
        <a:lstStyle/>
        <a:p>
          <a:endParaRPr lang="en-US"/>
        </a:p>
      </dgm:t>
    </dgm:pt>
    <dgm:pt modelId="{72FD3A41-48A9-41EB-B19C-F6BCFD0A13C9}" type="sibTrans" cxnId="{79C06BCA-BC5B-4BE5-AE7E-F050562F3E0E}">
      <dgm:prSet/>
      <dgm:spPr/>
      <dgm:t>
        <a:bodyPr/>
        <a:lstStyle/>
        <a:p>
          <a:endParaRPr lang="en-US"/>
        </a:p>
      </dgm:t>
    </dgm:pt>
    <dgm:pt modelId="{B520CAED-5FD9-4831-B452-EB0273492F54}">
      <dgm:prSet phldrT="[Text]"/>
      <dgm:spPr>
        <a:solidFill>
          <a:srgbClr val="004C53"/>
        </a:solidFill>
      </dgm:spPr>
      <dgm:t>
        <a:bodyPr/>
        <a:lstStyle/>
        <a:p>
          <a:r>
            <a:rPr lang="en-US" dirty="0">
              <a:latin typeface="Arial" panose="020B0604020202020204" pitchFamily="34" charset="0"/>
              <a:cs typeface="Arial" panose="020B0604020202020204" pitchFamily="34" charset="0"/>
            </a:rPr>
            <a:t>cynyddu llesiant, llais, dewis a rheolaeth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i’r eithaf</a:t>
          </a:r>
        </a:p>
      </dgm:t>
    </dgm:pt>
    <dgm:pt modelId="{7E4D75AF-2563-4590-AE9E-164C407E4B04}" type="parTrans" cxnId="{5D5F345C-5FC1-4C86-B933-D64B846546EB}">
      <dgm:prSet/>
      <dgm:spPr/>
      <dgm:t>
        <a:bodyPr/>
        <a:lstStyle/>
        <a:p>
          <a:endParaRPr lang="en-US"/>
        </a:p>
      </dgm:t>
    </dgm:pt>
    <dgm:pt modelId="{BCB3CB65-9D1F-4D22-B307-A84C638BC17F}" type="sibTrans" cxnId="{5D5F345C-5FC1-4C86-B933-D64B846546EB}">
      <dgm:prSet/>
      <dgm:spPr/>
      <dgm:t>
        <a:bodyPr/>
        <a:lstStyle/>
        <a:p>
          <a:endParaRPr lang="en-US"/>
        </a:p>
      </dgm:t>
    </dgm:pt>
    <dgm:pt modelId="{63A4D66D-6808-4F50-9C23-705B142A619C}">
      <dgm:prSet phldrT="[Text]"/>
      <dgm:spPr>
        <a:solidFill>
          <a:srgbClr val="004C53"/>
        </a:solidFill>
      </dgm:spPr>
      <dgm:t>
        <a:bodyPr/>
        <a:lstStyle/>
        <a:p>
          <a:r>
            <a:rPr lang="en-US" dirty="0">
              <a:latin typeface="Arial" panose="020B0604020202020204" pitchFamily="34" charset="0"/>
              <a:cs typeface="Arial" panose="020B0604020202020204" pitchFamily="34" charset="0"/>
            </a:rPr>
            <a:t>atal niwed i iechyd neu ddatblygiad</a:t>
          </a:r>
        </a:p>
      </dgm:t>
    </dgm:pt>
    <dgm:pt modelId="{86C20EA2-D719-4339-B116-982CDC04AEDA}" type="parTrans" cxnId="{E36F7334-BE83-4937-BC9D-582D3CA0E052}">
      <dgm:prSet/>
      <dgm:spPr/>
      <dgm:t>
        <a:bodyPr/>
        <a:lstStyle/>
        <a:p>
          <a:endParaRPr lang="en-US"/>
        </a:p>
      </dgm:t>
    </dgm:pt>
    <dgm:pt modelId="{D7924AB5-E312-4B61-BEB1-678351FCEA36}" type="sibTrans" cxnId="{E36F7334-BE83-4937-BC9D-582D3CA0E052}">
      <dgm:prSet/>
      <dgm:spPr/>
      <dgm:t>
        <a:bodyPr/>
        <a:lstStyle/>
        <a:p>
          <a:endParaRPr lang="en-US"/>
        </a:p>
      </dgm:t>
    </dgm:pt>
    <dgm:pt modelId="{D5803B60-6311-4461-9969-ACE64F9B932A}">
      <dgm:prSet phldrT="[Text]" phldr="1"/>
      <dgm:spPr/>
      <dgm:t>
        <a:bodyPr/>
        <a:lstStyle/>
        <a:p>
          <a:endParaRPr lang="en-US"/>
        </a:p>
      </dgm:t>
    </dgm:pt>
    <dgm:pt modelId="{7D18FA06-8F61-45A0-A52F-D0CED2373906}" type="parTrans" cxnId="{8B4F3373-739C-42AC-A952-C401B246D4A3}">
      <dgm:prSet/>
      <dgm:spPr/>
      <dgm:t>
        <a:bodyPr/>
        <a:lstStyle/>
        <a:p>
          <a:endParaRPr lang="en-US"/>
        </a:p>
      </dgm:t>
    </dgm:pt>
    <dgm:pt modelId="{83C0797A-43BA-4DC8-A977-B56FF75B4180}" type="sibTrans" cxnId="{8B4F3373-739C-42AC-A952-C401B246D4A3}">
      <dgm:prSet/>
      <dgm:spPr/>
      <dgm:t>
        <a:bodyPr/>
        <a:lstStyle/>
        <a:p>
          <a:endParaRPr lang="en-US"/>
        </a:p>
      </dgm:t>
    </dgm:pt>
    <dgm:pt modelId="{1BD9FA84-2317-4257-962A-1E6F06CACCD6}">
      <dgm:prSet/>
      <dgm:spPr>
        <a:solidFill>
          <a:srgbClr val="004C53"/>
        </a:solidFill>
      </dgm:spPr>
      <dgm:t>
        <a:bodyPr/>
        <a:lstStyle/>
        <a:p>
          <a:r>
            <a:rPr lang="en-US" dirty="0">
              <a:latin typeface="Arial" panose="020B0604020202020204" pitchFamily="34" charset="0"/>
              <a:cs typeface="Arial" panose="020B0604020202020204" pitchFamily="34" charset="0"/>
            </a:rPr>
            <a:t>amddiffyn ﻿rhag camdriniaeth, esgeulustod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 niwed</a:t>
          </a:r>
        </a:p>
      </dgm:t>
    </dgm:pt>
    <dgm:pt modelId="{F21997F3-7425-4713-B335-8465805A79C5}" type="parTrans" cxnId="{0A1E43EC-92C2-4207-BFE8-5D58E9A091A6}">
      <dgm:prSet/>
      <dgm:spPr/>
      <dgm:t>
        <a:bodyPr/>
        <a:lstStyle/>
        <a:p>
          <a:endParaRPr lang="en-US"/>
        </a:p>
      </dgm:t>
    </dgm:pt>
    <dgm:pt modelId="{19531B85-5D3C-4AC4-8FC4-60851A6BE7BF}" type="sibTrans" cxnId="{0A1E43EC-92C2-4207-BFE8-5D58E9A091A6}">
      <dgm:prSet/>
      <dgm:spPr/>
      <dgm:t>
        <a:bodyPr/>
        <a:lstStyle/>
        <a:p>
          <a:endParaRPr lang="en-US"/>
        </a:p>
      </dgm:t>
    </dgm:pt>
    <dgm:pt modelId="{F2575A88-AF74-42F7-9AA6-F5BDFC815CCE}" type="pres">
      <dgm:prSet presAssocID="{8D1B90CD-DFEF-4470-8AD2-9011A0E251F3}" presName="matrix" presStyleCnt="0">
        <dgm:presLayoutVars>
          <dgm:chMax val="1"/>
          <dgm:dir/>
          <dgm:resizeHandles val="exact"/>
        </dgm:presLayoutVars>
      </dgm:prSet>
      <dgm:spPr/>
    </dgm:pt>
    <dgm:pt modelId="{5D21FBEB-871C-4F38-A857-03DEEEC2A7F0}" type="pres">
      <dgm:prSet presAssocID="{8D1B90CD-DFEF-4470-8AD2-9011A0E251F3}" presName="diamond" presStyleLbl="bgShp" presStyleIdx="0" presStyleCnt="1" custLinFactNeighborY="-625"/>
      <dgm:spPr>
        <a:solidFill>
          <a:srgbClr val="004C53">
            <a:alpha val="30000"/>
          </a:srgbClr>
        </a:solidFill>
      </dgm:spPr>
    </dgm:pt>
    <dgm:pt modelId="{27AFB4DD-8CB5-4913-B8D7-8DCC97AF6B18}" type="pres">
      <dgm:prSet presAssocID="{8D1B90CD-DFEF-4470-8AD2-9011A0E251F3}" presName="quad1" presStyleLbl="node1" presStyleIdx="0" presStyleCnt="4" custLinFactNeighborY="0">
        <dgm:presLayoutVars>
          <dgm:chMax val="0"/>
          <dgm:chPref val="0"/>
          <dgm:bulletEnabled val="1"/>
        </dgm:presLayoutVars>
      </dgm:prSet>
      <dgm:spPr/>
    </dgm:pt>
    <dgm:pt modelId="{B857C187-527B-4D91-A3B5-40101D4667E4}" type="pres">
      <dgm:prSet presAssocID="{8D1B90CD-DFEF-4470-8AD2-9011A0E251F3}" presName="quad2" presStyleLbl="node1" presStyleIdx="1" presStyleCnt="4" custLinFactNeighborY="0">
        <dgm:presLayoutVars>
          <dgm:chMax val="0"/>
          <dgm:chPref val="0"/>
          <dgm:bulletEnabled val="1"/>
        </dgm:presLayoutVars>
      </dgm:prSet>
      <dgm:spPr/>
    </dgm:pt>
    <dgm:pt modelId="{3077DBF2-C564-47DB-8631-47371CE78D6C}" type="pres">
      <dgm:prSet presAssocID="{8D1B90CD-DFEF-4470-8AD2-9011A0E251F3}" presName="quad3" presStyleLbl="node1" presStyleIdx="2" presStyleCnt="4" custLinFactNeighborY="0">
        <dgm:presLayoutVars>
          <dgm:chMax val="0"/>
          <dgm:chPref val="0"/>
          <dgm:bulletEnabled val="1"/>
        </dgm:presLayoutVars>
      </dgm:prSet>
      <dgm:spPr/>
    </dgm:pt>
    <dgm:pt modelId="{80994DE4-7FD6-4A40-A081-3076D95D52D1}" type="pres">
      <dgm:prSet presAssocID="{8D1B90CD-DFEF-4470-8AD2-9011A0E251F3}" presName="quad4" presStyleLbl="node1" presStyleIdx="3" presStyleCnt="4" custLinFactNeighborY="0">
        <dgm:presLayoutVars>
          <dgm:chMax val="0"/>
          <dgm:chPref val="0"/>
          <dgm:bulletEnabled val="1"/>
        </dgm:presLayoutVars>
      </dgm:prSet>
      <dgm:spPr/>
    </dgm:pt>
  </dgm:ptLst>
  <dgm:cxnLst>
    <dgm:cxn modelId="{E36F7334-BE83-4937-BC9D-582D3CA0E052}" srcId="{8D1B90CD-DFEF-4470-8AD2-9011A0E251F3}" destId="{63A4D66D-6808-4F50-9C23-705B142A619C}" srcOrd="3" destOrd="0" parTransId="{86C20EA2-D719-4339-B116-982CDC04AEDA}" sibTransId="{D7924AB5-E312-4B61-BEB1-678351FCEA36}"/>
    <dgm:cxn modelId="{5D5F345C-5FC1-4C86-B933-D64B846546EB}" srcId="{8D1B90CD-DFEF-4470-8AD2-9011A0E251F3}" destId="{B520CAED-5FD9-4831-B452-EB0273492F54}" srcOrd="2" destOrd="0" parTransId="{7E4D75AF-2563-4590-AE9E-164C407E4B04}" sibTransId="{BCB3CB65-9D1F-4D22-B307-A84C638BC17F}"/>
    <dgm:cxn modelId="{D8050D44-90E4-440F-AD58-A0D0ADF1FD68}" type="presOf" srcId="{B520CAED-5FD9-4831-B452-EB0273492F54}" destId="{3077DBF2-C564-47DB-8631-47371CE78D6C}" srcOrd="0" destOrd="0" presId="urn:microsoft.com/office/officeart/2005/8/layout/matrix3"/>
    <dgm:cxn modelId="{8B4F3373-739C-42AC-A952-C401B246D4A3}" srcId="{8D1B90CD-DFEF-4470-8AD2-9011A0E251F3}" destId="{D5803B60-6311-4461-9969-ACE64F9B932A}" srcOrd="4" destOrd="0" parTransId="{7D18FA06-8F61-45A0-A52F-D0CED2373906}" sibTransId="{83C0797A-43BA-4DC8-A977-B56FF75B4180}"/>
    <dgm:cxn modelId="{D24F3C53-7DBF-4010-9732-61C06CDDC20E}" type="presOf" srcId="{63A4D66D-6808-4F50-9C23-705B142A619C}" destId="{80994DE4-7FD6-4A40-A081-3076D95D52D1}" srcOrd="0" destOrd="0" presId="urn:microsoft.com/office/officeart/2005/8/layout/matrix3"/>
    <dgm:cxn modelId="{69517579-350F-4A8F-9C89-9A6D841917F7}" type="presOf" srcId="{9EDE290A-8219-4931-A282-B4A1569F5267}" destId="{27AFB4DD-8CB5-4913-B8D7-8DCC97AF6B18}" srcOrd="0" destOrd="0" presId="urn:microsoft.com/office/officeart/2005/8/layout/matrix3"/>
    <dgm:cxn modelId="{D5D37C7B-7DB0-4A84-9634-CEBF22926713}" type="presOf" srcId="{1BD9FA84-2317-4257-962A-1E6F06CACCD6}" destId="{B857C187-527B-4D91-A3B5-40101D4667E4}" srcOrd="0" destOrd="0" presId="urn:microsoft.com/office/officeart/2005/8/layout/matrix3"/>
    <dgm:cxn modelId="{9D5126C5-071D-4E12-9B78-B3DD2D199D64}" type="presOf" srcId="{8D1B90CD-DFEF-4470-8AD2-9011A0E251F3}" destId="{F2575A88-AF74-42F7-9AA6-F5BDFC815CCE}" srcOrd="0" destOrd="0" presId="urn:microsoft.com/office/officeart/2005/8/layout/matrix3"/>
    <dgm:cxn modelId="{79C06BCA-BC5B-4BE5-AE7E-F050562F3E0E}" srcId="{8D1B90CD-DFEF-4470-8AD2-9011A0E251F3}" destId="{9EDE290A-8219-4931-A282-B4A1569F5267}" srcOrd="0" destOrd="0" parTransId="{36B114AA-89E4-499C-9FB9-807957E6552D}" sibTransId="{72FD3A41-48A9-41EB-B19C-F6BCFD0A13C9}"/>
    <dgm:cxn modelId="{0A1E43EC-92C2-4207-BFE8-5D58E9A091A6}" srcId="{8D1B90CD-DFEF-4470-8AD2-9011A0E251F3}" destId="{1BD9FA84-2317-4257-962A-1E6F06CACCD6}" srcOrd="1" destOrd="0" parTransId="{F21997F3-7425-4713-B335-8465805A79C5}" sibTransId="{19531B85-5D3C-4AC4-8FC4-60851A6BE7BF}"/>
    <dgm:cxn modelId="{2D01FD1D-7221-4F7F-9FA9-B8EA878D0941}" type="presParOf" srcId="{F2575A88-AF74-42F7-9AA6-F5BDFC815CCE}" destId="{5D21FBEB-871C-4F38-A857-03DEEEC2A7F0}" srcOrd="0" destOrd="0" presId="urn:microsoft.com/office/officeart/2005/8/layout/matrix3"/>
    <dgm:cxn modelId="{35BCF669-F016-4EC7-A699-AC9AC132DDCC}" type="presParOf" srcId="{F2575A88-AF74-42F7-9AA6-F5BDFC815CCE}" destId="{27AFB4DD-8CB5-4913-B8D7-8DCC97AF6B18}" srcOrd="1" destOrd="0" presId="urn:microsoft.com/office/officeart/2005/8/layout/matrix3"/>
    <dgm:cxn modelId="{62A1C704-C194-4B89-A0C7-338A4C818053}" type="presParOf" srcId="{F2575A88-AF74-42F7-9AA6-F5BDFC815CCE}" destId="{B857C187-527B-4D91-A3B5-40101D4667E4}" srcOrd="2" destOrd="0" presId="urn:microsoft.com/office/officeart/2005/8/layout/matrix3"/>
    <dgm:cxn modelId="{3817537D-DBF9-4738-9DE4-F5E131DBC7E7}" type="presParOf" srcId="{F2575A88-AF74-42F7-9AA6-F5BDFC815CCE}" destId="{3077DBF2-C564-47DB-8631-47371CE78D6C}" srcOrd="3" destOrd="0" presId="urn:microsoft.com/office/officeart/2005/8/layout/matrix3"/>
    <dgm:cxn modelId="{85B155DB-17AA-4E39-BE87-45D3D4873E8C}" type="presParOf" srcId="{F2575A88-AF74-42F7-9AA6-F5BDFC815CCE}" destId="{80994DE4-7FD6-4A40-A081-3076D95D52D1}"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516CD-178D-4182-9F99-F2A9CA56805A}" type="doc">
      <dgm:prSet loTypeId="urn:microsoft.com/office/officeart/2005/8/layout/vList4#1" loCatId="picture" qsTypeId="urn:microsoft.com/office/officeart/2005/8/quickstyle/simple1" qsCatId="simple" csTypeId="urn:microsoft.com/office/officeart/2005/8/colors/accent1_2" csCatId="accent1" phldr="1"/>
      <dgm:spPr/>
      <dgm:t>
        <a:bodyPr/>
        <a:lstStyle/>
        <a:p>
          <a:endParaRPr lang="en-GB"/>
        </a:p>
      </dgm:t>
    </dgm:pt>
    <dgm:pt modelId="{583A16AD-8E6A-4C43-B246-81FC1D43A036}">
      <dgm:prSet phldrT="[Text]" custT="1"/>
      <dgm:spPr>
        <a:solidFill>
          <a:srgbClr val="DCEAF0"/>
        </a:solidFill>
        <a:ln>
          <a:noFill/>
        </a:ln>
      </dgm:spPr>
      <dgm:t>
        <a:bodyPr/>
        <a:lstStyle/>
        <a:p>
          <a:endParaRPr lang="cy-GB" sz="500" kern="1200" noProof="0" dirty="0">
            <a:latin typeface="Arial" panose="020B0604020202020204" pitchFamily="34" charset="0"/>
            <a:cs typeface="Arial" panose="020B0604020202020204" pitchFamily="34" charset="0"/>
          </a:endParaRPr>
        </a:p>
      </dgm:t>
    </dgm:pt>
    <dgm:pt modelId="{0CF26660-5D51-46A7-BEFE-5E88B3BE0545}" type="parTrans" cxnId="{D92393F5-B43B-4BDE-8EAD-F073BF6463E6}">
      <dgm:prSet/>
      <dgm:spPr/>
      <dgm:t>
        <a:bodyPr/>
        <a:lstStyle/>
        <a:p>
          <a:endParaRPr lang="en-GB"/>
        </a:p>
      </dgm:t>
    </dgm:pt>
    <dgm:pt modelId="{15BA3AB8-26E3-4723-8C48-4AF7598EA8F9}" type="sibTrans" cxnId="{D92393F5-B43B-4BDE-8EAD-F073BF6463E6}">
      <dgm:prSet/>
      <dgm:spPr/>
      <dgm:t>
        <a:bodyPr/>
        <a:lstStyle/>
        <a:p>
          <a:endParaRPr lang="en-GB"/>
        </a:p>
      </dgm:t>
    </dgm:pt>
    <dgm:pt modelId="{86F1733D-2FDF-4465-84D0-3127A80DFFEB}">
      <dgm:prSet phldrT="[Text]" custT="1"/>
      <dgm:spPr>
        <a:solidFill>
          <a:srgbClr val="DCEAF0"/>
        </a:solidFill>
      </dgm:spPr>
      <dgm:t>
        <a:bodyPr/>
        <a:lstStyle/>
        <a:p>
          <a:endParaRPr lang="cy-GB" sz="2000" kern="1200" noProof="0" dirty="0">
            <a:latin typeface="Arial" panose="020B0604020202020204" pitchFamily="34" charset="0"/>
            <a:cs typeface="Arial" panose="020B0604020202020204" pitchFamily="34" charset="0"/>
          </a:endParaRPr>
        </a:p>
      </dgm:t>
    </dgm:pt>
    <dgm:pt modelId="{BEAF90E9-0ED2-44A0-A42D-BD36A097CA8D}" type="parTrans" cxnId="{6C97B40B-D6F2-42F4-B694-FDB1832F12B0}">
      <dgm:prSet/>
      <dgm:spPr/>
      <dgm:t>
        <a:bodyPr/>
        <a:lstStyle/>
        <a:p>
          <a:endParaRPr lang="en-GB"/>
        </a:p>
      </dgm:t>
    </dgm:pt>
    <dgm:pt modelId="{AD12208E-E472-40BE-8E8D-C309B244E985}" type="sibTrans" cxnId="{6C97B40B-D6F2-42F4-B694-FDB1832F12B0}">
      <dgm:prSet/>
      <dgm:spPr/>
      <dgm:t>
        <a:bodyPr/>
        <a:lstStyle/>
        <a:p>
          <a:endParaRPr lang="en-GB"/>
        </a:p>
      </dgm:t>
    </dgm:pt>
    <dgm:pt modelId="{748A7B0F-31B4-4C2B-BF4C-B0AAA6738303}">
      <dgm:prSet phldrT="[Text]" custT="1"/>
      <dgm:spPr>
        <a:solidFill>
          <a:srgbClr val="DCEAF0"/>
        </a:solidFill>
      </dgm:spPr>
      <dgm:t>
        <a:bodyPr/>
        <a:lstStyle/>
        <a:p>
          <a:pPr marL="265113" indent="-179388"/>
          <a:r>
            <a:rPr lang="cy-GB" sz="2000" kern="1200" noProof="0" dirty="0">
              <a:solidFill>
                <a:schemeClr val="tx1"/>
              </a:solidFill>
              <a:latin typeface="Arial" panose="020B0604020202020204" pitchFamily="34" charset="0"/>
              <a:ea typeface="+mn-ea"/>
              <a:cs typeface="Arial" panose="020B0604020202020204" pitchFamily="34" charset="0"/>
            </a:rPr>
            <a:t>oedolion sydd yn y sefyllfa orau i farnu eu llesiant</a:t>
          </a:r>
        </a:p>
      </dgm:t>
    </dgm:pt>
    <dgm:pt modelId="{A9F735D7-5BAF-4CF7-BD50-B8AF6698235A}" type="parTrans" cxnId="{2E086C27-1AB0-451D-A891-CE2C49F83E53}">
      <dgm:prSet/>
      <dgm:spPr/>
      <dgm:t>
        <a:bodyPr/>
        <a:lstStyle/>
        <a:p>
          <a:endParaRPr lang="en-GB"/>
        </a:p>
      </dgm:t>
    </dgm:pt>
    <dgm:pt modelId="{77D47A06-944D-4DC9-8042-1F7853E265BD}" type="sibTrans" cxnId="{2E086C27-1AB0-451D-A891-CE2C49F83E53}">
      <dgm:prSet/>
      <dgm:spPr/>
      <dgm:t>
        <a:bodyPr/>
        <a:lstStyle/>
        <a:p>
          <a:endParaRPr lang="en-GB"/>
        </a:p>
      </dgm:t>
    </dgm:pt>
    <dgm:pt modelId="{BCD585DE-BAB6-49F3-BAA4-0E80BB3B207B}">
      <dgm:prSet phldrT="[Text]" custT="1"/>
      <dgm:spPr>
        <a:solidFill>
          <a:srgbClr val="DCEAF0"/>
        </a:solidFill>
      </dgm:spPr>
      <dgm:t>
        <a:bodyPr/>
        <a:lstStyle/>
        <a:p>
          <a:pPr>
            <a:spcAft>
              <a:spcPts val="600"/>
            </a:spcAft>
          </a:pPr>
          <a:endParaRPr lang="cy-GB" sz="2000" kern="1200" noProof="0" dirty="0">
            <a:latin typeface="Arial" panose="020B0604020202020204" pitchFamily="34" charset="0"/>
            <a:cs typeface="Arial" panose="020B0604020202020204" pitchFamily="34" charset="0"/>
          </a:endParaRPr>
        </a:p>
      </dgm:t>
    </dgm:pt>
    <dgm:pt modelId="{59CDEB5A-3462-431E-B77E-A1F41B261A27}" type="parTrans" cxnId="{0F978EB1-A018-4986-9333-DFF8B4A3B9EA}">
      <dgm:prSet/>
      <dgm:spPr/>
      <dgm:t>
        <a:bodyPr/>
        <a:lstStyle/>
        <a:p>
          <a:endParaRPr lang="en-GB"/>
        </a:p>
      </dgm:t>
    </dgm:pt>
    <dgm:pt modelId="{2B6D02C3-DF0D-4767-9F34-5864B925180F}" type="sibTrans" cxnId="{0F978EB1-A018-4986-9333-DFF8B4A3B9EA}">
      <dgm:prSet/>
      <dgm:spPr/>
      <dgm:t>
        <a:bodyPr/>
        <a:lstStyle/>
        <a:p>
          <a:endParaRPr lang="en-GB"/>
        </a:p>
      </dgm:t>
    </dgm:pt>
    <dgm:pt modelId="{549E15AD-1938-4614-AA48-95A8A1204912}">
      <dgm:prSet phldrT="[Text]" custT="1"/>
      <dgm:spPr>
        <a:solidFill>
          <a:srgbClr val="DCEAF0"/>
        </a:solidFill>
        <a:ln>
          <a:noFill/>
        </a:ln>
      </dgm:spPr>
      <dgm:t>
        <a:bodyPr/>
        <a:lstStyle/>
        <a:p>
          <a:pPr marL="265113" indent="-179388"/>
          <a:r>
            <a:rPr lang="cy-GB" sz="2000" kern="1200" noProof="0" dirty="0">
              <a:solidFill>
                <a:schemeClr val="tx1"/>
              </a:solidFill>
              <a:latin typeface="Arial" panose="020B0604020202020204" pitchFamily="34" charset="0"/>
              <a:ea typeface="+mn-ea"/>
              <a:cs typeface="Arial" panose="020B0604020202020204" pitchFamily="34" charset="0"/>
            </a:rPr>
            <a:t>barn, dymuniadau a theimladau’r unigolyn</a:t>
          </a:r>
        </a:p>
      </dgm:t>
    </dgm:pt>
    <dgm:pt modelId="{A3A69F13-5565-42DC-BC8C-D89D6FD52C55}" type="sibTrans" cxnId="{E11B5C05-A4DB-46E0-8818-39ADBEED201F}">
      <dgm:prSet/>
      <dgm:spPr/>
      <dgm:t>
        <a:bodyPr/>
        <a:lstStyle/>
        <a:p>
          <a:endParaRPr lang="en-GB"/>
        </a:p>
      </dgm:t>
    </dgm:pt>
    <dgm:pt modelId="{79C0EB10-4B52-4287-AA63-4300328837A3}" type="parTrans" cxnId="{E11B5C05-A4DB-46E0-8818-39ADBEED201F}">
      <dgm:prSet/>
      <dgm:spPr/>
      <dgm:t>
        <a:bodyPr/>
        <a:lstStyle/>
        <a:p>
          <a:endParaRPr lang="en-GB"/>
        </a:p>
      </dgm:t>
    </dgm:pt>
    <dgm:pt modelId="{4C741EC1-6BCD-479A-84BB-742536D8F02C}">
      <dgm:prSet phldrT="[Text]" custT="1"/>
      <dgm:spPr>
        <a:solidFill>
          <a:srgbClr val="DCEAF0"/>
        </a:solidFill>
      </dgm:spPr>
      <dgm:t>
        <a:bodyPr/>
        <a:lstStyle/>
        <a:p>
          <a:pPr marL="265113" indent="-179388">
            <a:spcAft>
              <a:spcPct val="15000"/>
            </a:spcAft>
          </a:pPr>
          <a:r>
            <a:rPr lang="cy-GB" sz="2000" kern="1200" noProof="0" dirty="0">
              <a:solidFill>
                <a:schemeClr val="tx1"/>
              </a:solidFill>
              <a:latin typeface="Arial" panose="020B0604020202020204" pitchFamily="34" charset="0"/>
              <a:ea typeface="+mn-ea"/>
              <a:cs typeface="Arial" panose="020B0604020202020204" pitchFamily="34" charset="0"/>
            </a:rPr>
            <a:t>plentyn yn cael ei fagu gan ei deulu</a:t>
          </a:r>
        </a:p>
      </dgm:t>
    </dgm:pt>
    <dgm:pt modelId="{7031115D-0B80-4D50-B3C7-C73C14FB4ADB}" type="sibTrans" cxnId="{48FB6ED1-606D-46B7-A88E-A308CA56D9DD}">
      <dgm:prSet/>
      <dgm:spPr/>
      <dgm:t>
        <a:bodyPr/>
        <a:lstStyle/>
        <a:p>
          <a:endParaRPr lang="en-GB"/>
        </a:p>
      </dgm:t>
    </dgm:pt>
    <dgm:pt modelId="{2EE1CD7F-E4E9-45BD-B812-0A9A540E28ED}" type="parTrans" cxnId="{48FB6ED1-606D-46B7-A88E-A308CA56D9DD}">
      <dgm:prSet/>
      <dgm:spPr/>
      <dgm:t>
        <a:bodyPr/>
        <a:lstStyle/>
        <a:p>
          <a:endParaRPr lang="en-GB"/>
        </a:p>
      </dgm:t>
    </dgm:pt>
    <dgm:pt modelId="{5076B315-E3FF-4DCC-8248-DC39D4746E1F}">
      <dgm:prSet custT="1"/>
      <dgm:spPr>
        <a:solidFill>
          <a:srgbClr val="DCEAF0"/>
        </a:solidFill>
        <a:ln>
          <a:noFill/>
        </a:ln>
      </dgm:spPr>
      <dgm:t>
        <a:bodyPr/>
        <a:lstStyle/>
        <a:p>
          <a:pPr marL="265113" indent="-179388"/>
          <a:r>
            <a:rPr lang="cy-GB" sz="2000" kern="1200" noProof="0" dirty="0">
              <a:solidFill>
                <a:schemeClr val="tx1"/>
              </a:solidFill>
              <a:latin typeface="Arial" panose="020B0604020202020204" pitchFamily="34" charset="0"/>
              <a:ea typeface="+mn-ea"/>
              <a:cs typeface="Arial" panose="020B0604020202020204" pitchFamily="34" charset="0"/>
            </a:rPr>
            <a:t>parchu urddas</a:t>
          </a:r>
        </a:p>
      </dgm:t>
    </dgm:pt>
    <dgm:pt modelId="{503920C9-31E8-4EA0-ACF4-4C92CE464545}" type="parTrans" cxnId="{4EC600B7-965D-4A39-85C0-2979F7C38E2F}">
      <dgm:prSet/>
      <dgm:spPr/>
      <dgm:t>
        <a:bodyPr/>
        <a:lstStyle/>
        <a:p>
          <a:endParaRPr lang="en-GB"/>
        </a:p>
      </dgm:t>
    </dgm:pt>
    <dgm:pt modelId="{FC149743-FC0C-4633-95B0-15B205633F09}" type="sibTrans" cxnId="{4EC600B7-965D-4A39-85C0-2979F7C38E2F}">
      <dgm:prSet/>
      <dgm:spPr/>
      <dgm:t>
        <a:bodyPr/>
        <a:lstStyle/>
        <a:p>
          <a:endParaRPr lang="en-GB"/>
        </a:p>
      </dgm:t>
    </dgm:pt>
    <dgm:pt modelId="{DAD27604-9E7B-4385-95A5-9FC6CF19A3A5}">
      <dgm:prSet custT="1"/>
      <dgm:spPr>
        <a:solidFill>
          <a:srgbClr val="DCEAF0"/>
        </a:solidFill>
        <a:ln>
          <a:noFill/>
        </a:ln>
      </dgm:spPr>
      <dgm:t>
        <a:bodyPr/>
        <a:lstStyle/>
        <a:p>
          <a:pPr marL="265113" indent="-179388"/>
          <a:r>
            <a:rPr lang="cy-GB" sz="2000" kern="1200" noProof="0" dirty="0">
              <a:solidFill>
                <a:schemeClr val="tx1"/>
              </a:solidFill>
              <a:latin typeface="Arial" panose="020B0604020202020204" pitchFamily="34" charset="0"/>
              <a:ea typeface="+mn-ea"/>
              <a:cs typeface="Arial" panose="020B0604020202020204" pitchFamily="34" charset="0"/>
            </a:rPr>
            <a:t>cymryd rhan</a:t>
          </a:r>
        </a:p>
      </dgm:t>
    </dgm:pt>
    <dgm:pt modelId="{4F184D59-A202-4D75-923F-99F9370F0E1E}" type="parTrans" cxnId="{8BB4F9BB-2922-48A6-8F35-3B67E5A89CC8}">
      <dgm:prSet/>
      <dgm:spPr/>
      <dgm:t>
        <a:bodyPr/>
        <a:lstStyle/>
        <a:p>
          <a:endParaRPr lang="en-GB"/>
        </a:p>
      </dgm:t>
    </dgm:pt>
    <dgm:pt modelId="{6DB6A583-BFC4-4632-B4AE-D9DC8BEE010E}" type="sibTrans" cxnId="{8BB4F9BB-2922-48A6-8F35-3B67E5A89CC8}">
      <dgm:prSet/>
      <dgm:spPr/>
      <dgm:t>
        <a:bodyPr/>
        <a:lstStyle/>
        <a:p>
          <a:endParaRPr lang="en-GB"/>
        </a:p>
      </dgm:t>
    </dgm:pt>
    <dgm:pt modelId="{DD966B55-C452-4ADD-940C-B686104C96FB}">
      <dgm:prSet custT="1"/>
      <dgm:spPr>
        <a:solidFill>
          <a:srgbClr val="DCEAF0"/>
        </a:solidFill>
        <a:ln>
          <a:noFill/>
        </a:ln>
      </dgm:spPr>
      <dgm:t>
        <a:bodyPr/>
        <a:lstStyle/>
        <a:p>
          <a:pPr marL="265113" indent="-179388"/>
          <a:r>
            <a:rPr lang="cy-GB" sz="2000" kern="1200" noProof="0" dirty="0">
              <a:solidFill>
                <a:schemeClr val="tx1"/>
              </a:solidFill>
              <a:latin typeface="Arial" panose="020B0604020202020204" pitchFamily="34" charset="0"/>
              <a:ea typeface="+mn-ea"/>
              <a:cs typeface="Arial" panose="020B0604020202020204" pitchFamily="34" charset="0"/>
            </a:rPr>
            <a:t>nodweddion, diwylliant a chred</a:t>
          </a:r>
        </a:p>
      </dgm:t>
    </dgm:pt>
    <dgm:pt modelId="{8EB614C3-9C7E-4E62-B53D-3D642CCDA3E3}" type="parTrans" cxnId="{12C6F700-ACAF-4B70-B938-E07717A9CF3F}">
      <dgm:prSet/>
      <dgm:spPr/>
      <dgm:t>
        <a:bodyPr/>
        <a:lstStyle/>
        <a:p>
          <a:endParaRPr lang="en-GB"/>
        </a:p>
      </dgm:t>
    </dgm:pt>
    <dgm:pt modelId="{43E87F27-9030-4C7F-B7E4-571A9E4E0B25}" type="sibTrans" cxnId="{12C6F700-ACAF-4B70-B938-E07717A9CF3F}">
      <dgm:prSet/>
      <dgm:spPr/>
      <dgm:t>
        <a:bodyPr/>
        <a:lstStyle/>
        <a:p>
          <a:endParaRPr lang="en-GB"/>
        </a:p>
      </dgm:t>
    </dgm:pt>
    <dgm:pt modelId="{E9694E46-91F0-40D3-84EE-A388067FEA1D}">
      <dgm:prSet custT="1"/>
      <dgm:spPr>
        <a:solidFill>
          <a:srgbClr val="DCEAF0"/>
        </a:solidFill>
      </dgm:spPr>
      <dgm:t>
        <a:bodyPr/>
        <a:lstStyle/>
        <a:p>
          <a:pPr marL="265113" indent="-179388"/>
          <a:r>
            <a:rPr lang="cy-GB" sz="2000" kern="1200" noProof="0" dirty="0">
              <a:solidFill>
                <a:schemeClr val="tx1"/>
              </a:solidFill>
              <a:latin typeface="Arial" panose="020B0604020202020204" pitchFamily="34" charset="0"/>
              <a:ea typeface="+mn-ea"/>
              <a:cs typeface="Arial" panose="020B0604020202020204" pitchFamily="34" charset="0"/>
            </a:rPr>
            <a:t>hyrwyddo annibyniaeth</a:t>
          </a:r>
        </a:p>
      </dgm:t>
    </dgm:pt>
    <dgm:pt modelId="{020F5351-49DC-4681-9A07-AEAC9CFD2AD8}" type="parTrans" cxnId="{E70D85B6-6D2B-4FD3-A08C-8E81472DA02C}">
      <dgm:prSet/>
      <dgm:spPr/>
      <dgm:t>
        <a:bodyPr/>
        <a:lstStyle/>
        <a:p>
          <a:endParaRPr lang="en-GB"/>
        </a:p>
      </dgm:t>
    </dgm:pt>
    <dgm:pt modelId="{9CBD7E73-901A-4E86-8AD3-B8EF3D84A269}" type="sibTrans" cxnId="{E70D85B6-6D2B-4FD3-A08C-8E81472DA02C}">
      <dgm:prSet/>
      <dgm:spPr/>
      <dgm:t>
        <a:bodyPr/>
        <a:lstStyle/>
        <a:p>
          <a:endParaRPr lang="en-GB"/>
        </a:p>
      </dgm:t>
    </dgm:pt>
    <dgm:pt modelId="{2C2FEE9D-625E-4138-B820-BB3B70149F26}">
      <dgm:prSet custT="1"/>
      <dgm:spPr>
        <a:solidFill>
          <a:srgbClr val="DCEAF0"/>
        </a:solidFill>
      </dgm:spPr>
      <dgm:t>
        <a:bodyPr/>
        <a:lstStyle/>
        <a:p>
          <a:pPr marL="265113" indent="-179388"/>
          <a:r>
            <a:rPr lang="cy-GB" sz="2000" kern="1200" noProof="0" dirty="0">
              <a:solidFill>
                <a:schemeClr val="tx1"/>
              </a:solidFill>
              <a:latin typeface="Arial" panose="020B0604020202020204" pitchFamily="34" charset="0"/>
              <a:ea typeface="+mn-ea"/>
              <a:cs typeface="Arial" panose="020B0604020202020204" pitchFamily="34" charset="0"/>
            </a:rPr>
            <a:t>barn, dymuniadau a theimladau’r bobl â chyfrifoldeb rhiant</a:t>
          </a:r>
        </a:p>
      </dgm:t>
    </dgm:pt>
    <dgm:pt modelId="{9FA82A22-FFC4-4B46-8FF2-98DA5FB45DED}" type="parTrans" cxnId="{A7D1E0E5-BD8B-4E2F-8B4D-05652E37E5AD}">
      <dgm:prSet/>
      <dgm:spPr/>
      <dgm:t>
        <a:bodyPr/>
        <a:lstStyle/>
        <a:p>
          <a:endParaRPr lang="en-GB"/>
        </a:p>
      </dgm:t>
    </dgm:pt>
    <dgm:pt modelId="{FF9F123A-ADAF-4CF4-B350-3682759E9E4E}" type="sibTrans" cxnId="{A7D1E0E5-BD8B-4E2F-8B4D-05652E37E5AD}">
      <dgm:prSet/>
      <dgm:spPr/>
      <dgm:t>
        <a:bodyPr/>
        <a:lstStyle/>
        <a:p>
          <a:endParaRPr lang="en-GB"/>
        </a:p>
      </dgm:t>
    </dgm:pt>
    <dgm:pt modelId="{E4173FFF-B176-4B1F-A0A9-5BDC70483F36}" type="pres">
      <dgm:prSet presAssocID="{CB6516CD-178D-4182-9F99-F2A9CA56805A}" presName="linear" presStyleCnt="0">
        <dgm:presLayoutVars>
          <dgm:dir/>
          <dgm:resizeHandles val="exact"/>
        </dgm:presLayoutVars>
      </dgm:prSet>
      <dgm:spPr/>
    </dgm:pt>
    <dgm:pt modelId="{69903097-07F0-4D8D-9A13-3AE820EBEE86}" type="pres">
      <dgm:prSet presAssocID="{583A16AD-8E6A-4C43-B246-81FC1D43A036}" presName="comp" presStyleCnt="0"/>
      <dgm:spPr/>
    </dgm:pt>
    <dgm:pt modelId="{5DA34908-6CF2-4160-AB7A-12387E8E09D1}" type="pres">
      <dgm:prSet presAssocID="{583A16AD-8E6A-4C43-B246-81FC1D43A036}" presName="box" presStyleLbl="node1" presStyleIdx="0" presStyleCnt="3" custLinFactNeighborY="5077"/>
      <dgm:spPr/>
    </dgm:pt>
    <dgm:pt modelId="{579A0130-7366-417D-9D5E-723E25456BA1}" type="pres">
      <dgm:prSet presAssocID="{583A16AD-8E6A-4C43-B246-81FC1D43A036}" presName="img" presStyleLbl="fgImgPlace1" presStyleIdx="0" presStyleCnt="3" custLinFactNeighborX="219" custLinFactNeighborY="-568"/>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descr="Picture of a group of people, including adults and children" title="People"/>
        </a:ext>
      </dgm:extLst>
    </dgm:pt>
    <dgm:pt modelId="{1C0CDE0C-801C-492F-891B-2F36270A827A}" type="pres">
      <dgm:prSet presAssocID="{583A16AD-8E6A-4C43-B246-81FC1D43A036}" presName="text" presStyleLbl="node1" presStyleIdx="0" presStyleCnt="3">
        <dgm:presLayoutVars>
          <dgm:bulletEnabled val="1"/>
        </dgm:presLayoutVars>
      </dgm:prSet>
      <dgm:spPr/>
    </dgm:pt>
    <dgm:pt modelId="{CE1A1C8B-DE16-4FB0-A69D-A18834B19E27}" type="pres">
      <dgm:prSet presAssocID="{15BA3AB8-26E3-4723-8C48-4AF7598EA8F9}" presName="spacer" presStyleCnt="0"/>
      <dgm:spPr/>
    </dgm:pt>
    <dgm:pt modelId="{C89F0B12-0406-4AC9-A77E-4CFF1458CA57}" type="pres">
      <dgm:prSet presAssocID="{86F1733D-2FDF-4465-84D0-3127A80DFFEB}" presName="comp" presStyleCnt="0"/>
      <dgm:spPr/>
    </dgm:pt>
    <dgm:pt modelId="{D7C2B9CD-5F54-4460-A1A4-2B101D9A45BF}" type="pres">
      <dgm:prSet presAssocID="{86F1733D-2FDF-4465-84D0-3127A80DFFEB}" presName="box" presStyleLbl="node1" presStyleIdx="1" presStyleCnt="3"/>
      <dgm:spPr/>
    </dgm:pt>
    <dgm:pt modelId="{AB9DB32D-50C8-47D8-ADF2-8E34AA161765}" type="pres">
      <dgm:prSet presAssocID="{86F1733D-2FDF-4465-84D0-3127A80DFFEB}" presName="img" presStyleLbl="fgImgPlace1" presStyleIdx="1" presStyleCnt="3" custLinFactNeighborX="219" custLinFactNeighborY="-751"/>
      <dgm:spPr>
        <a:blipFill rotWithShape="1">
          <a:blip xmlns:r="http://schemas.openxmlformats.org/officeDocument/2006/relationships" r:embed="rId2"/>
          <a:stretch>
            <a:fillRect/>
          </a:stretch>
        </a:blipFill>
      </dgm:spPr>
      <dgm:extLst>
        <a:ext uri="{E40237B7-FDA0-4F09-8148-C483321AD2D9}">
          <dgm14:cNvPr xmlns:dgm14="http://schemas.microsoft.com/office/drawing/2010/diagram" id="0" name="" descr="Picture of a group of adults" title="Adults"/>
        </a:ext>
      </dgm:extLst>
    </dgm:pt>
    <dgm:pt modelId="{83E9956D-9C31-4F9B-B31C-A903A067D4C8}" type="pres">
      <dgm:prSet presAssocID="{86F1733D-2FDF-4465-84D0-3127A80DFFEB}" presName="text" presStyleLbl="node1" presStyleIdx="1" presStyleCnt="3">
        <dgm:presLayoutVars>
          <dgm:bulletEnabled val="1"/>
        </dgm:presLayoutVars>
      </dgm:prSet>
      <dgm:spPr/>
    </dgm:pt>
    <dgm:pt modelId="{10972610-E3DD-466A-823A-9E469D25A20D}" type="pres">
      <dgm:prSet presAssocID="{AD12208E-E472-40BE-8E8D-C309B244E985}" presName="spacer" presStyleCnt="0"/>
      <dgm:spPr/>
    </dgm:pt>
    <dgm:pt modelId="{6F0FCEB8-9874-4913-B1F7-D22A0576A7BF}" type="pres">
      <dgm:prSet presAssocID="{BCD585DE-BAB6-49F3-BAA4-0E80BB3B207B}" presName="comp" presStyleCnt="0"/>
      <dgm:spPr/>
    </dgm:pt>
    <dgm:pt modelId="{83D4EC67-E3FC-48AA-83EE-BA7F15DE1E1D}" type="pres">
      <dgm:prSet presAssocID="{BCD585DE-BAB6-49F3-BAA4-0E80BB3B207B}" presName="box" presStyleLbl="node1" presStyleIdx="2" presStyleCnt="3" custLinFactNeighborY="-5077"/>
      <dgm:spPr/>
    </dgm:pt>
    <dgm:pt modelId="{B22C0496-DDFB-4862-AF2E-AD99A8E47D9B}" type="pres">
      <dgm:prSet presAssocID="{BCD585DE-BAB6-49F3-BAA4-0E80BB3B207B}" presName="img" presStyleLbl="fgImgPlace1" presStyleIdx="2" presStyleCnt="3" custLinFactNeighborX="219" custLinFactNeighborY="-935"/>
      <dgm:spPr>
        <a:blipFill rotWithShape="1">
          <a:blip xmlns:r="http://schemas.openxmlformats.org/officeDocument/2006/relationships" r:embed="rId3"/>
          <a:stretch>
            <a:fillRect/>
          </a:stretch>
        </a:blipFill>
      </dgm:spPr>
      <dgm:extLst>
        <a:ext uri="{E40237B7-FDA0-4F09-8148-C483321AD2D9}">
          <dgm14:cNvPr xmlns:dgm14="http://schemas.microsoft.com/office/drawing/2010/diagram" id="0" name="" descr="Picture of a group of children" title="Children"/>
        </a:ext>
      </dgm:extLst>
    </dgm:pt>
    <dgm:pt modelId="{B6DA1403-8B4F-4B27-8BAC-9A1461A6B7A7}" type="pres">
      <dgm:prSet presAssocID="{BCD585DE-BAB6-49F3-BAA4-0E80BB3B207B}" presName="text" presStyleLbl="node1" presStyleIdx="2" presStyleCnt="3">
        <dgm:presLayoutVars>
          <dgm:bulletEnabled val="1"/>
        </dgm:presLayoutVars>
      </dgm:prSet>
      <dgm:spPr/>
    </dgm:pt>
  </dgm:ptLst>
  <dgm:cxnLst>
    <dgm:cxn modelId="{12C6F700-ACAF-4B70-B938-E07717A9CF3F}" srcId="{583A16AD-8E6A-4C43-B246-81FC1D43A036}" destId="{DD966B55-C452-4ADD-940C-B686104C96FB}" srcOrd="3" destOrd="0" parTransId="{8EB614C3-9C7E-4E62-B53D-3D642CCDA3E3}" sibTransId="{43E87F27-9030-4C7F-B7E4-571A9E4E0B25}"/>
    <dgm:cxn modelId="{E11B5C05-A4DB-46E0-8818-39ADBEED201F}" srcId="{583A16AD-8E6A-4C43-B246-81FC1D43A036}" destId="{549E15AD-1938-4614-AA48-95A8A1204912}" srcOrd="0" destOrd="0" parTransId="{79C0EB10-4B52-4287-AA63-4300328837A3}" sibTransId="{A3A69F13-5565-42DC-BC8C-D89D6FD52C55}"/>
    <dgm:cxn modelId="{6C97B40B-D6F2-42F4-B694-FDB1832F12B0}" srcId="{CB6516CD-178D-4182-9F99-F2A9CA56805A}" destId="{86F1733D-2FDF-4465-84D0-3127A80DFFEB}" srcOrd="1" destOrd="0" parTransId="{BEAF90E9-0ED2-44A0-A42D-BD36A097CA8D}" sibTransId="{AD12208E-E472-40BE-8E8D-C309B244E985}"/>
    <dgm:cxn modelId="{61AF4113-61E3-4E6D-9AA4-641D5F31C9D7}" type="presOf" srcId="{549E15AD-1938-4614-AA48-95A8A1204912}" destId="{5DA34908-6CF2-4160-AB7A-12387E8E09D1}" srcOrd="0" destOrd="1" presId="urn:microsoft.com/office/officeart/2005/8/layout/vList4#1"/>
    <dgm:cxn modelId="{2E086C27-1AB0-451D-A891-CE2C49F83E53}" srcId="{86F1733D-2FDF-4465-84D0-3127A80DFFEB}" destId="{748A7B0F-31B4-4C2B-BF4C-B0AAA6738303}" srcOrd="0" destOrd="0" parTransId="{A9F735D7-5BAF-4CF7-BD50-B8AF6698235A}" sibTransId="{77D47A06-944D-4DC9-8042-1F7853E265BD}"/>
    <dgm:cxn modelId="{6C11BD32-E3D2-4C9B-9BBD-F29DA2BCB4E1}" type="presOf" srcId="{5076B315-E3FF-4DCC-8248-DC39D4746E1F}" destId="{1C0CDE0C-801C-492F-891B-2F36270A827A}" srcOrd="1" destOrd="2" presId="urn:microsoft.com/office/officeart/2005/8/layout/vList4#1"/>
    <dgm:cxn modelId="{1FA95835-407B-44C3-8BEA-E9588E768AC0}" type="presOf" srcId="{DAD27604-9E7B-4385-95A5-9FC6CF19A3A5}" destId="{5DA34908-6CF2-4160-AB7A-12387E8E09D1}" srcOrd="0" destOrd="3" presId="urn:microsoft.com/office/officeart/2005/8/layout/vList4#1"/>
    <dgm:cxn modelId="{720A6338-9B4C-4BDA-A3CD-282CD39ACAE7}" type="presOf" srcId="{5076B315-E3FF-4DCC-8248-DC39D4746E1F}" destId="{5DA34908-6CF2-4160-AB7A-12387E8E09D1}" srcOrd="0" destOrd="2" presId="urn:microsoft.com/office/officeart/2005/8/layout/vList4#1"/>
    <dgm:cxn modelId="{9826E939-0F91-4B80-A0A4-672245B79117}" type="presOf" srcId="{583A16AD-8E6A-4C43-B246-81FC1D43A036}" destId="{5DA34908-6CF2-4160-AB7A-12387E8E09D1}" srcOrd="0" destOrd="0" presId="urn:microsoft.com/office/officeart/2005/8/layout/vList4#1"/>
    <dgm:cxn modelId="{01323561-DAE6-4603-992F-D018B570660F}" type="presOf" srcId="{583A16AD-8E6A-4C43-B246-81FC1D43A036}" destId="{1C0CDE0C-801C-492F-891B-2F36270A827A}" srcOrd="1" destOrd="0" presId="urn:microsoft.com/office/officeart/2005/8/layout/vList4#1"/>
    <dgm:cxn modelId="{D6FCE667-071E-4147-B617-64486E437B2E}" type="presOf" srcId="{549E15AD-1938-4614-AA48-95A8A1204912}" destId="{1C0CDE0C-801C-492F-891B-2F36270A827A}" srcOrd="1" destOrd="1" presId="urn:microsoft.com/office/officeart/2005/8/layout/vList4#1"/>
    <dgm:cxn modelId="{8DC6884B-F844-4D93-B3F0-50C43E224D3C}" type="presOf" srcId="{86F1733D-2FDF-4465-84D0-3127A80DFFEB}" destId="{83E9956D-9C31-4F9B-B31C-A903A067D4C8}" srcOrd="1" destOrd="0" presId="urn:microsoft.com/office/officeart/2005/8/layout/vList4#1"/>
    <dgm:cxn modelId="{8E9E6E80-F95E-4F08-9C6D-78B0B163672A}" type="presOf" srcId="{BCD585DE-BAB6-49F3-BAA4-0E80BB3B207B}" destId="{83D4EC67-E3FC-48AA-83EE-BA7F15DE1E1D}" srcOrd="0" destOrd="0" presId="urn:microsoft.com/office/officeart/2005/8/layout/vList4#1"/>
    <dgm:cxn modelId="{97A65489-17C3-4357-93C7-87BDE9CD7C04}" type="presOf" srcId="{748A7B0F-31B4-4C2B-BF4C-B0AAA6738303}" destId="{83E9956D-9C31-4F9B-B31C-A903A067D4C8}" srcOrd="1" destOrd="1" presId="urn:microsoft.com/office/officeart/2005/8/layout/vList4#1"/>
    <dgm:cxn modelId="{7BF9E392-B4E5-4E82-81FA-9582E3F51140}" type="presOf" srcId="{2C2FEE9D-625E-4138-B820-BB3B70149F26}" destId="{B6DA1403-8B4F-4B27-8BAC-9A1461A6B7A7}" srcOrd="1" destOrd="2" presId="urn:microsoft.com/office/officeart/2005/8/layout/vList4#1"/>
    <dgm:cxn modelId="{41022594-F759-451D-8F6B-4BF9B2B49CF3}" type="presOf" srcId="{BCD585DE-BAB6-49F3-BAA4-0E80BB3B207B}" destId="{B6DA1403-8B4F-4B27-8BAC-9A1461A6B7A7}" srcOrd="1" destOrd="0" presId="urn:microsoft.com/office/officeart/2005/8/layout/vList4#1"/>
    <dgm:cxn modelId="{F396F098-CE6A-4008-AB29-2A12326E8706}" type="presOf" srcId="{86F1733D-2FDF-4465-84D0-3127A80DFFEB}" destId="{D7C2B9CD-5F54-4460-A1A4-2B101D9A45BF}" srcOrd="0" destOrd="0" presId="urn:microsoft.com/office/officeart/2005/8/layout/vList4#1"/>
    <dgm:cxn modelId="{E9C792AF-8925-4075-859C-9123325F1148}" type="presOf" srcId="{4C741EC1-6BCD-479A-84BB-742536D8F02C}" destId="{83D4EC67-E3FC-48AA-83EE-BA7F15DE1E1D}" srcOrd="0" destOrd="1" presId="urn:microsoft.com/office/officeart/2005/8/layout/vList4#1"/>
    <dgm:cxn modelId="{0F978EB1-A018-4986-9333-DFF8B4A3B9EA}" srcId="{CB6516CD-178D-4182-9F99-F2A9CA56805A}" destId="{BCD585DE-BAB6-49F3-BAA4-0E80BB3B207B}" srcOrd="2" destOrd="0" parTransId="{59CDEB5A-3462-431E-B77E-A1F41B261A27}" sibTransId="{2B6D02C3-DF0D-4767-9F34-5864B925180F}"/>
    <dgm:cxn modelId="{E70D85B6-6D2B-4FD3-A08C-8E81472DA02C}" srcId="{86F1733D-2FDF-4465-84D0-3127A80DFFEB}" destId="{E9694E46-91F0-40D3-84EE-A388067FEA1D}" srcOrd="1" destOrd="0" parTransId="{020F5351-49DC-4681-9A07-AEAC9CFD2AD8}" sibTransId="{9CBD7E73-901A-4E86-8AD3-B8EF3D84A269}"/>
    <dgm:cxn modelId="{4EC600B7-965D-4A39-85C0-2979F7C38E2F}" srcId="{583A16AD-8E6A-4C43-B246-81FC1D43A036}" destId="{5076B315-E3FF-4DCC-8248-DC39D4746E1F}" srcOrd="1" destOrd="0" parTransId="{503920C9-31E8-4EA0-ACF4-4C92CE464545}" sibTransId="{FC149743-FC0C-4633-95B0-15B205633F09}"/>
    <dgm:cxn modelId="{18AC9BB8-E68E-459E-A4CD-C81663661400}" type="presOf" srcId="{E9694E46-91F0-40D3-84EE-A388067FEA1D}" destId="{83E9956D-9C31-4F9B-B31C-A903A067D4C8}" srcOrd="1" destOrd="2" presId="urn:microsoft.com/office/officeart/2005/8/layout/vList4#1"/>
    <dgm:cxn modelId="{8BB4F9BB-2922-48A6-8F35-3B67E5A89CC8}" srcId="{583A16AD-8E6A-4C43-B246-81FC1D43A036}" destId="{DAD27604-9E7B-4385-95A5-9FC6CF19A3A5}" srcOrd="2" destOrd="0" parTransId="{4F184D59-A202-4D75-923F-99F9370F0E1E}" sibTransId="{6DB6A583-BFC4-4632-B4AE-D9DC8BEE010E}"/>
    <dgm:cxn modelId="{C4A6E2C1-9CF2-4916-94DA-0C6D139727D4}" type="presOf" srcId="{CB6516CD-178D-4182-9F99-F2A9CA56805A}" destId="{E4173FFF-B176-4B1F-A0A9-5BDC70483F36}" srcOrd="0" destOrd="0" presId="urn:microsoft.com/office/officeart/2005/8/layout/vList4#1"/>
    <dgm:cxn modelId="{1B5D51CC-545C-44F2-B339-4176C50D0013}" type="presOf" srcId="{4C741EC1-6BCD-479A-84BB-742536D8F02C}" destId="{B6DA1403-8B4F-4B27-8BAC-9A1461A6B7A7}" srcOrd="1" destOrd="1" presId="urn:microsoft.com/office/officeart/2005/8/layout/vList4#1"/>
    <dgm:cxn modelId="{48FB6ED1-606D-46B7-A88E-A308CA56D9DD}" srcId="{BCD585DE-BAB6-49F3-BAA4-0E80BB3B207B}" destId="{4C741EC1-6BCD-479A-84BB-742536D8F02C}" srcOrd="0" destOrd="0" parTransId="{2EE1CD7F-E4E9-45BD-B812-0A9A540E28ED}" sibTransId="{7031115D-0B80-4D50-B3C7-C73C14FB4ADB}"/>
    <dgm:cxn modelId="{A40709D3-88B4-415F-AB62-E68804C3D8DC}" type="presOf" srcId="{E9694E46-91F0-40D3-84EE-A388067FEA1D}" destId="{D7C2B9CD-5F54-4460-A1A4-2B101D9A45BF}" srcOrd="0" destOrd="2" presId="urn:microsoft.com/office/officeart/2005/8/layout/vList4#1"/>
    <dgm:cxn modelId="{ACD41BDB-9DEE-4194-A79C-1B6D48F736D8}" type="presOf" srcId="{DD966B55-C452-4ADD-940C-B686104C96FB}" destId="{5DA34908-6CF2-4160-AB7A-12387E8E09D1}" srcOrd="0" destOrd="4" presId="urn:microsoft.com/office/officeart/2005/8/layout/vList4#1"/>
    <dgm:cxn modelId="{A7D1E0E5-BD8B-4E2F-8B4D-05652E37E5AD}" srcId="{BCD585DE-BAB6-49F3-BAA4-0E80BB3B207B}" destId="{2C2FEE9D-625E-4138-B820-BB3B70149F26}" srcOrd="1" destOrd="0" parTransId="{9FA82A22-FFC4-4B46-8FF2-98DA5FB45DED}" sibTransId="{FF9F123A-ADAF-4CF4-B350-3682759E9E4E}"/>
    <dgm:cxn modelId="{CBFA3CED-94D0-4B2D-9EB8-B0B247302A9C}" type="presOf" srcId="{DD966B55-C452-4ADD-940C-B686104C96FB}" destId="{1C0CDE0C-801C-492F-891B-2F36270A827A}" srcOrd="1" destOrd="4" presId="urn:microsoft.com/office/officeart/2005/8/layout/vList4#1"/>
    <dgm:cxn modelId="{1375ADF0-7A9C-4870-87E3-DABDC700346B}" type="presOf" srcId="{DAD27604-9E7B-4385-95A5-9FC6CF19A3A5}" destId="{1C0CDE0C-801C-492F-891B-2F36270A827A}" srcOrd="1" destOrd="3" presId="urn:microsoft.com/office/officeart/2005/8/layout/vList4#1"/>
    <dgm:cxn modelId="{803DF3F0-A099-4AA1-B2AF-76B534867D56}" type="presOf" srcId="{748A7B0F-31B4-4C2B-BF4C-B0AAA6738303}" destId="{D7C2B9CD-5F54-4460-A1A4-2B101D9A45BF}" srcOrd="0" destOrd="1" presId="urn:microsoft.com/office/officeart/2005/8/layout/vList4#1"/>
    <dgm:cxn modelId="{9D005DF4-E7A2-454E-BF03-AC9317E0AB40}" type="presOf" srcId="{2C2FEE9D-625E-4138-B820-BB3B70149F26}" destId="{83D4EC67-E3FC-48AA-83EE-BA7F15DE1E1D}" srcOrd="0" destOrd="2" presId="urn:microsoft.com/office/officeart/2005/8/layout/vList4#1"/>
    <dgm:cxn modelId="{D92393F5-B43B-4BDE-8EAD-F073BF6463E6}" srcId="{CB6516CD-178D-4182-9F99-F2A9CA56805A}" destId="{583A16AD-8E6A-4C43-B246-81FC1D43A036}" srcOrd="0" destOrd="0" parTransId="{0CF26660-5D51-46A7-BEFE-5E88B3BE0545}" sibTransId="{15BA3AB8-26E3-4723-8C48-4AF7598EA8F9}"/>
    <dgm:cxn modelId="{D764B7BD-98AC-4157-9BC7-6777FD714175}" type="presParOf" srcId="{E4173FFF-B176-4B1F-A0A9-5BDC70483F36}" destId="{69903097-07F0-4D8D-9A13-3AE820EBEE86}" srcOrd="0" destOrd="0" presId="urn:microsoft.com/office/officeart/2005/8/layout/vList4#1"/>
    <dgm:cxn modelId="{DF2B1EE7-901B-43D3-B3A7-D0A16E4CF039}" type="presParOf" srcId="{69903097-07F0-4D8D-9A13-3AE820EBEE86}" destId="{5DA34908-6CF2-4160-AB7A-12387E8E09D1}" srcOrd="0" destOrd="0" presId="urn:microsoft.com/office/officeart/2005/8/layout/vList4#1"/>
    <dgm:cxn modelId="{3465DA6A-23A1-4295-8739-392A3DFE1A72}" type="presParOf" srcId="{69903097-07F0-4D8D-9A13-3AE820EBEE86}" destId="{579A0130-7366-417D-9D5E-723E25456BA1}" srcOrd="1" destOrd="0" presId="urn:microsoft.com/office/officeart/2005/8/layout/vList4#1"/>
    <dgm:cxn modelId="{1E02E80B-3C96-4D59-8477-23B7456DBA89}" type="presParOf" srcId="{69903097-07F0-4D8D-9A13-3AE820EBEE86}" destId="{1C0CDE0C-801C-492F-891B-2F36270A827A}" srcOrd="2" destOrd="0" presId="urn:microsoft.com/office/officeart/2005/8/layout/vList4#1"/>
    <dgm:cxn modelId="{E320C6FD-602D-441A-ADA0-1441EBB34880}" type="presParOf" srcId="{E4173FFF-B176-4B1F-A0A9-5BDC70483F36}" destId="{CE1A1C8B-DE16-4FB0-A69D-A18834B19E27}" srcOrd="1" destOrd="0" presId="urn:microsoft.com/office/officeart/2005/8/layout/vList4#1"/>
    <dgm:cxn modelId="{2312C6EB-7405-41F8-80A6-0649B3522432}" type="presParOf" srcId="{E4173FFF-B176-4B1F-A0A9-5BDC70483F36}" destId="{C89F0B12-0406-4AC9-A77E-4CFF1458CA57}" srcOrd="2" destOrd="0" presId="urn:microsoft.com/office/officeart/2005/8/layout/vList4#1"/>
    <dgm:cxn modelId="{7B6E50DD-3E35-421A-9797-C516D8F2E07A}" type="presParOf" srcId="{C89F0B12-0406-4AC9-A77E-4CFF1458CA57}" destId="{D7C2B9CD-5F54-4460-A1A4-2B101D9A45BF}" srcOrd="0" destOrd="0" presId="urn:microsoft.com/office/officeart/2005/8/layout/vList4#1"/>
    <dgm:cxn modelId="{EBBA3F1B-C475-400F-BDD8-D4B71E8E9599}" type="presParOf" srcId="{C89F0B12-0406-4AC9-A77E-4CFF1458CA57}" destId="{AB9DB32D-50C8-47D8-ADF2-8E34AA161765}" srcOrd="1" destOrd="0" presId="urn:microsoft.com/office/officeart/2005/8/layout/vList4#1"/>
    <dgm:cxn modelId="{59CF6344-75BC-4BF2-8FD0-AE24159F4D95}" type="presParOf" srcId="{C89F0B12-0406-4AC9-A77E-4CFF1458CA57}" destId="{83E9956D-9C31-4F9B-B31C-A903A067D4C8}" srcOrd="2" destOrd="0" presId="urn:microsoft.com/office/officeart/2005/8/layout/vList4#1"/>
    <dgm:cxn modelId="{8A85F7C6-CB70-43D6-A542-F6D58DCC2F18}" type="presParOf" srcId="{E4173FFF-B176-4B1F-A0A9-5BDC70483F36}" destId="{10972610-E3DD-466A-823A-9E469D25A20D}" srcOrd="3" destOrd="0" presId="urn:microsoft.com/office/officeart/2005/8/layout/vList4#1"/>
    <dgm:cxn modelId="{130AE667-F07C-458A-AF46-BB89F22CF932}" type="presParOf" srcId="{E4173FFF-B176-4B1F-A0A9-5BDC70483F36}" destId="{6F0FCEB8-9874-4913-B1F7-D22A0576A7BF}" srcOrd="4" destOrd="0" presId="urn:microsoft.com/office/officeart/2005/8/layout/vList4#1"/>
    <dgm:cxn modelId="{ED666663-39AF-48B3-9F0C-DDAD3A0D2C34}" type="presParOf" srcId="{6F0FCEB8-9874-4913-B1F7-D22A0576A7BF}" destId="{83D4EC67-E3FC-48AA-83EE-BA7F15DE1E1D}" srcOrd="0" destOrd="0" presId="urn:microsoft.com/office/officeart/2005/8/layout/vList4#1"/>
    <dgm:cxn modelId="{BF66D9D0-8BA6-4980-B49A-05134ACB3478}" type="presParOf" srcId="{6F0FCEB8-9874-4913-B1F7-D22A0576A7BF}" destId="{B22C0496-DDFB-4862-AF2E-AD99A8E47D9B}" srcOrd="1" destOrd="0" presId="urn:microsoft.com/office/officeart/2005/8/layout/vList4#1"/>
    <dgm:cxn modelId="{9FC6CA90-F939-4033-998D-F4AAFF1CFC44}" type="presParOf" srcId="{6F0FCEB8-9874-4913-B1F7-D22A0576A7BF}" destId="{B6DA1403-8B4F-4B27-8BAC-9A1461A6B7A7}"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55F04E-7BB2-4C95-842D-583C216F4EFF}" type="doc">
      <dgm:prSet loTypeId="urn:microsoft.com/office/officeart/2005/8/layout/chevron1" loCatId="process" qsTypeId="urn:microsoft.com/office/officeart/2005/8/quickstyle/simple5" qsCatId="simple" csTypeId="urn:microsoft.com/office/officeart/2005/8/colors/colorful3" csCatId="colorful" phldr="1"/>
      <dgm:spPr/>
    </dgm:pt>
    <dgm:pt modelId="{6C009BF7-57C1-442F-B398-3EE975633BF5}">
      <dgm:prSet phldrT="[Text]" custT="1"/>
      <dgm:spPr/>
      <dgm:t>
        <a:bodyPr/>
        <a:lstStyle/>
        <a:p>
          <a:r>
            <a:rPr lang="en-GB" sz="1100" b="1" dirty="0">
              <a:latin typeface="Arial" panose="020B0604020202020204" pitchFamily="34" charset="0"/>
              <a:cs typeface="Arial" panose="020B0604020202020204" pitchFamily="34" charset="0"/>
            </a:rPr>
            <a:t>Atal</a:t>
          </a:r>
        </a:p>
      </dgm:t>
    </dgm:pt>
    <dgm:pt modelId="{3B06226D-8090-45D4-B514-62DDDD479FE3}" type="parTrans" cxnId="{2F21031B-9147-4BB0-BF2A-9E4400C02FA8}">
      <dgm:prSet/>
      <dgm:spPr/>
      <dgm:t>
        <a:bodyPr/>
        <a:lstStyle/>
        <a:p>
          <a:endParaRPr lang="en-GB"/>
        </a:p>
      </dgm:t>
    </dgm:pt>
    <dgm:pt modelId="{FEF645BD-135D-4400-9D25-CD7E1C8F8FA0}" type="sibTrans" cxnId="{2F21031B-9147-4BB0-BF2A-9E4400C02FA8}">
      <dgm:prSet/>
      <dgm:spPr/>
      <dgm:t>
        <a:bodyPr/>
        <a:lstStyle/>
        <a:p>
          <a:endParaRPr lang="en-GB"/>
        </a:p>
      </dgm:t>
    </dgm:pt>
    <dgm:pt modelId="{DEC470E2-E52A-4BB6-AB50-D9DCFD8530D1}">
      <dgm:prSet phldrT="[Text]"/>
      <dgm:spPr/>
      <dgm:t>
        <a:bodyPr/>
        <a:lstStyle/>
        <a:p>
          <a:r>
            <a:rPr lang="en-GB" b="1" dirty="0">
              <a:latin typeface="Arial" panose="020B0604020202020204" pitchFamily="34" charset="0"/>
              <a:cs typeface="Arial" panose="020B0604020202020204" pitchFamily="34" charset="0"/>
            </a:rPr>
            <a:t>Cymorth / </a:t>
          </a:r>
          <a:r>
            <a:rPr lang="en-GB" b="1" dirty="0" err="1">
              <a:latin typeface="Arial" panose="020B0604020202020204" pitchFamily="34" charset="0"/>
              <a:cs typeface="Arial" panose="020B0604020202020204" pitchFamily="34" charset="0"/>
            </a:rPr>
            <a:t>Prosesau</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Deddfwriaethol</a:t>
          </a:r>
          <a:endParaRPr lang="en-GB" b="1" dirty="0">
            <a:latin typeface="Arial" panose="020B0604020202020204" pitchFamily="34" charset="0"/>
            <a:cs typeface="Arial" panose="020B0604020202020204" pitchFamily="34" charset="0"/>
          </a:endParaRPr>
        </a:p>
      </dgm:t>
    </dgm:pt>
    <dgm:pt modelId="{34FAA355-1BB2-496D-A88C-8CB0AF5D2741}" type="parTrans" cxnId="{F3A323A0-B717-412D-A174-25BAC019CA69}">
      <dgm:prSet/>
      <dgm:spPr/>
      <dgm:t>
        <a:bodyPr/>
        <a:lstStyle/>
        <a:p>
          <a:endParaRPr lang="en-GB"/>
        </a:p>
      </dgm:t>
    </dgm:pt>
    <dgm:pt modelId="{3A02088A-B8A7-4461-8215-580F104FCA19}" type="sibTrans" cxnId="{F3A323A0-B717-412D-A174-25BAC019CA69}">
      <dgm:prSet/>
      <dgm:spPr/>
      <dgm:t>
        <a:bodyPr/>
        <a:lstStyle/>
        <a:p>
          <a:endParaRPr lang="en-GB"/>
        </a:p>
      </dgm:t>
    </dgm:pt>
    <dgm:pt modelId="{2AA6CB9E-2186-4146-B546-F6F705DC120B}">
      <dgm:prSet phldrT="[Text]" custT="1"/>
      <dgm:spPr/>
      <dgm:t>
        <a:bodyPr/>
        <a:lstStyle/>
        <a:p>
          <a:r>
            <a:rPr lang="en-GB" sz="1100" b="1" dirty="0" err="1">
              <a:latin typeface="Arial" panose="020B0604020202020204" pitchFamily="34" charset="0"/>
              <a:cs typeface="Arial" panose="020B0604020202020204" pitchFamily="34" charset="0"/>
            </a:rPr>
            <a:t>Canlyniadau</a:t>
          </a:r>
          <a:endParaRPr lang="en-GB" sz="1100" b="1" dirty="0">
            <a:latin typeface="Arial" panose="020B0604020202020204" pitchFamily="34" charset="0"/>
            <a:cs typeface="Arial" panose="020B0604020202020204" pitchFamily="34" charset="0"/>
          </a:endParaRPr>
        </a:p>
      </dgm:t>
    </dgm:pt>
    <dgm:pt modelId="{2A3B8D49-CE88-47E6-A7CE-1113430F7730}" type="parTrans" cxnId="{8980D5E9-7A89-4A55-B306-FC4A2F3A7A0B}">
      <dgm:prSet/>
      <dgm:spPr/>
      <dgm:t>
        <a:bodyPr/>
        <a:lstStyle/>
        <a:p>
          <a:endParaRPr lang="en-GB"/>
        </a:p>
      </dgm:t>
    </dgm:pt>
    <dgm:pt modelId="{90008A30-B7B8-4F00-B3B6-D5B19B6F0F28}" type="sibTrans" cxnId="{8980D5E9-7A89-4A55-B306-FC4A2F3A7A0B}">
      <dgm:prSet/>
      <dgm:spPr/>
      <dgm:t>
        <a:bodyPr/>
        <a:lstStyle/>
        <a:p>
          <a:endParaRPr lang="en-GB"/>
        </a:p>
      </dgm:t>
    </dgm:pt>
    <dgm:pt modelId="{BCE27DC2-31D7-40EB-BFA2-A37E3684FFFA}">
      <dgm:prSet custT="1"/>
      <dgm:spPr/>
      <dgm:t>
        <a:bodyPr/>
        <a:lstStyle/>
        <a:p>
          <a:r>
            <a:rPr lang="en-GB" sz="1050" b="1" dirty="0" err="1">
              <a:latin typeface="Arial" panose="020B0604020202020204" pitchFamily="34" charset="0"/>
              <a:cs typeface="Arial" panose="020B0604020202020204" pitchFamily="34" charset="0"/>
            </a:rPr>
            <a:t>Cofnod</a:t>
          </a:r>
          <a:r>
            <a:rPr lang="en-GB" sz="1000" b="1" dirty="0" err="1">
              <a:latin typeface="Arial" panose="020B0604020202020204" pitchFamily="34" charset="0"/>
              <a:cs typeface="Arial" panose="020B0604020202020204" pitchFamily="34" charset="0"/>
            </a:rPr>
            <a:t>i</a:t>
          </a:r>
          <a:endParaRPr lang="en-GB" sz="1000" b="1" dirty="0">
            <a:latin typeface="Arial" panose="020B0604020202020204" pitchFamily="34" charset="0"/>
            <a:cs typeface="Arial" panose="020B0604020202020204" pitchFamily="34" charset="0"/>
          </a:endParaRPr>
        </a:p>
      </dgm:t>
    </dgm:pt>
    <dgm:pt modelId="{3ECC0A6C-AE20-4D64-9A26-948488CCCAC4}" type="parTrans" cxnId="{B8CDB8C9-3493-4572-8A60-E833D6E7CD83}">
      <dgm:prSet/>
      <dgm:spPr/>
      <dgm:t>
        <a:bodyPr/>
        <a:lstStyle/>
        <a:p>
          <a:endParaRPr lang="en-GB"/>
        </a:p>
      </dgm:t>
    </dgm:pt>
    <dgm:pt modelId="{1505C330-80BF-473B-9FF9-C46181D7D1B1}" type="sibTrans" cxnId="{B8CDB8C9-3493-4572-8A60-E833D6E7CD83}">
      <dgm:prSet/>
      <dgm:spPr/>
      <dgm:t>
        <a:bodyPr/>
        <a:lstStyle/>
        <a:p>
          <a:endParaRPr lang="en-GB"/>
        </a:p>
      </dgm:t>
    </dgm:pt>
    <dgm:pt modelId="{3AF7FEDA-CBC3-4913-B444-7AD6B305C4C9}">
      <dgm:prSet custT="1"/>
      <dgm:spPr/>
      <dgm:t>
        <a:bodyPr/>
        <a:lstStyle/>
        <a:p>
          <a:r>
            <a:rPr lang="en-GB" sz="1100" b="1" dirty="0" err="1">
              <a:latin typeface="Arial" panose="020B0604020202020204" pitchFamily="34" charset="0"/>
              <a:cs typeface="Arial" panose="020B0604020202020204" pitchFamily="34" charset="0"/>
            </a:rPr>
            <a:t>Adnabod</a:t>
          </a:r>
          <a:endParaRPr lang="en-GB" sz="1100" b="1" dirty="0">
            <a:latin typeface="Arial" panose="020B0604020202020204" pitchFamily="34" charset="0"/>
            <a:cs typeface="Arial" panose="020B0604020202020204" pitchFamily="34" charset="0"/>
          </a:endParaRPr>
        </a:p>
      </dgm:t>
    </dgm:pt>
    <dgm:pt modelId="{35C66CBB-0FBE-4B76-B672-6BD1708FDF9C}" type="parTrans" cxnId="{17D470AC-40C1-4ACC-B11D-43D7C27C65AF}">
      <dgm:prSet/>
      <dgm:spPr/>
      <dgm:t>
        <a:bodyPr/>
        <a:lstStyle/>
        <a:p>
          <a:endParaRPr lang="en-GB"/>
        </a:p>
      </dgm:t>
    </dgm:pt>
    <dgm:pt modelId="{6BEA7232-9043-41E7-B8EE-E609D424EECC}" type="sibTrans" cxnId="{17D470AC-40C1-4ACC-B11D-43D7C27C65AF}">
      <dgm:prSet/>
      <dgm:spPr/>
      <dgm:t>
        <a:bodyPr/>
        <a:lstStyle/>
        <a:p>
          <a:endParaRPr lang="en-GB"/>
        </a:p>
      </dgm:t>
    </dgm:pt>
    <dgm:pt modelId="{2B1E5618-5BF6-4C41-B7DF-0310A57D8ED1}">
      <dgm:prSet custT="1"/>
      <dgm:spPr/>
      <dgm:t>
        <a:bodyPr/>
        <a:lstStyle/>
        <a:p>
          <a:r>
            <a:rPr lang="en-GB" sz="1100" b="1" dirty="0">
              <a:latin typeface="Arial" panose="020B0604020202020204" pitchFamily="34" charset="0"/>
              <a:cs typeface="Arial" panose="020B0604020202020204" pitchFamily="34" charset="0"/>
            </a:rPr>
            <a:t>Hysbysu</a:t>
          </a:r>
        </a:p>
      </dgm:t>
    </dgm:pt>
    <dgm:pt modelId="{31C0749A-9AAE-4E56-B8B6-89FF294D4742}" type="parTrans" cxnId="{41D9AE76-5235-4DE0-AB8D-9B3FB254F5E9}">
      <dgm:prSet/>
      <dgm:spPr/>
      <dgm:t>
        <a:bodyPr/>
        <a:lstStyle/>
        <a:p>
          <a:endParaRPr lang="en-GB"/>
        </a:p>
      </dgm:t>
    </dgm:pt>
    <dgm:pt modelId="{3D7CABEE-004B-4B56-9854-0630ECD7B39B}" type="sibTrans" cxnId="{41D9AE76-5235-4DE0-AB8D-9B3FB254F5E9}">
      <dgm:prSet/>
      <dgm:spPr/>
      <dgm:t>
        <a:bodyPr/>
        <a:lstStyle/>
        <a:p>
          <a:endParaRPr lang="en-GB"/>
        </a:p>
      </dgm:t>
    </dgm:pt>
    <dgm:pt modelId="{4009D9FD-EB03-4653-8E9D-508F575C4D40}" type="pres">
      <dgm:prSet presAssocID="{1455F04E-7BB2-4C95-842D-583C216F4EFF}" presName="Name0" presStyleCnt="0">
        <dgm:presLayoutVars>
          <dgm:dir/>
          <dgm:animLvl val="lvl"/>
          <dgm:resizeHandles val="exact"/>
        </dgm:presLayoutVars>
      </dgm:prSet>
      <dgm:spPr/>
    </dgm:pt>
    <dgm:pt modelId="{A8004D4D-8B5E-494C-926D-F1FB1EB0C60D}" type="pres">
      <dgm:prSet presAssocID="{6C009BF7-57C1-442F-B398-3EE975633BF5}" presName="parTxOnly" presStyleLbl="node1" presStyleIdx="0" presStyleCnt="6">
        <dgm:presLayoutVars>
          <dgm:chMax val="0"/>
          <dgm:chPref val="0"/>
          <dgm:bulletEnabled val="1"/>
        </dgm:presLayoutVars>
      </dgm:prSet>
      <dgm:spPr/>
    </dgm:pt>
    <dgm:pt modelId="{2CB9AD2B-27D7-4098-BB32-EA8F45D385A8}" type="pres">
      <dgm:prSet presAssocID="{FEF645BD-135D-4400-9D25-CD7E1C8F8FA0}" presName="parTxOnlySpace" presStyleCnt="0"/>
      <dgm:spPr/>
    </dgm:pt>
    <dgm:pt modelId="{4EC7B152-6D9D-4B3F-AF65-991C7E8A0DA7}" type="pres">
      <dgm:prSet presAssocID="{3AF7FEDA-CBC3-4913-B444-7AD6B305C4C9}" presName="parTxOnly" presStyleLbl="node1" presStyleIdx="1" presStyleCnt="6">
        <dgm:presLayoutVars>
          <dgm:chMax val="0"/>
          <dgm:chPref val="0"/>
          <dgm:bulletEnabled val="1"/>
        </dgm:presLayoutVars>
      </dgm:prSet>
      <dgm:spPr/>
    </dgm:pt>
    <dgm:pt modelId="{466B9261-104F-424B-90F2-BAA3A7641281}" type="pres">
      <dgm:prSet presAssocID="{6BEA7232-9043-41E7-B8EE-E609D424EECC}" presName="parTxOnlySpace" presStyleCnt="0"/>
      <dgm:spPr/>
    </dgm:pt>
    <dgm:pt modelId="{95BA9EF6-276E-4995-8D82-26B999107662}" type="pres">
      <dgm:prSet presAssocID="{2B1E5618-5BF6-4C41-B7DF-0310A57D8ED1}" presName="parTxOnly" presStyleLbl="node1" presStyleIdx="2" presStyleCnt="6">
        <dgm:presLayoutVars>
          <dgm:chMax val="0"/>
          <dgm:chPref val="0"/>
          <dgm:bulletEnabled val="1"/>
        </dgm:presLayoutVars>
      </dgm:prSet>
      <dgm:spPr/>
    </dgm:pt>
    <dgm:pt modelId="{8E5E9E97-4DF3-4240-AE10-D16E0920891A}" type="pres">
      <dgm:prSet presAssocID="{3D7CABEE-004B-4B56-9854-0630ECD7B39B}" presName="parTxOnlySpace" presStyleCnt="0"/>
      <dgm:spPr/>
    </dgm:pt>
    <dgm:pt modelId="{5183B4CA-CE22-4385-B8D7-FC71817FF496}" type="pres">
      <dgm:prSet presAssocID="{BCE27DC2-31D7-40EB-BFA2-A37E3684FFFA}" presName="parTxOnly" presStyleLbl="node1" presStyleIdx="3" presStyleCnt="6">
        <dgm:presLayoutVars>
          <dgm:chMax val="0"/>
          <dgm:chPref val="0"/>
          <dgm:bulletEnabled val="1"/>
        </dgm:presLayoutVars>
      </dgm:prSet>
      <dgm:spPr/>
    </dgm:pt>
    <dgm:pt modelId="{04083068-546B-438B-BAC8-CEDB63A944E5}" type="pres">
      <dgm:prSet presAssocID="{1505C330-80BF-473B-9FF9-C46181D7D1B1}" presName="parTxOnlySpace" presStyleCnt="0"/>
      <dgm:spPr/>
    </dgm:pt>
    <dgm:pt modelId="{B7525CA6-0E80-4A68-AF0F-0830E3B56ED1}" type="pres">
      <dgm:prSet presAssocID="{DEC470E2-E52A-4BB6-AB50-D9DCFD8530D1}" presName="parTxOnly" presStyleLbl="node1" presStyleIdx="4" presStyleCnt="6">
        <dgm:presLayoutVars>
          <dgm:chMax val="0"/>
          <dgm:chPref val="0"/>
          <dgm:bulletEnabled val="1"/>
        </dgm:presLayoutVars>
      </dgm:prSet>
      <dgm:spPr/>
    </dgm:pt>
    <dgm:pt modelId="{5ED74B8B-9389-4F17-B176-54871F63E217}" type="pres">
      <dgm:prSet presAssocID="{3A02088A-B8A7-4461-8215-580F104FCA19}" presName="parTxOnlySpace" presStyleCnt="0"/>
      <dgm:spPr/>
    </dgm:pt>
    <dgm:pt modelId="{E3FD3669-C180-4D22-AE2A-DA12744BEC64}" type="pres">
      <dgm:prSet presAssocID="{2AA6CB9E-2186-4146-B546-F6F705DC120B}" presName="parTxOnly" presStyleLbl="node1" presStyleIdx="5" presStyleCnt="6">
        <dgm:presLayoutVars>
          <dgm:chMax val="0"/>
          <dgm:chPref val="0"/>
          <dgm:bulletEnabled val="1"/>
        </dgm:presLayoutVars>
      </dgm:prSet>
      <dgm:spPr/>
    </dgm:pt>
  </dgm:ptLst>
  <dgm:cxnLst>
    <dgm:cxn modelId="{2F21031B-9147-4BB0-BF2A-9E4400C02FA8}" srcId="{1455F04E-7BB2-4C95-842D-583C216F4EFF}" destId="{6C009BF7-57C1-442F-B398-3EE975633BF5}" srcOrd="0" destOrd="0" parTransId="{3B06226D-8090-45D4-B514-62DDDD479FE3}" sibTransId="{FEF645BD-135D-4400-9D25-CD7E1C8F8FA0}"/>
    <dgm:cxn modelId="{ABE5C82F-4A44-48B5-8A2F-53765CE2DAC5}" type="presOf" srcId="{1455F04E-7BB2-4C95-842D-583C216F4EFF}" destId="{4009D9FD-EB03-4653-8E9D-508F575C4D40}" srcOrd="0" destOrd="0" presId="urn:microsoft.com/office/officeart/2005/8/layout/chevron1"/>
    <dgm:cxn modelId="{A7539F47-6404-4F23-A73A-114C2369BF20}" type="presOf" srcId="{BCE27DC2-31D7-40EB-BFA2-A37E3684FFFA}" destId="{5183B4CA-CE22-4385-B8D7-FC71817FF496}" srcOrd="0" destOrd="0" presId="urn:microsoft.com/office/officeart/2005/8/layout/chevron1"/>
    <dgm:cxn modelId="{D924A776-0DC1-40FE-B5AF-103555169931}" type="presOf" srcId="{6C009BF7-57C1-442F-B398-3EE975633BF5}" destId="{A8004D4D-8B5E-494C-926D-F1FB1EB0C60D}" srcOrd="0" destOrd="0" presId="urn:microsoft.com/office/officeart/2005/8/layout/chevron1"/>
    <dgm:cxn modelId="{41D9AE76-5235-4DE0-AB8D-9B3FB254F5E9}" srcId="{1455F04E-7BB2-4C95-842D-583C216F4EFF}" destId="{2B1E5618-5BF6-4C41-B7DF-0310A57D8ED1}" srcOrd="2" destOrd="0" parTransId="{31C0749A-9AAE-4E56-B8B6-89FF294D4742}" sibTransId="{3D7CABEE-004B-4B56-9854-0630ECD7B39B}"/>
    <dgm:cxn modelId="{F3A323A0-B717-412D-A174-25BAC019CA69}" srcId="{1455F04E-7BB2-4C95-842D-583C216F4EFF}" destId="{DEC470E2-E52A-4BB6-AB50-D9DCFD8530D1}" srcOrd="4" destOrd="0" parTransId="{34FAA355-1BB2-496D-A88C-8CB0AF5D2741}" sibTransId="{3A02088A-B8A7-4461-8215-580F104FCA19}"/>
    <dgm:cxn modelId="{17D470AC-40C1-4ACC-B11D-43D7C27C65AF}" srcId="{1455F04E-7BB2-4C95-842D-583C216F4EFF}" destId="{3AF7FEDA-CBC3-4913-B444-7AD6B305C4C9}" srcOrd="1" destOrd="0" parTransId="{35C66CBB-0FBE-4B76-B672-6BD1708FDF9C}" sibTransId="{6BEA7232-9043-41E7-B8EE-E609D424EECC}"/>
    <dgm:cxn modelId="{82763EC5-32BF-44C6-8537-41F22EFC20AA}" type="presOf" srcId="{3AF7FEDA-CBC3-4913-B444-7AD6B305C4C9}" destId="{4EC7B152-6D9D-4B3F-AF65-991C7E8A0DA7}" srcOrd="0" destOrd="0" presId="urn:microsoft.com/office/officeart/2005/8/layout/chevron1"/>
    <dgm:cxn modelId="{B8CDB8C9-3493-4572-8A60-E833D6E7CD83}" srcId="{1455F04E-7BB2-4C95-842D-583C216F4EFF}" destId="{BCE27DC2-31D7-40EB-BFA2-A37E3684FFFA}" srcOrd="3" destOrd="0" parTransId="{3ECC0A6C-AE20-4D64-9A26-948488CCCAC4}" sibTransId="{1505C330-80BF-473B-9FF9-C46181D7D1B1}"/>
    <dgm:cxn modelId="{8980D5E9-7A89-4A55-B306-FC4A2F3A7A0B}" srcId="{1455F04E-7BB2-4C95-842D-583C216F4EFF}" destId="{2AA6CB9E-2186-4146-B546-F6F705DC120B}" srcOrd="5" destOrd="0" parTransId="{2A3B8D49-CE88-47E6-A7CE-1113430F7730}" sibTransId="{90008A30-B7B8-4F00-B3B6-D5B19B6F0F28}"/>
    <dgm:cxn modelId="{6DECE7ED-2754-42FA-A7E4-1106FA9A35C1}" type="presOf" srcId="{2AA6CB9E-2186-4146-B546-F6F705DC120B}" destId="{E3FD3669-C180-4D22-AE2A-DA12744BEC64}" srcOrd="0" destOrd="0" presId="urn:microsoft.com/office/officeart/2005/8/layout/chevron1"/>
    <dgm:cxn modelId="{9D2717F9-A8DF-44E8-9C9F-24389EC827D4}" type="presOf" srcId="{2B1E5618-5BF6-4C41-B7DF-0310A57D8ED1}" destId="{95BA9EF6-276E-4995-8D82-26B999107662}" srcOrd="0" destOrd="0" presId="urn:microsoft.com/office/officeart/2005/8/layout/chevron1"/>
    <dgm:cxn modelId="{BA6ABCFF-2D2B-4EAC-883E-1179DB482C09}" type="presOf" srcId="{DEC470E2-E52A-4BB6-AB50-D9DCFD8530D1}" destId="{B7525CA6-0E80-4A68-AF0F-0830E3B56ED1}" srcOrd="0" destOrd="0" presId="urn:microsoft.com/office/officeart/2005/8/layout/chevron1"/>
    <dgm:cxn modelId="{03278117-ACDB-475B-943E-1B69CF5789A7}" type="presParOf" srcId="{4009D9FD-EB03-4653-8E9D-508F575C4D40}" destId="{A8004D4D-8B5E-494C-926D-F1FB1EB0C60D}" srcOrd="0" destOrd="0" presId="urn:microsoft.com/office/officeart/2005/8/layout/chevron1"/>
    <dgm:cxn modelId="{6098AEEB-D8C2-4346-8668-5F9A56824407}" type="presParOf" srcId="{4009D9FD-EB03-4653-8E9D-508F575C4D40}" destId="{2CB9AD2B-27D7-4098-BB32-EA8F45D385A8}" srcOrd="1" destOrd="0" presId="urn:microsoft.com/office/officeart/2005/8/layout/chevron1"/>
    <dgm:cxn modelId="{5CA59788-6869-4476-97F3-3280CA06ABD6}" type="presParOf" srcId="{4009D9FD-EB03-4653-8E9D-508F575C4D40}" destId="{4EC7B152-6D9D-4B3F-AF65-991C7E8A0DA7}" srcOrd="2" destOrd="0" presId="urn:microsoft.com/office/officeart/2005/8/layout/chevron1"/>
    <dgm:cxn modelId="{32EB63C1-E6B5-40EE-A991-D5D8E6363511}" type="presParOf" srcId="{4009D9FD-EB03-4653-8E9D-508F575C4D40}" destId="{466B9261-104F-424B-90F2-BAA3A7641281}" srcOrd="3" destOrd="0" presId="urn:microsoft.com/office/officeart/2005/8/layout/chevron1"/>
    <dgm:cxn modelId="{DBFB5515-583A-4597-9B16-04F91FE3EDE8}" type="presParOf" srcId="{4009D9FD-EB03-4653-8E9D-508F575C4D40}" destId="{95BA9EF6-276E-4995-8D82-26B999107662}" srcOrd="4" destOrd="0" presId="urn:microsoft.com/office/officeart/2005/8/layout/chevron1"/>
    <dgm:cxn modelId="{1A040522-403D-4218-98E7-A572DF7535F6}" type="presParOf" srcId="{4009D9FD-EB03-4653-8E9D-508F575C4D40}" destId="{8E5E9E97-4DF3-4240-AE10-D16E0920891A}" srcOrd="5" destOrd="0" presId="urn:microsoft.com/office/officeart/2005/8/layout/chevron1"/>
    <dgm:cxn modelId="{294741E0-3363-4903-BD79-79E5AF965C34}" type="presParOf" srcId="{4009D9FD-EB03-4653-8E9D-508F575C4D40}" destId="{5183B4CA-CE22-4385-B8D7-FC71817FF496}" srcOrd="6" destOrd="0" presId="urn:microsoft.com/office/officeart/2005/8/layout/chevron1"/>
    <dgm:cxn modelId="{3089E5BB-B895-4C4E-842A-E813AD348480}" type="presParOf" srcId="{4009D9FD-EB03-4653-8E9D-508F575C4D40}" destId="{04083068-546B-438B-BAC8-CEDB63A944E5}" srcOrd="7" destOrd="0" presId="urn:microsoft.com/office/officeart/2005/8/layout/chevron1"/>
    <dgm:cxn modelId="{ED42EF30-F4BC-439D-B5C1-5AA74036E5F3}" type="presParOf" srcId="{4009D9FD-EB03-4653-8E9D-508F575C4D40}" destId="{B7525CA6-0E80-4A68-AF0F-0830E3B56ED1}" srcOrd="8" destOrd="0" presId="urn:microsoft.com/office/officeart/2005/8/layout/chevron1"/>
    <dgm:cxn modelId="{21EAE938-BD47-481B-85B5-05525ABABFEA}" type="presParOf" srcId="{4009D9FD-EB03-4653-8E9D-508F575C4D40}" destId="{5ED74B8B-9389-4F17-B176-54871F63E217}" srcOrd="9" destOrd="0" presId="urn:microsoft.com/office/officeart/2005/8/layout/chevron1"/>
    <dgm:cxn modelId="{A6D50740-52D1-4810-B784-4B20CC6FD163}" type="presParOf" srcId="{4009D9FD-EB03-4653-8E9D-508F575C4D40}" destId="{E3FD3669-C180-4D22-AE2A-DA12744BEC64}"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27AFF2-AD21-4AF6-A893-669512BBC6F2}" type="doc">
      <dgm:prSet loTypeId="urn:microsoft.com/office/officeart/2005/8/layout/hProcess9" loCatId="process" qsTypeId="urn:microsoft.com/office/officeart/2005/8/quickstyle/3d1" qsCatId="3D" csTypeId="urn:microsoft.com/office/officeart/2005/8/colors/colorful3" csCatId="colorful" phldr="1"/>
      <dgm:spPr/>
    </dgm:pt>
    <dgm:pt modelId="{D620B4E1-61FC-4E34-8829-D1D057AA6037}">
      <dgm:prSet phldrT="[Text]"/>
      <dgm:spPr/>
      <dgm:t>
        <a:bodyPr/>
        <a:lstStyle/>
        <a:p>
          <a:r>
            <a:rPr lang="en-GB" dirty="0" err="1">
              <a:latin typeface="Arial" panose="020B0604020202020204" pitchFamily="34" charset="0"/>
              <a:cs typeface="Arial" panose="020B0604020202020204" pitchFamily="34" charset="0"/>
            </a:rPr>
            <a:t>Gofyn</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Gweithredu</a:t>
          </a:r>
          <a:r>
            <a:rPr lang="en-GB" dirty="0">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Pobl </a:t>
          </a:r>
          <a:r>
            <a:rPr lang="en-GB" dirty="0" err="1">
              <a:latin typeface="Arial" panose="020B0604020202020204" pitchFamily="34" charset="0"/>
              <a:cs typeface="Arial" panose="020B0604020202020204" pitchFamily="34" charset="0"/>
            </a:rPr>
            <a:t>hŷn</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thrais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domestig</a:t>
          </a:r>
          <a:endParaRPr lang="en-GB" dirty="0">
            <a:latin typeface="Arial" panose="020B0604020202020204" pitchFamily="34" charset="0"/>
            <a:cs typeface="Arial" panose="020B0604020202020204" pitchFamily="34" charset="0"/>
          </a:endParaRPr>
        </a:p>
      </dgm:t>
    </dgm:pt>
    <dgm:pt modelId="{80280DD5-40BC-494D-A3C6-61953AE34422}" type="parTrans" cxnId="{68B7B62D-AF39-4F6F-AC25-62306F590213}">
      <dgm:prSet/>
      <dgm:spPr/>
      <dgm:t>
        <a:bodyPr/>
        <a:lstStyle/>
        <a:p>
          <a:endParaRPr lang="en-GB"/>
        </a:p>
      </dgm:t>
    </dgm:pt>
    <dgm:pt modelId="{7C423062-37B1-4412-A7AC-526D0091C2FE}" type="sibTrans" cxnId="{68B7B62D-AF39-4F6F-AC25-62306F590213}">
      <dgm:prSet/>
      <dgm:spPr/>
      <dgm:t>
        <a:bodyPr/>
        <a:lstStyle/>
        <a:p>
          <a:endParaRPr lang="en-GB"/>
        </a:p>
      </dgm:t>
    </dgm:pt>
    <dgm:pt modelId="{8ECD4A9F-7FD5-4B6C-8163-2DBFA9DA136E}">
      <dgm:prSet phldrT="[Text]"/>
      <dgm:spPr/>
      <dgm:t>
        <a:bodyPr/>
        <a:lstStyle/>
        <a:p>
          <a:r>
            <a:rPr lang="en-GB" dirty="0">
              <a:latin typeface="Arial" panose="020B0604020202020204" pitchFamily="34" charset="0"/>
              <a:cs typeface="Arial" panose="020B0604020202020204" pitchFamily="34" charset="0"/>
            </a:rPr>
            <a:t>Dyletswydd DBS i hysbysu</a:t>
          </a:r>
        </a:p>
      </dgm:t>
    </dgm:pt>
    <dgm:pt modelId="{F86B3992-EB72-4995-8B24-DD015B8DD17B}" type="parTrans" cxnId="{5792AF49-D363-4D41-9986-7DB2DCA4A2C9}">
      <dgm:prSet/>
      <dgm:spPr/>
      <dgm:t>
        <a:bodyPr/>
        <a:lstStyle/>
        <a:p>
          <a:endParaRPr lang="en-GB"/>
        </a:p>
      </dgm:t>
    </dgm:pt>
    <dgm:pt modelId="{59F7371F-3403-43D4-A271-8ADFF6086D9B}" type="sibTrans" cxnId="{5792AF49-D363-4D41-9986-7DB2DCA4A2C9}">
      <dgm:prSet/>
      <dgm:spPr/>
      <dgm:t>
        <a:bodyPr/>
        <a:lstStyle/>
        <a:p>
          <a:endParaRPr lang="en-GB"/>
        </a:p>
      </dgm:t>
    </dgm:pt>
    <dgm:pt modelId="{69DAAC73-926E-447F-B156-174865EA7BBD}">
      <dgm:prSet phldrT="[Text]"/>
      <dgm:spPr/>
      <dgm:t>
        <a:bodyPr/>
        <a:lstStyle/>
        <a:p>
          <a:r>
            <a:rPr lang="en-GB" dirty="0">
              <a:latin typeface="Arial" panose="020B0604020202020204" pitchFamily="34" charset="0"/>
              <a:cs typeface="Arial" panose="020B0604020202020204" pitchFamily="34" charset="0"/>
            </a:rPr>
            <a:t>Beth sydd orau i’r unigolyn</a:t>
          </a:r>
        </a:p>
      </dgm:t>
    </dgm:pt>
    <dgm:pt modelId="{3BD7F638-104C-4290-9FF2-2B249CA7DACB}" type="parTrans" cxnId="{0690B087-A4DB-4517-8CA8-50336686374B}">
      <dgm:prSet/>
      <dgm:spPr/>
      <dgm:t>
        <a:bodyPr/>
        <a:lstStyle/>
        <a:p>
          <a:endParaRPr lang="en-GB"/>
        </a:p>
      </dgm:t>
    </dgm:pt>
    <dgm:pt modelId="{75A01351-B574-411A-9683-4483525D15EB}" type="sibTrans" cxnId="{0690B087-A4DB-4517-8CA8-50336686374B}">
      <dgm:prSet/>
      <dgm:spPr/>
      <dgm:t>
        <a:bodyPr/>
        <a:lstStyle/>
        <a:p>
          <a:endParaRPr lang="en-GB"/>
        </a:p>
      </dgm:t>
    </dgm:pt>
    <dgm:pt modelId="{82C47AB1-070F-431E-8AC6-CE5A500B1ACD}">
      <dgm:prSet/>
      <dgm:spPr/>
      <dgm:t>
        <a:bodyPr/>
        <a:lstStyle/>
        <a:p>
          <a:r>
            <a:rPr lang="en-GB" dirty="0" err="1">
              <a:latin typeface="Arial" panose="020B0604020202020204" pitchFamily="34" charset="0"/>
              <a:cs typeface="Arial" panose="020B0604020202020204" pitchFamily="34" charset="0"/>
            </a:rPr>
            <a:t>Deddfwriaeth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ategol</a:t>
          </a:r>
          <a:r>
            <a:rPr lang="en-GB" dirty="0">
              <a:latin typeface="Arial" panose="020B0604020202020204" pitchFamily="34" charset="0"/>
              <a:cs typeface="Arial" panose="020B0604020202020204" pitchFamily="34" charset="0"/>
            </a:rPr>
            <a:t> / Y Ddeddf / </a:t>
          </a:r>
          <a:r>
            <a:rPr lang="en-GB" dirty="0" err="1">
              <a:latin typeface="Arial" panose="020B0604020202020204" pitchFamily="34" charset="0"/>
              <a:cs typeface="Arial" panose="020B0604020202020204" pitchFamily="34" charset="0"/>
            </a:rPr>
            <a:t>Siart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llif</a:t>
          </a:r>
          <a:endParaRPr lang="en-GB" dirty="0">
            <a:latin typeface="Arial" panose="020B0604020202020204" pitchFamily="34" charset="0"/>
            <a:cs typeface="Arial" panose="020B0604020202020204" pitchFamily="34" charset="0"/>
          </a:endParaRPr>
        </a:p>
      </dgm:t>
    </dgm:pt>
    <dgm:pt modelId="{C9783725-A34E-4AB4-A27D-E98205818886}" type="parTrans" cxnId="{F1F8CCB9-210E-487A-9F66-AE3706221CE2}">
      <dgm:prSet/>
      <dgm:spPr/>
      <dgm:t>
        <a:bodyPr/>
        <a:lstStyle/>
        <a:p>
          <a:endParaRPr lang="en-GB"/>
        </a:p>
      </dgm:t>
    </dgm:pt>
    <dgm:pt modelId="{7B0D8FCE-593F-4A33-AF55-F7BE8409A347}" type="sibTrans" cxnId="{F1F8CCB9-210E-487A-9F66-AE3706221CE2}">
      <dgm:prSet/>
      <dgm:spPr/>
      <dgm:t>
        <a:bodyPr/>
        <a:lstStyle/>
        <a:p>
          <a:endParaRPr lang="en-GB"/>
        </a:p>
      </dgm:t>
    </dgm:pt>
    <dgm:pt modelId="{76D90781-1F30-4B99-8C85-D789911F59BE}">
      <dgm:prSet/>
      <dgm:spPr/>
      <dgm:t>
        <a:bodyPr/>
        <a:lstStyle/>
        <a:p>
          <a:r>
            <a:rPr lang="en-GB" dirty="0" err="1">
              <a:latin typeface="Arial" panose="020B0604020202020204" pitchFamily="34" charset="0"/>
              <a:cs typeface="Arial" panose="020B0604020202020204" pitchFamily="34" charset="0"/>
            </a:rPr>
            <a:t>Chwythu’r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chwiban</a:t>
          </a:r>
          <a:r>
            <a:rPr lang="en-GB" dirty="0">
              <a:latin typeface="Arial" panose="020B0604020202020204" pitchFamily="34" charset="0"/>
              <a:cs typeface="Arial" panose="020B0604020202020204" pitchFamily="34" charset="0"/>
            </a:rPr>
            <a:t>  / </a:t>
          </a:r>
          <a:r>
            <a:rPr lang="en-GB" dirty="0" err="1">
              <a:latin typeface="Arial" panose="020B0604020202020204" pitchFamily="34" charset="0"/>
              <a:cs typeface="Arial" panose="020B0604020202020204" pitchFamily="34" charset="0"/>
            </a:rPr>
            <a:t>Deddf</a:t>
          </a:r>
          <a:r>
            <a:rPr lang="en-GB" dirty="0">
              <a:latin typeface="Arial" panose="020B0604020202020204" pitchFamily="34" charset="0"/>
              <a:cs typeface="Arial" panose="020B0604020202020204" pitchFamily="34" charset="0"/>
            </a:rPr>
            <a:t> 2014 / </a:t>
          </a:r>
          <a:r>
            <a:rPr lang="en-GB" dirty="0" err="1">
              <a:latin typeface="Arial" panose="020B0604020202020204" pitchFamily="34" charset="0"/>
              <a:cs typeface="Arial" panose="020B0604020202020204" pitchFamily="34" charset="0"/>
            </a:rPr>
            <a:t>Siart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llif</a:t>
          </a:r>
          <a:r>
            <a:rPr lang="en-GB" dirty="0">
              <a:latin typeface="Arial" panose="020B0604020202020204" pitchFamily="34" charset="0"/>
              <a:cs typeface="Arial" panose="020B0604020202020204" pitchFamily="34" charset="0"/>
            </a:rPr>
            <a:t> lleol</a:t>
          </a:r>
        </a:p>
      </dgm:t>
    </dgm:pt>
    <dgm:pt modelId="{EC0B9C7E-F6C1-46CF-9562-83310DD4A591}" type="parTrans" cxnId="{CD9AF960-6EF6-4F7B-9EC5-E95986D12634}">
      <dgm:prSet/>
      <dgm:spPr/>
      <dgm:t>
        <a:bodyPr/>
        <a:lstStyle/>
        <a:p>
          <a:endParaRPr lang="en-GB"/>
        </a:p>
      </dgm:t>
    </dgm:pt>
    <dgm:pt modelId="{FE3E6FDE-044D-4F75-BA7E-26FC7300CAC1}" type="sibTrans" cxnId="{CD9AF960-6EF6-4F7B-9EC5-E95986D12634}">
      <dgm:prSet/>
      <dgm:spPr/>
      <dgm:t>
        <a:bodyPr/>
        <a:lstStyle/>
        <a:p>
          <a:endParaRPr lang="en-GB"/>
        </a:p>
      </dgm:t>
    </dgm:pt>
    <dgm:pt modelId="{C8358C50-E2BD-4383-9608-39230EE57264}">
      <dgm:prSet/>
      <dgm:spPr/>
      <dgm:t>
        <a:bodyPr/>
        <a:lstStyle/>
        <a:p>
          <a:r>
            <a:rPr lang="en-GB" dirty="0">
              <a:latin typeface="Arial" panose="020B0604020202020204" pitchFamily="34" charset="0"/>
              <a:cs typeface="Arial" panose="020B0604020202020204" pitchFamily="34" charset="0"/>
            </a:rPr>
            <a:t>Proses </a:t>
          </a:r>
          <a:r>
            <a:rPr lang="en-GB" dirty="0" err="1">
              <a:latin typeface="Arial" panose="020B0604020202020204" pitchFamily="34" charset="0"/>
              <a:cs typeface="Arial" panose="020B0604020202020204" pitchFamily="34" charset="0"/>
            </a:rPr>
            <a:t>gofnodi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leol</a:t>
          </a:r>
          <a:endParaRPr lang="en-GB" dirty="0">
            <a:latin typeface="Arial" panose="020B0604020202020204" pitchFamily="34" charset="0"/>
            <a:cs typeface="Arial" panose="020B0604020202020204" pitchFamily="34" charset="0"/>
          </a:endParaRPr>
        </a:p>
      </dgm:t>
    </dgm:pt>
    <dgm:pt modelId="{32782C4B-E5FB-45BA-B71B-C84DCDBD3ACF}" type="parTrans" cxnId="{4C8015A5-4D09-425C-AA1D-90B2E6D70962}">
      <dgm:prSet/>
      <dgm:spPr/>
      <dgm:t>
        <a:bodyPr/>
        <a:lstStyle/>
        <a:p>
          <a:endParaRPr lang="en-GB"/>
        </a:p>
      </dgm:t>
    </dgm:pt>
    <dgm:pt modelId="{040443FE-A5C3-4204-BA57-CC0A51A03432}" type="sibTrans" cxnId="{4C8015A5-4D09-425C-AA1D-90B2E6D70962}">
      <dgm:prSet/>
      <dgm:spPr/>
      <dgm:t>
        <a:bodyPr/>
        <a:lstStyle/>
        <a:p>
          <a:endParaRPr lang="en-GB"/>
        </a:p>
      </dgm:t>
    </dgm:pt>
    <dgm:pt modelId="{5A749C25-905E-44A0-82C0-D17A9ECEB116}" type="pres">
      <dgm:prSet presAssocID="{F527AFF2-AD21-4AF6-A893-669512BBC6F2}" presName="CompostProcess" presStyleCnt="0">
        <dgm:presLayoutVars>
          <dgm:dir/>
          <dgm:resizeHandles val="exact"/>
        </dgm:presLayoutVars>
      </dgm:prSet>
      <dgm:spPr/>
    </dgm:pt>
    <dgm:pt modelId="{41A4FA9C-92FF-4F19-9623-9D4920AD31E8}" type="pres">
      <dgm:prSet presAssocID="{F527AFF2-AD21-4AF6-A893-669512BBC6F2}" presName="arrow" presStyleLbl="bgShp" presStyleIdx="0" presStyleCnt="1" custLinFactY="43270" custLinFactNeighborX="-6914" custLinFactNeighborY="100000"/>
      <dgm:spPr/>
    </dgm:pt>
    <dgm:pt modelId="{1A03C90B-1EFE-4919-8F36-E2A73A2E1CBA}" type="pres">
      <dgm:prSet presAssocID="{F527AFF2-AD21-4AF6-A893-669512BBC6F2}" presName="linearProcess" presStyleCnt="0"/>
      <dgm:spPr/>
    </dgm:pt>
    <dgm:pt modelId="{D3707594-4635-4BF5-80A6-4A9EC6F62153}" type="pres">
      <dgm:prSet presAssocID="{D620B4E1-61FC-4E34-8829-D1D057AA6037}" presName="textNode" presStyleLbl="node1" presStyleIdx="0" presStyleCnt="6">
        <dgm:presLayoutVars>
          <dgm:bulletEnabled val="1"/>
        </dgm:presLayoutVars>
      </dgm:prSet>
      <dgm:spPr/>
    </dgm:pt>
    <dgm:pt modelId="{6948F432-0592-4EA7-9F06-15CC7BEF3EC1}" type="pres">
      <dgm:prSet presAssocID="{7C423062-37B1-4412-A7AC-526D0091C2FE}" presName="sibTrans" presStyleCnt="0"/>
      <dgm:spPr/>
    </dgm:pt>
    <dgm:pt modelId="{4BC0AAC6-2636-4DDC-9190-FC7DCB9D32F9}" type="pres">
      <dgm:prSet presAssocID="{82C47AB1-070F-431E-8AC6-CE5A500B1ACD}" presName="textNode" presStyleLbl="node1" presStyleIdx="1" presStyleCnt="6">
        <dgm:presLayoutVars>
          <dgm:bulletEnabled val="1"/>
        </dgm:presLayoutVars>
      </dgm:prSet>
      <dgm:spPr/>
    </dgm:pt>
    <dgm:pt modelId="{3A729C40-4882-47E8-9D27-7A14362F3547}" type="pres">
      <dgm:prSet presAssocID="{7B0D8FCE-593F-4A33-AF55-F7BE8409A347}" presName="sibTrans" presStyleCnt="0"/>
      <dgm:spPr/>
    </dgm:pt>
    <dgm:pt modelId="{C8689A64-F95C-447F-90AC-2588D16ED87D}" type="pres">
      <dgm:prSet presAssocID="{76D90781-1F30-4B99-8C85-D789911F59BE}" presName="textNode" presStyleLbl="node1" presStyleIdx="2" presStyleCnt="6">
        <dgm:presLayoutVars>
          <dgm:bulletEnabled val="1"/>
        </dgm:presLayoutVars>
      </dgm:prSet>
      <dgm:spPr/>
    </dgm:pt>
    <dgm:pt modelId="{082ED669-473C-46DC-AFBD-6E15B56EF1FC}" type="pres">
      <dgm:prSet presAssocID="{FE3E6FDE-044D-4F75-BA7E-26FC7300CAC1}" presName="sibTrans" presStyleCnt="0"/>
      <dgm:spPr/>
    </dgm:pt>
    <dgm:pt modelId="{B14F7CB3-6098-455D-A2E9-4F59DCB80ACE}" type="pres">
      <dgm:prSet presAssocID="{C8358C50-E2BD-4383-9608-39230EE57264}" presName="textNode" presStyleLbl="node1" presStyleIdx="3" presStyleCnt="6">
        <dgm:presLayoutVars>
          <dgm:bulletEnabled val="1"/>
        </dgm:presLayoutVars>
      </dgm:prSet>
      <dgm:spPr/>
    </dgm:pt>
    <dgm:pt modelId="{A2066639-F271-49A0-9FF1-6C172A4621DB}" type="pres">
      <dgm:prSet presAssocID="{040443FE-A5C3-4204-BA57-CC0A51A03432}" presName="sibTrans" presStyleCnt="0"/>
      <dgm:spPr/>
    </dgm:pt>
    <dgm:pt modelId="{336ED5E9-CBAA-4C94-97D3-5FF2DDF99712}" type="pres">
      <dgm:prSet presAssocID="{8ECD4A9F-7FD5-4B6C-8163-2DBFA9DA136E}" presName="textNode" presStyleLbl="node1" presStyleIdx="4" presStyleCnt="6">
        <dgm:presLayoutVars>
          <dgm:bulletEnabled val="1"/>
        </dgm:presLayoutVars>
      </dgm:prSet>
      <dgm:spPr/>
    </dgm:pt>
    <dgm:pt modelId="{843C3C42-1BF7-488B-A820-4283F7DFD0E5}" type="pres">
      <dgm:prSet presAssocID="{59F7371F-3403-43D4-A271-8ADFF6086D9B}" presName="sibTrans" presStyleCnt="0"/>
      <dgm:spPr/>
    </dgm:pt>
    <dgm:pt modelId="{BF715915-12A7-4748-A098-1F307DEE200F}" type="pres">
      <dgm:prSet presAssocID="{69DAAC73-926E-447F-B156-174865EA7BBD}" presName="textNode" presStyleLbl="node1" presStyleIdx="5" presStyleCnt="6">
        <dgm:presLayoutVars>
          <dgm:bulletEnabled val="1"/>
        </dgm:presLayoutVars>
      </dgm:prSet>
      <dgm:spPr/>
    </dgm:pt>
  </dgm:ptLst>
  <dgm:cxnLst>
    <dgm:cxn modelId="{BA0E2A02-DEE5-4894-86D5-715E39B27143}" type="presOf" srcId="{C8358C50-E2BD-4383-9608-39230EE57264}" destId="{B14F7CB3-6098-455D-A2E9-4F59DCB80ACE}" srcOrd="0" destOrd="0" presId="urn:microsoft.com/office/officeart/2005/8/layout/hProcess9"/>
    <dgm:cxn modelId="{4B5A8617-04DF-496A-B0F0-54E36C8B675B}" type="presOf" srcId="{76D90781-1F30-4B99-8C85-D789911F59BE}" destId="{C8689A64-F95C-447F-90AC-2588D16ED87D}" srcOrd="0" destOrd="0" presId="urn:microsoft.com/office/officeart/2005/8/layout/hProcess9"/>
    <dgm:cxn modelId="{68B7B62D-AF39-4F6F-AC25-62306F590213}" srcId="{F527AFF2-AD21-4AF6-A893-669512BBC6F2}" destId="{D620B4E1-61FC-4E34-8829-D1D057AA6037}" srcOrd="0" destOrd="0" parTransId="{80280DD5-40BC-494D-A3C6-61953AE34422}" sibTransId="{7C423062-37B1-4412-A7AC-526D0091C2FE}"/>
    <dgm:cxn modelId="{950B4332-C017-40A3-998C-13F7A7E432BB}" type="presOf" srcId="{D620B4E1-61FC-4E34-8829-D1D057AA6037}" destId="{D3707594-4635-4BF5-80A6-4A9EC6F62153}" srcOrd="0" destOrd="0" presId="urn:microsoft.com/office/officeart/2005/8/layout/hProcess9"/>
    <dgm:cxn modelId="{69952B3F-6F87-44E3-88C9-FE4362D2BF88}" type="presOf" srcId="{F527AFF2-AD21-4AF6-A893-669512BBC6F2}" destId="{5A749C25-905E-44A0-82C0-D17A9ECEB116}" srcOrd="0" destOrd="0" presId="urn:microsoft.com/office/officeart/2005/8/layout/hProcess9"/>
    <dgm:cxn modelId="{CD9AF960-6EF6-4F7B-9EC5-E95986D12634}" srcId="{F527AFF2-AD21-4AF6-A893-669512BBC6F2}" destId="{76D90781-1F30-4B99-8C85-D789911F59BE}" srcOrd="2" destOrd="0" parTransId="{EC0B9C7E-F6C1-46CF-9562-83310DD4A591}" sibTransId="{FE3E6FDE-044D-4F75-BA7E-26FC7300CAC1}"/>
    <dgm:cxn modelId="{62ED2967-D51C-4C9F-A325-2B6D7E6B7A0E}" type="presOf" srcId="{82C47AB1-070F-431E-8AC6-CE5A500B1ACD}" destId="{4BC0AAC6-2636-4DDC-9190-FC7DCB9D32F9}" srcOrd="0" destOrd="0" presId="urn:microsoft.com/office/officeart/2005/8/layout/hProcess9"/>
    <dgm:cxn modelId="{5792AF49-D363-4D41-9986-7DB2DCA4A2C9}" srcId="{F527AFF2-AD21-4AF6-A893-669512BBC6F2}" destId="{8ECD4A9F-7FD5-4B6C-8163-2DBFA9DA136E}" srcOrd="4" destOrd="0" parTransId="{F86B3992-EB72-4995-8B24-DD015B8DD17B}" sibTransId="{59F7371F-3403-43D4-A271-8ADFF6086D9B}"/>
    <dgm:cxn modelId="{0690B087-A4DB-4517-8CA8-50336686374B}" srcId="{F527AFF2-AD21-4AF6-A893-669512BBC6F2}" destId="{69DAAC73-926E-447F-B156-174865EA7BBD}" srcOrd="5" destOrd="0" parTransId="{3BD7F638-104C-4290-9FF2-2B249CA7DACB}" sibTransId="{75A01351-B574-411A-9683-4483525D15EB}"/>
    <dgm:cxn modelId="{8BFBDC8A-4B82-45B9-9E5C-FD62A269B593}" type="presOf" srcId="{69DAAC73-926E-447F-B156-174865EA7BBD}" destId="{BF715915-12A7-4748-A098-1F307DEE200F}" srcOrd="0" destOrd="0" presId="urn:microsoft.com/office/officeart/2005/8/layout/hProcess9"/>
    <dgm:cxn modelId="{4C8015A5-4D09-425C-AA1D-90B2E6D70962}" srcId="{F527AFF2-AD21-4AF6-A893-669512BBC6F2}" destId="{C8358C50-E2BD-4383-9608-39230EE57264}" srcOrd="3" destOrd="0" parTransId="{32782C4B-E5FB-45BA-B71B-C84DCDBD3ACF}" sibTransId="{040443FE-A5C3-4204-BA57-CC0A51A03432}"/>
    <dgm:cxn modelId="{F1F8CCB9-210E-487A-9F66-AE3706221CE2}" srcId="{F527AFF2-AD21-4AF6-A893-669512BBC6F2}" destId="{82C47AB1-070F-431E-8AC6-CE5A500B1ACD}" srcOrd="1" destOrd="0" parTransId="{C9783725-A34E-4AB4-A27D-E98205818886}" sibTransId="{7B0D8FCE-593F-4A33-AF55-F7BE8409A347}"/>
    <dgm:cxn modelId="{7813D7BE-70E2-4C95-B091-1FDE68E3AEEE}" type="presOf" srcId="{8ECD4A9F-7FD5-4B6C-8163-2DBFA9DA136E}" destId="{336ED5E9-CBAA-4C94-97D3-5FF2DDF99712}" srcOrd="0" destOrd="0" presId="urn:microsoft.com/office/officeart/2005/8/layout/hProcess9"/>
    <dgm:cxn modelId="{81E572C0-F14A-4988-948E-D0CA900A632B}" type="presParOf" srcId="{5A749C25-905E-44A0-82C0-D17A9ECEB116}" destId="{41A4FA9C-92FF-4F19-9623-9D4920AD31E8}" srcOrd="0" destOrd="0" presId="urn:microsoft.com/office/officeart/2005/8/layout/hProcess9"/>
    <dgm:cxn modelId="{D7BCD947-33C0-4CB9-8500-7661F06B2DB7}" type="presParOf" srcId="{5A749C25-905E-44A0-82C0-D17A9ECEB116}" destId="{1A03C90B-1EFE-4919-8F36-E2A73A2E1CBA}" srcOrd="1" destOrd="0" presId="urn:microsoft.com/office/officeart/2005/8/layout/hProcess9"/>
    <dgm:cxn modelId="{1D8CB387-C698-4699-9E56-EDEA1460A622}" type="presParOf" srcId="{1A03C90B-1EFE-4919-8F36-E2A73A2E1CBA}" destId="{D3707594-4635-4BF5-80A6-4A9EC6F62153}" srcOrd="0" destOrd="0" presId="urn:microsoft.com/office/officeart/2005/8/layout/hProcess9"/>
    <dgm:cxn modelId="{AC22FCFB-7B77-474E-9920-3809F2DA77DD}" type="presParOf" srcId="{1A03C90B-1EFE-4919-8F36-E2A73A2E1CBA}" destId="{6948F432-0592-4EA7-9F06-15CC7BEF3EC1}" srcOrd="1" destOrd="0" presId="urn:microsoft.com/office/officeart/2005/8/layout/hProcess9"/>
    <dgm:cxn modelId="{EC26AA06-A558-4763-B871-E97AC55147FE}" type="presParOf" srcId="{1A03C90B-1EFE-4919-8F36-E2A73A2E1CBA}" destId="{4BC0AAC6-2636-4DDC-9190-FC7DCB9D32F9}" srcOrd="2" destOrd="0" presId="urn:microsoft.com/office/officeart/2005/8/layout/hProcess9"/>
    <dgm:cxn modelId="{CF700594-FCF7-4E0C-80B4-44DFB4A98A89}" type="presParOf" srcId="{1A03C90B-1EFE-4919-8F36-E2A73A2E1CBA}" destId="{3A729C40-4882-47E8-9D27-7A14362F3547}" srcOrd="3" destOrd="0" presId="urn:microsoft.com/office/officeart/2005/8/layout/hProcess9"/>
    <dgm:cxn modelId="{B384B92A-66B5-4310-9D99-436FA637F685}" type="presParOf" srcId="{1A03C90B-1EFE-4919-8F36-E2A73A2E1CBA}" destId="{C8689A64-F95C-447F-90AC-2588D16ED87D}" srcOrd="4" destOrd="0" presId="urn:microsoft.com/office/officeart/2005/8/layout/hProcess9"/>
    <dgm:cxn modelId="{5BCBC75D-8BFE-4E35-AB9E-F80A35D749E4}" type="presParOf" srcId="{1A03C90B-1EFE-4919-8F36-E2A73A2E1CBA}" destId="{082ED669-473C-46DC-AFBD-6E15B56EF1FC}" srcOrd="5" destOrd="0" presId="urn:microsoft.com/office/officeart/2005/8/layout/hProcess9"/>
    <dgm:cxn modelId="{0D695AD8-A725-4203-85B8-3BEB3D73C944}" type="presParOf" srcId="{1A03C90B-1EFE-4919-8F36-E2A73A2E1CBA}" destId="{B14F7CB3-6098-455D-A2E9-4F59DCB80ACE}" srcOrd="6" destOrd="0" presId="urn:microsoft.com/office/officeart/2005/8/layout/hProcess9"/>
    <dgm:cxn modelId="{8B028B32-23A1-4315-937B-86268531148A}" type="presParOf" srcId="{1A03C90B-1EFE-4919-8F36-E2A73A2E1CBA}" destId="{A2066639-F271-49A0-9FF1-6C172A4621DB}" srcOrd="7" destOrd="0" presId="urn:microsoft.com/office/officeart/2005/8/layout/hProcess9"/>
    <dgm:cxn modelId="{EA3658BC-BE45-42E4-8C0B-FD90041657DE}" type="presParOf" srcId="{1A03C90B-1EFE-4919-8F36-E2A73A2E1CBA}" destId="{336ED5E9-CBAA-4C94-97D3-5FF2DDF99712}" srcOrd="8" destOrd="0" presId="urn:microsoft.com/office/officeart/2005/8/layout/hProcess9"/>
    <dgm:cxn modelId="{C4BBED4D-B916-4842-B573-4BEB0B798190}" type="presParOf" srcId="{1A03C90B-1EFE-4919-8F36-E2A73A2E1CBA}" destId="{843C3C42-1BF7-488B-A820-4283F7DFD0E5}" srcOrd="9" destOrd="0" presId="urn:microsoft.com/office/officeart/2005/8/layout/hProcess9"/>
    <dgm:cxn modelId="{D26ED174-7505-44F7-AA26-59E68F69286E}" type="presParOf" srcId="{1A03C90B-1EFE-4919-8F36-E2A73A2E1CBA}" destId="{BF715915-12A7-4748-A098-1F307DEE200F}" srcOrd="10"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C4953B-B2C9-4E53-92A8-5C66302B989B}" type="doc">
      <dgm:prSet loTypeId="urn:microsoft.com/office/officeart/2005/8/layout/bProcess4" loCatId="process" qsTypeId="urn:microsoft.com/office/officeart/2005/8/quickstyle/simple1" qsCatId="simple" csTypeId="urn:microsoft.com/office/officeart/2005/8/colors/colorful4" csCatId="colorful" phldr="1"/>
      <dgm:spPr/>
      <dgm:t>
        <a:bodyPr/>
        <a:lstStyle/>
        <a:p>
          <a:endParaRPr lang="en-US"/>
        </a:p>
      </dgm:t>
    </dgm:pt>
    <dgm:pt modelId="{691026AE-BFCB-4BBF-9BF4-05C93EAB1E5D}">
      <dgm:prSet phldrT="[Text]" custT="1"/>
      <dgm:spPr/>
      <dgm:t>
        <a:bodyPr/>
        <a:lstStyle/>
        <a:p>
          <a:r>
            <a:rPr lang="en-GB" sz="1400" dirty="0" err="1">
              <a:latin typeface="Arial" panose="020B0604020202020204" pitchFamily="34" charset="0"/>
              <a:cs typeface="Arial" panose="020B0604020202020204" pitchFamily="34" charset="0"/>
            </a:rPr>
            <a:t>Credu</a:t>
          </a:r>
          <a:r>
            <a:rPr lang="en-GB" sz="1400" dirty="0">
              <a:latin typeface="Arial" panose="020B0604020202020204" pitchFamily="34" charset="0"/>
              <a:cs typeface="Arial" panose="020B0604020202020204" pitchFamily="34" charset="0"/>
            </a:rPr>
            <a:t> bod camdriniaeth yn gallu digwydd a </a:t>
          </a:r>
          <a:r>
            <a:rPr lang="en-GB" sz="1400" dirty="0" err="1">
              <a:latin typeface="Arial" panose="020B0604020202020204" pitchFamily="34" charset="0"/>
              <a:cs typeface="Arial" panose="020B0604020202020204" pitchFamily="34" charset="0"/>
            </a:rPr>
            <a:t>pheidio</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byth</a:t>
          </a:r>
          <a:r>
            <a:rPr lang="en-GB" sz="1400" dirty="0">
              <a:latin typeface="Arial" panose="020B0604020202020204" pitchFamily="34" charset="0"/>
              <a:cs typeface="Arial" panose="020B0604020202020204" pitchFamily="34" charset="0"/>
            </a:rPr>
            <a:t> ag </a:t>
          </a:r>
          <a:r>
            <a:rPr lang="en-GB" sz="1400" dirty="0" err="1">
              <a:latin typeface="Arial" panose="020B0604020202020204" pitchFamily="34" charset="0"/>
              <a:cs typeface="Arial" panose="020B0604020202020204" pitchFamily="34" charset="0"/>
            </a:rPr>
            <a:t>anwybyddu’ch</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greddf</a:t>
          </a:r>
          <a:endParaRPr lang="en-US" sz="1400" dirty="0">
            <a:latin typeface="Arial" panose="020B0604020202020204" pitchFamily="34" charset="0"/>
            <a:cs typeface="Arial" panose="020B0604020202020204" pitchFamily="34" charset="0"/>
          </a:endParaRPr>
        </a:p>
      </dgm:t>
    </dgm:pt>
    <dgm:pt modelId="{4AD84BE7-48E9-4C37-A3D2-5D0CBAEB99B8}" type="parTrans" cxnId="{B1B56CA7-905A-4DA9-92CB-0DBEF015A7C6}">
      <dgm:prSet/>
      <dgm:spPr/>
      <dgm:t>
        <a:bodyPr/>
        <a:lstStyle/>
        <a:p>
          <a:endParaRPr lang="en-US"/>
        </a:p>
      </dgm:t>
    </dgm:pt>
    <dgm:pt modelId="{57D7CF19-C380-43E2-AB8D-97DA1B5D0EDE}" type="sibTrans" cxnId="{B1B56CA7-905A-4DA9-92CB-0DBEF015A7C6}">
      <dgm:prSet/>
      <dgm:spPr/>
      <dgm:t>
        <a:bodyPr/>
        <a:lstStyle/>
        <a:p>
          <a:endParaRPr lang="en-US"/>
        </a:p>
      </dgm:t>
    </dgm:pt>
    <dgm:pt modelId="{4773B43A-F3B1-4CE9-8B48-5ED518BADF6F}">
      <dgm:prSet phldrT="[Text]" custT="1"/>
      <dgm:spPr/>
      <dgm:t>
        <a:bodyPr/>
        <a:lstStyle/>
        <a:p>
          <a:r>
            <a:rPr lang="en-US" sz="1400" dirty="0" err="1">
              <a:latin typeface="Arial" panose="020B0604020202020204" pitchFamily="34" charset="0"/>
              <a:cs typeface="Arial" panose="020B0604020202020204" pitchFamily="34" charset="0"/>
            </a:rPr>
            <a:t>Rhannu’ch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pryderon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gyda’ch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rheolwr</a:t>
          </a:r>
          <a:r>
            <a:rPr lang="en-US" sz="1400" dirty="0">
              <a:latin typeface="Arial" panose="020B0604020202020204" pitchFamily="34" charset="0"/>
              <a:cs typeface="Arial" panose="020B0604020202020204" pitchFamily="34" charset="0"/>
            </a:rPr>
            <a:t> neu </a:t>
          </a:r>
          <a:r>
            <a:rPr lang="en-US" sz="1400" dirty="0" err="1">
              <a:latin typeface="Arial" panose="020B0604020202020204" pitchFamily="34" charset="0"/>
              <a:cs typeface="Arial" panose="020B0604020202020204" pitchFamily="34" charset="0"/>
            </a:rPr>
            <a:t>berson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priodol</a:t>
          </a:r>
          <a:r>
            <a:rPr lang="en-US" sz="1400" dirty="0">
              <a:latin typeface="Arial" panose="020B0604020202020204" pitchFamily="34" charset="0"/>
              <a:cs typeface="Arial" panose="020B0604020202020204" pitchFamily="34" charset="0"/>
            </a:rPr>
            <a:t> arall</a:t>
          </a:r>
        </a:p>
      </dgm:t>
    </dgm:pt>
    <dgm:pt modelId="{229E5399-A910-4571-AF5C-4032CC2086D0}" type="parTrans" cxnId="{A9F60CE4-C6E1-49B0-A4CC-FA7B553A505E}">
      <dgm:prSet/>
      <dgm:spPr/>
      <dgm:t>
        <a:bodyPr/>
        <a:lstStyle/>
        <a:p>
          <a:endParaRPr lang="en-US"/>
        </a:p>
      </dgm:t>
    </dgm:pt>
    <dgm:pt modelId="{C7F9647F-514E-40E3-B90F-67CD99D3C751}" type="sibTrans" cxnId="{A9F60CE4-C6E1-49B0-A4CC-FA7B553A505E}">
      <dgm:prSet/>
      <dgm:spPr/>
      <dgm:t>
        <a:bodyPr/>
        <a:lstStyle/>
        <a:p>
          <a:endParaRPr lang="en-US"/>
        </a:p>
      </dgm:t>
    </dgm:pt>
    <dgm:pt modelId="{104DB9AF-EDE6-40F1-B0C9-3CF9F69CEFAF}">
      <dgm:prSet phldrT="[Text]" custT="1"/>
      <dgm:spPr/>
      <dgm:t>
        <a:bodyPr/>
        <a:lstStyle/>
        <a:p>
          <a:r>
            <a:rPr lang="en-US" sz="1400" dirty="0" err="1">
              <a:latin typeface="Arial" panose="020B0604020202020204" pitchFamily="34" charset="0"/>
              <a:cs typeface="Arial" panose="020B0604020202020204" pitchFamily="34" charset="0"/>
            </a:rPr>
            <a:t>Peidio</a:t>
          </a:r>
          <a:r>
            <a:rPr lang="en-US" sz="1400" dirty="0">
              <a:latin typeface="Arial" panose="020B0604020202020204" pitchFamily="34" charset="0"/>
              <a:cs typeface="Arial" panose="020B0604020202020204" pitchFamily="34" charset="0"/>
            </a:rPr>
            <a:t> â </a:t>
          </a:r>
          <a:r>
            <a:rPr lang="en-US" sz="1400" dirty="0" err="1">
              <a:latin typeface="Arial" panose="020B0604020202020204" pitchFamily="34" charset="0"/>
              <a:cs typeface="Arial" panose="020B0604020202020204" pitchFamily="34" charset="0"/>
            </a:rPr>
            <a:t>chuddio</a:t>
          </a:r>
          <a:r>
            <a:rPr lang="en-US" sz="1400" dirty="0">
              <a:latin typeface="Arial" panose="020B0604020202020204" pitchFamily="34" charset="0"/>
              <a:cs typeface="Arial" panose="020B0604020202020204" pitchFamily="34" charset="0"/>
            </a:rPr>
            <a:t> bai pobl arall</a:t>
          </a:r>
        </a:p>
      </dgm:t>
    </dgm:pt>
    <dgm:pt modelId="{56F62B37-7ECD-49F7-B2E5-8E47885E99A5}" type="parTrans" cxnId="{63966023-5F05-43A1-936A-4FA37825BF10}">
      <dgm:prSet/>
      <dgm:spPr/>
      <dgm:t>
        <a:bodyPr/>
        <a:lstStyle/>
        <a:p>
          <a:endParaRPr lang="en-US"/>
        </a:p>
      </dgm:t>
    </dgm:pt>
    <dgm:pt modelId="{FBB1D1C6-24FF-43BC-962D-0EF8CC6067F0}" type="sibTrans" cxnId="{63966023-5F05-43A1-936A-4FA37825BF10}">
      <dgm:prSet/>
      <dgm:spPr/>
      <dgm:t>
        <a:bodyPr/>
        <a:lstStyle/>
        <a:p>
          <a:endParaRPr lang="en-US"/>
        </a:p>
      </dgm:t>
    </dgm:pt>
    <dgm:pt modelId="{79C494AF-5398-4408-A523-AABE36857286}">
      <dgm:prSet phldrT="[Text]" custT="1"/>
      <dgm:spPr/>
      <dgm:t>
        <a:bodyPr/>
        <a:lstStyle/>
        <a:p>
          <a:r>
            <a:rPr lang="en-GB" sz="1400" dirty="0" err="1">
              <a:latin typeface="Arial" panose="020B0604020202020204" pitchFamily="34" charset="0"/>
              <a:cs typeface="Arial" panose="020B0604020202020204" pitchFamily="34" charset="0"/>
            </a:rPr>
            <a:t>Gofalu</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eich</a:t>
          </a:r>
          <a:r>
            <a:rPr lang="en-GB" sz="1400" dirty="0">
              <a:latin typeface="Arial" panose="020B0604020202020204" pitchFamily="34" charset="0"/>
              <a:cs typeface="Arial" panose="020B0604020202020204" pitchFamily="34" charset="0"/>
            </a:rPr>
            <a:t> bod yn </a:t>
          </a:r>
          <a:r>
            <a:rPr lang="en-GB" sz="1400" dirty="0" err="1">
              <a:latin typeface="Arial" panose="020B0604020202020204" pitchFamily="34" charset="0"/>
              <a:cs typeface="Arial" panose="020B0604020202020204" pitchFamily="34" charset="0"/>
            </a:rPr>
            <a:t>gwybod</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beth</a:t>
          </a:r>
          <a:r>
            <a:rPr lang="en-GB" sz="1400" dirty="0">
              <a:latin typeface="Arial" panose="020B0604020202020204" pitchFamily="34" charset="0"/>
              <a:cs typeface="Arial" panose="020B0604020202020204" pitchFamily="34" charset="0"/>
            </a:rPr>
            <a:t> yw’r </a:t>
          </a:r>
          <a:r>
            <a:rPr lang="en-GB" sz="1400" dirty="0" err="1">
              <a:latin typeface="Arial" panose="020B0604020202020204" pitchFamily="34" charset="0"/>
              <a:cs typeface="Arial" panose="020B0604020202020204" pitchFamily="34" charset="0"/>
            </a:rPr>
            <a:t>polisi</a:t>
          </a:r>
          <a:r>
            <a:rPr lang="en-GB" sz="1400" dirty="0">
              <a:latin typeface="Arial" panose="020B0604020202020204" pitchFamily="34" charset="0"/>
              <a:cs typeface="Arial" panose="020B0604020202020204" pitchFamily="34" charset="0"/>
            </a:rPr>
            <a:t> a’r </a:t>
          </a:r>
          <a:r>
            <a:rPr lang="en-GB" sz="1400" dirty="0" err="1">
              <a:latin typeface="Arial" panose="020B0604020202020204" pitchFamily="34" charset="0"/>
              <a:cs typeface="Arial" panose="020B0604020202020204" pitchFamily="34" charset="0"/>
            </a:rPr>
            <a:t>gweithdrefnau</a:t>
          </a:r>
          <a:endParaRPr lang="en-US" sz="1400" dirty="0">
            <a:latin typeface="Arial" panose="020B0604020202020204" pitchFamily="34" charset="0"/>
            <a:cs typeface="Arial" panose="020B0604020202020204" pitchFamily="34" charset="0"/>
          </a:endParaRPr>
        </a:p>
      </dgm:t>
    </dgm:pt>
    <dgm:pt modelId="{A89DD790-A6D8-4EF6-82A7-F383BE287B0A}" type="parTrans" cxnId="{89440984-FDD9-4010-9AE4-25A949EAB7B4}">
      <dgm:prSet/>
      <dgm:spPr/>
      <dgm:t>
        <a:bodyPr/>
        <a:lstStyle/>
        <a:p>
          <a:endParaRPr lang="en-US"/>
        </a:p>
      </dgm:t>
    </dgm:pt>
    <dgm:pt modelId="{952BEE4E-3AF6-46A3-81A0-1E50527DA83D}" type="sibTrans" cxnId="{89440984-FDD9-4010-9AE4-25A949EAB7B4}">
      <dgm:prSet/>
      <dgm:spPr/>
      <dgm:t>
        <a:bodyPr/>
        <a:lstStyle/>
        <a:p>
          <a:endParaRPr lang="en-US"/>
        </a:p>
      </dgm:t>
    </dgm:pt>
    <dgm:pt modelId="{8C28D72D-74FF-44F8-8810-F8B90FD7B0BC}">
      <dgm:prSet phldrT="[Text]" custT="1"/>
      <dgm:spPr/>
      <dgm:t>
        <a:bodyPr/>
        <a:lstStyle/>
        <a:p>
          <a:r>
            <a:rPr lang="en-GB" sz="1400" dirty="0" err="1">
              <a:latin typeface="Arial" panose="020B0604020202020204" pitchFamily="34" charset="0"/>
              <a:cs typeface="Arial" panose="020B0604020202020204" pitchFamily="34" charset="0"/>
            </a:rPr>
            <a:t>Gwybod</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terfynau’ch</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cyfrifoldeb</a:t>
          </a:r>
          <a:endParaRPr lang="en-US" sz="1400" dirty="0">
            <a:latin typeface="Arial" panose="020B0604020202020204" pitchFamily="34" charset="0"/>
            <a:cs typeface="Arial" panose="020B0604020202020204" pitchFamily="34" charset="0"/>
          </a:endParaRPr>
        </a:p>
      </dgm:t>
    </dgm:pt>
    <dgm:pt modelId="{C5A1D04A-30DA-4536-AF77-01C576377D95}" type="parTrans" cxnId="{AB4AB007-D23E-4ADF-93A2-5730F99F43C6}">
      <dgm:prSet/>
      <dgm:spPr/>
      <dgm:t>
        <a:bodyPr/>
        <a:lstStyle/>
        <a:p>
          <a:endParaRPr lang="en-US"/>
        </a:p>
      </dgm:t>
    </dgm:pt>
    <dgm:pt modelId="{F190CEAC-4A1F-429C-BFCC-8B7E8D19CAAA}" type="sibTrans" cxnId="{AB4AB007-D23E-4ADF-93A2-5730F99F43C6}">
      <dgm:prSet/>
      <dgm:spPr/>
      <dgm:t>
        <a:bodyPr/>
        <a:lstStyle/>
        <a:p>
          <a:endParaRPr lang="en-US"/>
        </a:p>
      </dgm:t>
    </dgm:pt>
    <dgm:pt modelId="{ED0343B7-2921-47C3-B200-50B45665A47E}">
      <dgm:prSet phldrT="[Text]" custT="1"/>
      <dgm:spPr/>
      <dgm:t>
        <a:bodyPr/>
        <a:lstStyle/>
        <a:p>
          <a:r>
            <a:rPr lang="en-GB" sz="1400" dirty="0">
              <a:latin typeface="Arial" panose="020B0604020202020204" pitchFamily="34" charset="0"/>
              <a:cs typeface="Arial" panose="020B0604020202020204" pitchFamily="34" charset="0"/>
            </a:rPr>
            <a:t>Hysbysu am </a:t>
          </a:r>
          <a:r>
            <a:rPr lang="en-GB" sz="1400" dirty="0" err="1">
              <a:latin typeface="Arial" panose="020B0604020202020204" pitchFamily="34" charset="0"/>
              <a:cs typeface="Arial" panose="020B0604020202020204" pitchFamily="34" charset="0"/>
            </a:rPr>
            <a:t>eich</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amheuon</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a’u</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cofnodi</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cyn</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gynted</a:t>
          </a:r>
          <a:r>
            <a:rPr lang="en-GB" sz="1400" dirty="0">
              <a:latin typeface="Arial" panose="020B0604020202020204" pitchFamily="34" charset="0"/>
              <a:cs typeface="Arial" panose="020B0604020202020204" pitchFamily="34" charset="0"/>
            </a:rPr>
            <a:t> â </a:t>
          </a:r>
          <a:r>
            <a:rPr lang="en-GB" sz="1400" dirty="0" err="1">
              <a:latin typeface="Arial" panose="020B0604020202020204" pitchFamily="34" charset="0"/>
              <a:cs typeface="Arial" panose="020B0604020202020204" pitchFamily="34" charset="0"/>
            </a:rPr>
            <a:t>phosib</a:t>
          </a:r>
          <a:endParaRPr lang="en-US" sz="1400" dirty="0">
            <a:latin typeface="Arial" panose="020B0604020202020204" pitchFamily="34" charset="0"/>
            <a:cs typeface="Arial" panose="020B0604020202020204" pitchFamily="34" charset="0"/>
          </a:endParaRPr>
        </a:p>
      </dgm:t>
    </dgm:pt>
    <dgm:pt modelId="{E24FFF2C-3C1C-49C3-8186-29D145BA3982}" type="parTrans" cxnId="{3BD65A5F-FB01-4D4F-9673-6EE04E5F807B}">
      <dgm:prSet/>
      <dgm:spPr/>
      <dgm:t>
        <a:bodyPr/>
        <a:lstStyle/>
        <a:p>
          <a:endParaRPr lang="en-US"/>
        </a:p>
      </dgm:t>
    </dgm:pt>
    <dgm:pt modelId="{40E4841E-9DFF-4DDF-B28E-E05A84914D12}" type="sibTrans" cxnId="{3BD65A5F-FB01-4D4F-9673-6EE04E5F807B}">
      <dgm:prSet/>
      <dgm:spPr/>
      <dgm:t>
        <a:bodyPr/>
        <a:lstStyle/>
        <a:p>
          <a:endParaRPr lang="en-US"/>
        </a:p>
      </dgm:t>
    </dgm:pt>
    <dgm:pt modelId="{631C0FB9-E42A-4E96-AF64-D7651CD783A8}">
      <dgm:prSet phldrT="[Text]" custT="1"/>
      <dgm:spPr/>
      <dgm:t>
        <a:bodyPr/>
        <a:lstStyle/>
        <a:p>
          <a:r>
            <a:rPr lang="en-GB" sz="1400" dirty="0">
              <a:latin typeface="Arial" panose="020B0604020202020204" pitchFamily="34" charset="0"/>
              <a:cs typeface="Arial" panose="020B0604020202020204" pitchFamily="34" charset="0"/>
            </a:rPr>
            <a:t>Peidio â </a:t>
          </a:r>
          <a:r>
            <a:rPr lang="en-GB" sz="1400" dirty="0" err="1">
              <a:latin typeface="Arial" panose="020B0604020202020204" pitchFamily="34" charset="0"/>
              <a:cs typeface="Arial" panose="020B0604020202020204" pitchFamily="34" charset="0"/>
            </a:rPr>
            <a:t>wynebu’r</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tramgwyddwr</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honedig</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eich</a:t>
          </a:r>
          <a:r>
            <a:rPr lang="en-GB" sz="1400" dirty="0">
              <a:latin typeface="Arial" panose="020B0604020202020204" pitchFamily="34" charset="0"/>
              <a:cs typeface="Arial" panose="020B0604020202020204" pitchFamily="34" charset="0"/>
            </a:rPr>
            <a:t> hun</a:t>
          </a:r>
          <a:endParaRPr lang="en-US" sz="1400" dirty="0">
            <a:latin typeface="Arial" panose="020B0604020202020204" pitchFamily="34" charset="0"/>
            <a:cs typeface="Arial" panose="020B0604020202020204" pitchFamily="34" charset="0"/>
          </a:endParaRPr>
        </a:p>
      </dgm:t>
    </dgm:pt>
    <dgm:pt modelId="{E4A27753-1714-4235-A4B3-376076BE7714}" type="parTrans" cxnId="{7D69F300-9157-4781-822D-17F679DAA240}">
      <dgm:prSet/>
      <dgm:spPr/>
      <dgm:t>
        <a:bodyPr/>
        <a:lstStyle/>
        <a:p>
          <a:endParaRPr lang="en-US"/>
        </a:p>
      </dgm:t>
    </dgm:pt>
    <dgm:pt modelId="{799480E1-FE1A-4A8C-930F-3F87F4FE6F9B}" type="sibTrans" cxnId="{7D69F300-9157-4781-822D-17F679DAA240}">
      <dgm:prSet/>
      <dgm:spPr/>
      <dgm:t>
        <a:bodyPr/>
        <a:lstStyle/>
        <a:p>
          <a:endParaRPr lang="en-US"/>
        </a:p>
      </dgm:t>
    </dgm:pt>
    <dgm:pt modelId="{DB2A3F7D-326C-4268-9BC3-2BD4E2A851FF}">
      <dgm:prSet phldrT="[Text]" custT="1"/>
      <dgm:spPr/>
      <dgm:t>
        <a:bodyPr/>
        <a:lstStyle/>
        <a:p>
          <a:r>
            <a:rPr lang="en-GB" sz="1400" dirty="0">
              <a:latin typeface="Arial" panose="020B0604020202020204" pitchFamily="34" charset="0"/>
              <a:cs typeface="Arial" panose="020B0604020202020204" pitchFamily="34" charset="0"/>
            </a:rPr>
            <a:t>Os oes </a:t>
          </a:r>
          <a:r>
            <a:rPr lang="en-GB" sz="1400" dirty="0" err="1">
              <a:latin typeface="Arial" panose="020B0604020202020204" pitchFamily="34" charset="0"/>
              <a:cs typeface="Arial" panose="020B0604020202020204" pitchFamily="34" charset="0"/>
            </a:rPr>
            <a:t>modd</a:t>
          </a:r>
          <a:r>
            <a:rPr lang="en-GB" sz="1400" dirty="0">
              <a:latin typeface="Arial" panose="020B0604020202020204" pitchFamily="34" charset="0"/>
              <a:cs typeface="Arial" panose="020B0604020202020204" pitchFamily="34" charset="0"/>
            </a:rPr>
            <a:t>, rhoi </a:t>
          </a:r>
          <a:r>
            <a:rPr lang="en-GB" sz="1400" dirty="0" err="1">
              <a:latin typeface="Arial" panose="020B0604020202020204" pitchFamily="34" charset="0"/>
              <a:cs typeface="Arial" panose="020B0604020202020204" pitchFamily="34" charset="0"/>
            </a:rPr>
            <a:t>gwybod</a:t>
          </a:r>
          <a:r>
            <a:rPr lang="en-GB" sz="1400" dirty="0">
              <a:latin typeface="Arial" panose="020B0604020202020204" pitchFamily="34" charset="0"/>
              <a:cs typeface="Arial" panose="020B0604020202020204" pitchFamily="34" charset="0"/>
            </a:rPr>
            <a:t> i’r </a:t>
          </a:r>
          <a:r>
            <a:rPr lang="en-GB" sz="1400" dirty="0" err="1">
              <a:latin typeface="Arial" panose="020B0604020202020204" pitchFamily="34" charset="0"/>
              <a:cs typeface="Arial" panose="020B0604020202020204" pitchFamily="34" charset="0"/>
            </a:rPr>
            <a:t>sawl</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rydych</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chi’n</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pryderu</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amdano</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beth</a:t>
          </a:r>
          <a:r>
            <a:rPr lang="en-GB" sz="1400" dirty="0">
              <a:latin typeface="Arial" panose="020B0604020202020204" pitchFamily="34" charset="0"/>
              <a:cs typeface="Arial" panose="020B0604020202020204" pitchFamily="34" charset="0"/>
            </a:rPr>
            <a:t> fydd y broses a’r camau nesaf</a:t>
          </a:r>
          <a:endParaRPr lang="en-US" sz="1400" dirty="0">
            <a:latin typeface="Arial" panose="020B0604020202020204" pitchFamily="34" charset="0"/>
            <a:cs typeface="Arial" panose="020B0604020202020204" pitchFamily="34" charset="0"/>
          </a:endParaRPr>
        </a:p>
      </dgm:t>
    </dgm:pt>
    <dgm:pt modelId="{75DA71DB-F82C-4801-9980-9CEB7C4B33C7}" type="parTrans" cxnId="{2F8B4CEE-BCEC-4ACD-AF6F-19D50D9B12DB}">
      <dgm:prSet/>
      <dgm:spPr/>
      <dgm:t>
        <a:bodyPr/>
        <a:lstStyle/>
        <a:p>
          <a:endParaRPr lang="en-US"/>
        </a:p>
      </dgm:t>
    </dgm:pt>
    <dgm:pt modelId="{C3E10A5E-02F4-4ABE-AC1D-853EF6B22989}" type="sibTrans" cxnId="{2F8B4CEE-BCEC-4ACD-AF6F-19D50D9B12DB}">
      <dgm:prSet/>
      <dgm:spPr/>
      <dgm:t>
        <a:bodyPr/>
        <a:lstStyle/>
        <a:p>
          <a:endParaRPr lang="en-US"/>
        </a:p>
      </dgm:t>
    </dgm:pt>
    <dgm:pt modelId="{A6134D97-4992-484D-B9DE-7148B703FBE8}">
      <dgm:prSet phldrT="[Text]" custT="1"/>
      <dgm:spPr/>
      <dgm:t>
        <a:bodyPr/>
        <a:lstStyle/>
        <a:p>
          <a:r>
            <a:rPr lang="en-GB" sz="1400" dirty="0">
              <a:latin typeface="Arial" panose="020B0604020202020204" pitchFamily="34" charset="0"/>
              <a:cs typeface="Arial" panose="020B0604020202020204" pitchFamily="34" charset="0"/>
            </a:rPr>
            <a:t>Cael y </a:t>
          </a:r>
          <a:r>
            <a:rPr lang="en-GB" sz="1400" dirty="0" err="1">
              <a:latin typeface="Arial" panose="020B0604020202020204" pitchFamily="34" charset="0"/>
              <a:cs typeface="Arial" panose="020B0604020202020204" pitchFamily="34" charset="0"/>
            </a:rPr>
            <a:t>wybodaeth</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ddiweddaraf</a:t>
          </a:r>
          <a:endParaRPr lang="en-US" sz="1400" dirty="0">
            <a:latin typeface="Arial" panose="020B0604020202020204" pitchFamily="34" charset="0"/>
            <a:cs typeface="Arial" panose="020B0604020202020204" pitchFamily="34" charset="0"/>
          </a:endParaRPr>
        </a:p>
      </dgm:t>
    </dgm:pt>
    <dgm:pt modelId="{4A0FB084-6EC7-4950-B13C-C872A431CAB9}" type="parTrans" cxnId="{ACD4E826-D359-4160-BFF1-8971BA6F34AC}">
      <dgm:prSet/>
      <dgm:spPr/>
      <dgm:t>
        <a:bodyPr/>
        <a:lstStyle/>
        <a:p>
          <a:endParaRPr lang="en-US"/>
        </a:p>
      </dgm:t>
    </dgm:pt>
    <dgm:pt modelId="{0C0C3A30-C52B-4AB4-98B2-3DF977B54036}" type="sibTrans" cxnId="{ACD4E826-D359-4160-BFF1-8971BA6F34AC}">
      <dgm:prSet/>
      <dgm:spPr/>
      <dgm:t>
        <a:bodyPr/>
        <a:lstStyle/>
        <a:p>
          <a:endParaRPr lang="en-US"/>
        </a:p>
      </dgm:t>
    </dgm:pt>
    <dgm:pt modelId="{D20B584B-67E0-4514-B610-DF0063AE7AA5}" type="pres">
      <dgm:prSet presAssocID="{93C4953B-B2C9-4E53-92A8-5C66302B989B}" presName="Name0" presStyleCnt="0">
        <dgm:presLayoutVars>
          <dgm:dir/>
          <dgm:resizeHandles/>
        </dgm:presLayoutVars>
      </dgm:prSet>
      <dgm:spPr/>
    </dgm:pt>
    <dgm:pt modelId="{AB3467C9-26D8-40CF-BE18-DCDA9F8A2FD6}" type="pres">
      <dgm:prSet presAssocID="{691026AE-BFCB-4BBF-9BF4-05C93EAB1E5D}" presName="compNode" presStyleCnt="0"/>
      <dgm:spPr/>
    </dgm:pt>
    <dgm:pt modelId="{92843505-9AF4-415F-ADA6-C48FB6D1CC47}" type="pres">
      <dgm:prSet presAssocID="{691026AE-BFCB-4BBF-9BF4-05C93EAB1E5D}" presName="dummyConnPt" presStyleCnt="0"/>
      <dgm:spPr/>
    </dgm:pt>
    <dgm:pt modelId="{3F5F224E-D738-4BF3-9375-62AF441B2127}" type="pres">
      <dgm:prSet presAssocID="{691026AE-BFCB-4BBF-9BF4-05C93EAB1E5D}" presName="node" presStyleLbl="node1" presStyleIdx="0" presStyleCnt="9">
        <dgm:presLayoutVars>
          <dgm:bulletEnabled val="1"/>
        </dgm:presLayoutVars>
      </dgm:prSet>
      <dgm:spPr/>
    </dgm:pt>
    <dgm:pt modelId="{FA07204C-8453-45F3-BC37-299AE46CE7E6}" type="pres">
      <dgm:prSet presAssocID="{57D7CF19-C380-43E2-AB8D-97DA1B5D0EDE}" presName="sibTrans" presStyleLbl="bgSibTrans2D1" presStyleIdx="0" presStyleCnt="8"/>
      <dgm:spPr/>
    </dgm:pt>
    <dgm:pt modelId="{432DC36B-EF88-4847-BD3D-706CE7860231}" type="pres">
      <dgm:prSet presAssocID="{4773B43A-F3B1-4CE9-8B48-5ED518BADF6F}" presName="compNode" presStyleCnt="0"/>
      <dgm:spPr/>
    </dgm:pt>
    <dgm:pt modelId="{296310DF-1D6F-4E2E-BB18-EEF7EE022199}" type="pres">
      <dgm:prSet presAssocID="{4773B43A-F3B1-4CE9-8B48-5ED518BADF6F}" presName="dummyConnPt" presStyleCnt="0"/>
      <dgm:spPr/>
    </dgm:pt>
    <dgm:pt modelId="{E919A6DD-F21F-4301-ACC6-E2D4B8A6E7A1}" type="pres">
      <dgm:prSet presAssocID="{4773B43A-F3B1-4CE9-8B48-5ED518BADF6F}" presName="node" presStyleLbl="node1" presStyleIdx="1" presStyleCnt="9">
        <dgm:presLayoutVars>
          <dgm:bulletEnabled val="1"/>
        </dgm:presLayoutVars>
      </dgm:prSet>
      <dgm:spPr/>
    </dgm:pt>
    <dgm:pt modelId="{F8C90321-42BB-4379-9D6E-1827A2D98161}" type="pres">
      <dgm:prSet presAssocID="{C7F9647F-514E-40E3-B90F-67CD99D3C751}" presName="sibTrans" presStyleLbl="bgSibTrans2D1" presStyleIdx="1" presStyleCnt="8"/>
      <dgm:spPr/>
    </dgm:pt>
    <dgm:pt modelId="{852FA01F-49C2-4F42-882F-5910253E44B7}" type="pres">
      <dgm:prSet presAssocID="{104DB9AF-EDE6-40F1-B0C9-3CF9F69CEFAF}" presName="compNode" presStyleCnt="0"/>
      <dgm:spPr/>
    </dgm:pt>
    <dgm:pt modelId="{E851092D-FE34-4B36-8362-BC0C8588F01D}" type="pres">
      <dgm:prSet presAssocID="{104DB9AF-EDE6-40F1-B0C9-3CF9F69CEFAF}" presName="dummyConnPt" presStyleCnt="0"/>
      <dgm:spPr/>
    </dgm:pt>
    <dgm:pt modelId="{B5BC2E13-4AF3-45F6-9266-2F27F4EBAEA4}" type="pres">
      <dgm:prSet presAssocID="{104DB9AF-EDE6-40F1-B0C9-3CF9F69CEFAF}" presName="node" presStyleLbl="node1" presStyleIdx="2" presStyleCnt="9">
        <dgm:presLayoutVars>
          <dgm:bulletEnabled val="1"/>
        </dgm:presLayoutVars>
      </dgm:prSet>
      <dgm:spPr/>
    </dgm:pt>
    <dgm:pt modelId="{4F659BB9-C39A-4051-9E65-155C34977A1E}" type="pres">
      <dgm:prSet presAssocID="{FBB1D1C6-24FF-43BC-962D-0EF8CC6067F0}" presName="sibTrans" presStyleLbl="bgSibTrans2D1" presStyleIdx="2" presStyleCnt="8"/>
      <dgm:spPr/>
    </dgm:pt>
    <dgm:pt modelId="{8EB09C52-546B-4AC1-8DA8-F0BFFBEA8EC2}" type="pres">
      <dgm:prSet presAssocID="{79C494AF-5398-4408-A523-AABE36857286}" presName="compNode" presStyleCnt="0"/>
      <dgm:spPr/>
    </dgm:pt>
    <dgm:pt modelId="{C3830241-231F-46AB-B61B-3136F683E517}" type="pres">
      <dgm:prSet presAssocID="{79C494AF-5398-4408-A523-AABE36857286}" presName="dummyConnPt" presStyleCnt="0"/>
      <dgm:spPr/>
    </dgm:pt>
    <dgm:pt modelId="{5AD94431-ECF9-48EF-B6BD-630910F651BC}" type="pres">
      <dgm:prSet presAssocID="{79C494AF-5398-4408-A523-AABE36857286}" presName="node" presStyleLbl="node1" presStyleIdx="3" presStyleCnt="9">
        <dgm:presLayoutVars>
          <dgm:bulletEnabled val="1"/>
        </dgm:presLayoutVars>
      </dgm:prSet>
      <dgm:spPr/>
    </dgm:pt>
    <dgm:pt modelId="{DE917E87-3429-46F8-AB23-5836822DF115}" type="pres">
      <dgm:prSet presAssocID="{952BEE4E-3AF6-46A3-81A0-1E50527DA83D}" presName="sibTrans" presStyleLbl="bgSibTrans2D1" presStyleIdx="3" presStyleCnt="8"/>
      <dgm:spPr/>
    </dgm:pt>
    <dgm:pt modelId="{3940C47E-8E24-41BD-8EBE-FAE04FA257EE}" type="pres">
      <dgm:prSet presAssocID="{8C28D72D-74FF-44F8-8810-F8B90FD7B0BC}" presName="compNode" presStyleCnt="0"/>
      <dgm:spPr/>
    </dgm:pt>
    <dgm:pt modelId="{74CEC7A8-1F8F-48C3-9E02-264F68A060AE}" type="pres">
      <dgm:prSet presAssocID="{8C28D72D-74FF-44F8-8810-F8B90FD7B0BC}" presName="dummyConnPt" presStyleCnt="0"/>
      <dgm:spPr/>
    </dgm:pt>
    <dgm:pt modelId="{D03368E6-AB33-41A9-9FB8-934EC64BB57F}" type="pres">
      <dgm:prSet presAssocID="{8C28D72D-74FF-44F8-8810-F8B90FD7B0BC}" presName="node" presStyleLbl="node1" presStyleIdx="4" presStyleCnt="9">
        <dgm:presLayoutVars>
          <dgm:bulletEnabled val="1"/>
        </dgm:presLayoutVars>
      </dgm:prSet>
      <dgm:spPr/>
    </dgm:pt>
    <dgm:pt modelId="{252B04F3-B9B9-4D42-B696-22056126EA3E}" type="pres">
      <dgm:prSet presAssocID="{F190CEAC-4A1F-429C-BFCC-8B7E8D19CAAA}" presName="sibTrans" presStyleLbl="bgSibTrans2D1" presStyleIdx="4" presStyleCnt="8"/>
      <dgm:spPr/>
    </dgm:pt>
    <dgm:pt modelId="{595CF8BA-C440-4478-BC06-E51A3FABAF74}" type="pres">
      <dgm:prSet presAssocID="{ED0343B7-2921-47C3-B200-50B45665A47E}" presName="compNode" presStyleCnt="0"/>
      <dgm:spPr/>
    </dgm:pt>
    <dgm:pt modelId="{52D7F532-966D-44CC-90E0-151B70E2056A}" type="pres">
      <dgm:prSet presAssocID="{ED0343B7-2921-47C3-B200-50B45665A47E}" presName="dummyConnPt" presStyleCnt="0"/>
      <dgm:spPr/>
    </dgm:pt>
    <dgm:pt modelId="{69B319AB-4E79-4C7C-AC36-3F58EC89743B}" type="pres">
      <dgm:prSet presAssocID="{ED0343B7-2921-47C3-B200-50B45665A47E}" presName="node" presStyleLbl="node1" presStyleIdx="5" presStyleCnt="9">
        <dgm:presLayoutVars>
          <dgm:bulletEnabled val="1"/>
        </dgm:presLayoutVars>
      </dgm:prSet>
      <dgm:spPr/>
    </dgm:pt>
    <dgm:pt modelId="{9F00BA2E-769E-47F4-ADF2-42E1813B481D}" type="pres">
      <dgm:prSet presAssocID="{40E4841E-9DFF-4DDF-B28E-E05A84914D12}" presName="sibTrans" presStyleLbl="bgSibTrans2D1" presStyleIdx="5" presStyleCnt="8"/>
      <dgm:spPr/>
    </dgm:pt>
    <dgm:pt modelId="{F4B85209-3CD4-41AE-9F68-2F552E0CD043}" type="pres">
      <dgm:prSet presAssocID="{631C0FB9-E42A-4E96-AF64-D7651CD783A8}" presName="compNode" presStyleCnt="0"/>
      <dgm:spPr/>
    </dgm:pt>
    <dgm:pt modelId="{5809A0B2-F0B7-4E88-8ED0-7EA1FB77DEAA}" type="pres">
      <dgm:prSet presAssocID="{631C0FB9-E42A-4E96-AF64-D7651CD783A8}" presName="dummyConnPt" presStyleCnt="0"/>
      <dgm:spPr/>
    </dgm:pt>
    <dgm:pt modelId="{85213CC6-F74D-455E-ABFB-E7FCD15645D3}" type="pres">
      <dgm:prSet presAssocID="{631C0FB9-E42A-4E96-AF64-D7651CD783A8}" presName="node" presStyleLbl="node1" presStyleIdx="6" presStyleCnt="9">
        <dgm:presLayoutVars>
          <dgm:bulletEnabled val="1"/>
        </dgm:presLayoutVars>
      </dgm:prSet>
      <dgm:spPr/>
    </dgm:pt>
    <dgm:pt modelId="{79D79E5C-6F01-482C-8EF6-A8226DEBD0C1}" type="pres">
      <dgm:prSet presAssocID="{799480E1-FE1A-4A8C-930F-3F87F4FE6F9B}" presName="sibTrans" presStyleLbl="bgSibTrans2D1" presStyleIdx="6" presStyleCnt="8"/>
      <dgm:spPr/>
    </dgm:pt>
    <dgm:pt modelId="{E3CF5F2C-B0D5-4CAD-85CF-021CFDAD292B}" type="pres">
      <dgm:prSet presAssocID="{DB2A3F7D-326C-4268-9BC3-2BD4E2A851FF}" presName="compNode" presStyleCnt="0"/>
      <dgm:spPr/>
    </dgm:pt>
    <dgm:pt modelId="{F37D886C-46B0-44FB-B9F9-883B5FD5CA9D}" type="pres">
      <dgm:prSet presAssocID="{DB2A3F7D-326C-4268-9BC3-2BD4E2A851FF}" presName="dummyConnPt" presStyleCnt="0"/>
      <dgm:spPr/>
    </dgm:pt>
    <dgm:pt modelId="{71B418E7-9FE3-437B-8919-5154C6195199}" type="pres">
      <dgm:prSet presAssocID="{DB2A3F7D-326C-4268-9BC3-2BD4E2A851FF}" presName="node" presStyleLbl="node1" presStyleIdx="7" presStyleCnt="9">
        <dgm:presLayoutVars>
          <dgm:bulletEnabled val="1"/>
        </dgm:presLayoutVars>
      </dgm:prSet>
      <dgm:spPr/>
    </dgm:pt>
    <dgm:pt modelId="{42BF6927-C18A-438A-8F7F-A55224944BD7}" type="pres">
      <dgm:prSet presAssocID="{C3E10A5E-02F4-4ABE-AC1D-853EF6B22989}" presName="sibTrans" presStyleLbl="bgSibTrans2D1" presStyleIdx="7" presStyleCnt="8"/>
      <dgm:spPr/>
    </dgm:pt>
    <dgm:pt modelId="{34AFBE20-399C-47FF-A564-B030F21E716B}" type="pres">
      <dgm:prSet presAssocID="{A6134D97-4992-484D-B9DE-7148B703FBE8}" presName="compNode" presStyleCnt="0"/>
      <dgm:spPr/>
    </dgm:pt>
    <dgm:pt modelId="{90EDCB02-ED28-4D6C-8F39-0BE12DEEBD0F}" type="pres">
      <dgm:prSet presAssocID="{A6134D97-4992-484D-B9DE-7148B703FBE8}" presName="dummyConnPt" presStyleCnt="0"/>
      <dgm:spPr/>
    </dgm:pt>
    <dgm:pt modelId="{350443FE-61D9-45FE-A699-57868915B8BA}" type="pres">
      <dgm:prSet presAssocID="{A6134D97-4992-484D-B9DE-7148B703FBE8}" presName="node" presStyleLbl="node1" presStyleIdx="8" presStyleCnt="9">
        <dgm:presLayoutVars>
          <dgm:bulletEnabled val="1"/>
        </dgm:presLayoutVars>
      </dgm:prSet>
      <dgm:spPr/>
    </dgm:pt>
  </dgm:ptLst>
  <dgm:cxnLst>
    <dgm:cxn modelId="{7D69F300-9157-4781-822D-17F679DAA240}" srcId="{93C4953B-B2C9-4E53-92A8-5C66302B989B}" destId="{631C0FB9-E42A-4E96-AF64-D7651CD783A8}" srcOrd="6" destOrd="0" parTransId="{E4A27753-1714-4235-A4B3-376076BE7714}" sibTransId="{799480E1-FE1A-4A8C-930F-3F87F4FE6F9B}"/>
    <dgm:cxn modelId="{AB4AB007-D23E-4ADF-93A2-5730F99F43C6}" srcId="{93C4953B-B2C9-4E53-92A8-5C66302B989B}" destId="{8C28D72D-74FF-44F8-8810-F8B90FD7B0BC}" srcOrd="4" destOrd="0" parTransId="{C5A1D04A-30DA-4536-AF77-01C576377D95}" sibTransId="{F190CEAC-4A1F-429C-BFCC-8B7E8D19CAAA}"/>
    <dgm:cxn modelId="{63966023-5F05-43A1-936A-4FA37825BF10}" srcId="{93C4953B-B2C9-4E53-92A8-5C66302B989B}" destId="{104DB9AF-EDE6-40F1-B0C9-3CF9F69CEFAF}" srcOrd="2" destOrd="0" parTransId="{56F62B37-7ECD-49F7-B2E5-8E47885E99A5}" sibTransId="{FBB1D1C6-24FF-43BC-962D-0EF8CC6067F0}"/>
    <dgm:cxn modelId="{CB1FE623-202D-42CF-A683-6466D37EF3F5}" type="presOf" srcId="{104DB9AF-EDE6-40F1-B0C9-3CF9F69CEFAF}" destId="{B5BC2E13-4AF3-45F6-9266-2F27F4EBAEA4}" srcOrd="0" destOrd="0" presId="urn:microsoft.com/office/officeart/2005/8/layout/bProcess4"/>
    <dgm:cxn modelId="{BF6E8D24-F472-4276-AC4F-53A053E83ED8}" type="presOf" srcId="{799480E1-FE1A-4A8C-930F-3F87F4FE6F9B}" destId="{79D79E5C-6F01-482C-8EF6-A8226DEBD0C1}" srcOrd="0" destOrd="0" presId="urn:microsoft.com/office/officeart/2005/8/layout/bProcess4"/>
    <dgm:cxn modelId="{ACD4E826-D359-4160-BFF1-8971BA6F34AC}" srcId="{93C4953B-B2C9-4E53-92A8-5C66302B989B}" destId="{A6134D97-4992-484D-B9DE-7148B703FBE8}" srcOrd="8" destOrd="0" parTransId="{4A0FB084-6EC7-4950-B13C-C872A431CAB9}" sibTransId="{0C0C3A30-C52B-4AB4-98B2-3DF977B54036}"/>
    <dgm:cxn modelId="{03C98827-2D2D-44AF-92B4-6F84E51F3B71}" type="presOf" srcId="{952BEE4E-3AF6-46A3-81A0-1E50527DA83D}" destId="{DE917E87-3429-46F8-AB23-5836822DF115}" srcOrd="0" destOrd="0" presId="urn:microsoft.com/office/officeart/2005/8/layout/bProcess4"/>
    <dgm:cxn modelId="{03D12B28-8B0D-44F0-91C0-F72A888C1094}" type="presOf" srcId="{ED0343B7-2921-47C3-B200-50B45665A47E}" destId="{69B319AB-4E79-4C7C-AC36-3F58EC89743B}" srcOrd="0" destOrd="0" presId="urn:microsoft.com/office/officeart/2005/8/layout/bProcess4"/>
    <dgm:cxn modelId="{69CFBC35-B18C-41C5-B40A-8D010F043A44}" type="presOf" srcId="{F190CEAC-4A1F-429C-BFCC-8B7E8D19CAAA}" destId="{252B04F3-B9B9-4D42-B696-22056126EA3E}" srcOrd="0" destOrd="0" presId="urn:microsoft.com/office/officeart/2005/8/layout/bProcess4"/>
    <dgm:cxn modelId="{3FBF7138-07D6-4E61-8411-21E6538CD45C}" type="presOf" srcId="{691026AE-BFCB-4BBF-9BF4-05C93EAB1E5D}" destId="{3F5F224E-D738-4BF3-9375-62AF441B2127}" srcOrd="0" destOrd="0" presId="urn:microsoft.com/office/officeart/2005/8/layout/bProcess4"/>
    <dgm:cxn modelId="{A0DCB15C-A103-4437-AB81-792D2A8B4B42}" type="presOf" srcId="{DB2A3F7D-326C-4268-9BC3-2BD4E2A851FF}" destId="{71B418E7-9FE3-437B-8919-5154C6195199}" srcOrd="0" destOrd="0" presId="urn:microsoft.com/office/officeart/2005/8/layout/bProcess4"/>
    <dgm:cxn modelId="{3BD65A5F-FB01-4D4F-9673-6EE04E5F807B}" srcId="{93C4953B-B2C9-4E53-92A8-5C66302B989B}" destId="{ED0343B7-2921-47C3-B200-50B45665A47E}" srcOrd="5" destOrd="0" parTransId="{E24FFF2C-3C1C-49C3-8186-29D145BA3982}" sibTransId="{40E4841E-9DFF-4DDF-B28E-E05A84914D12}"/>
    <dgm:cxn modelId="{FEFCF947-F2E6-4CC1-9A29-343670A7112D}" type="presOf" srcId="{79C494AF-5398-4408-A523-AABE36857286}" destId="{5AD94431-ECF9-48EF-B6BD-630910F651BC}" srcOrd="0" destOrd="0" presId="urn:microsoft.com/office/officeart/2005/8/layout/bProcess4"/>
    <dgm:cxn modelId="{E69FEE52-CCB0-4363-90FF-23F451F071F3}" type="presOf" srcId="{40E4841E-9DFF-4DDF-B28E-E05A84914D12}" destId="{9F00BA2E-769E-47F4-ADF2-42E1813B481D}" srcOrd="0" destOrd="0" presId="urn:microsoft.com/office/officeart/2005/8/layout/bProcess4"/>
    <dgm:cxn modelId="{9BEB2C56-FB62-4A49-B1CC-572723CE55E0}" type="presOf" srcId="{C7F9647F-514E-40E3-B90F-67CD99D3C751}" destId="{F8C90321-42BB-4379-9D6E-1827A2D98161}" srcOrd="0" destOrd="0" presId="urn:microsoft.com/office/officeart/2005/8/layout/bProcess4"/>
    <dgm:cxn modelId="{351FEE81-9C6D-492F-8D1A-C2367D208E04}" type="presOf" srcId="{4773B43A-F3B1-4CE9-8B48-5ED518BADF6F}" destId="{E919A6DD-F21F-4301-ACC6-E2D4B8A6E7A1}" srcOrd="0" destOrd="0" presId="urn:microsoft.com/office/officeart/2005/8/layout/bProcess4"/>
    <dgm:cxn modelId="{89440984-FDD9-4010-9AE4-25A949EAB7B4}" srcId="{93C4953B-B2C9-4E53-92A8-5C66302B989B}" destId="{79C494AF-5398-4408-A523-AABE36857286}" srcOrd="3" destOrd="0" parTransId="{A89DD790-A6D8-4EF6-82A7-F383BE287B0A}" sibTransId="{952BEE4E-3AF6-46A3-81A0-1E50527DA83D}"/>
    <dgm:cxn modelId="{E73130A1-F51A-4852-AB05-51CA541B56AA}" type="presOf" srcId="{8C28D72D-74FF-44F8-8810-F8B90FD7B0BC}" destId="{D03368E6-AB33-41A9-9FB8-934EC64BB57F}" srcOrd="0" destOrd="0" presId="urn:microsoft.com/office/officeart/2005/8/layout/bProcess4"/>
    <dgm:cxn modelId="{B1B56CA7-905A-4DA9-92CB-0DBEF015A7C6}" srcId="{93C4953B-B2C9-4E53-92A8-5C66302B989B}" destId="{691026AE-BFCB-4BBF-9BF4-05C93EAB1E5D}" srcOrd="0" destOrd="0" parTransId="{4AD84BE7-48E9-4C37-A3D2-5D0CBAEB99B8}" sibTransId="{57D7CF19-C380-43E2-AB8D-97DA1B5D0EDE}"/>
    <dgm:cxn modelId="{214A4EAC-CAC2-494E-A39D-55A53180EE5A}" type="presOf" srcId="{C3E10A5E-02F4-4ABE-AC1D-853EF6B22989}" destId="{42BF6927-C18A-438A-8F7F-A55224944BD7}" srcOrd="0" destOrd="0" presId="urn:microsoft.com/office/officeart/2005/8/layout/bProcess4"/>
    <dgm:cxn modelId="{A824ECBE-12D3-4B67-B5D1-C5351F8322BB}" type="presOf" srcId="{A6134D97-4992-484D-B9DE-7148B703FBE8}" destId="{350443FE-61D9-45FE-A699-57868915B8BA}" srcOrd="0" destOrd="0" presId="urn:microsoft.com/office/officeart/2005/8/layout/bProcess4"/>
    <dgm:cxn modelId="{06A239E1-E25C-4E7A-B62D-A216BF117681}" type="presOf" srcId="{93C4953B-B2C9-4E53-92A8-5C66302B989B}" destId="{D20B584B-67E0-4514-B610-DF0063AE7AA5}" srcOrd="0" destOrd="0" presId="urn:microsoft.com/office/officeart/2005/8/layout/bProcess4"/>
    <dgm:cxn modelId="{A9F60CE4-C6E1-49B0-A4CC-FA7B553A505E}" srcId="{93C4953B-B2C9-4E53-92A8-5C66302B989B}" destId="{4773B43A-F3B1-4CE9-8B48-5ED518BADF6F}" srcOrd="1" destOrd="0" parTransId="{229E5399-A910-4571-AF5C-4032CC2086D0}" sibTransId="{C7F9647F-514E-40E3-B90F-67CD99D3C751}"/>
    <dgm:cxn modelId="{2F8B4CEE-BCEC-4ACD-AF6F-19D50D9B12DB}" srcId="{93C4953B-B2C9-4E53-92A8-5C66302B989B}" destId="{DB2A3F7D-326C-4268-9BC3-2BD4E2A851FF}" srcOrd="7" destOrd="0" parTransId="{75DA71DB-F82C-4801-9980-9CEB7C4B33C7}" sibTransId="{C3E10A5E-02F4-4ABE-AC1D-853EF6B22989}"/>
    <dgm:cxn modelId="{2D152CF0-908D-4CD2-92AB-874A148F2DAD}" type="presOf" srcId="{57D7CF19-C380-43E2-AB8D-97DA1B5D0EDE}" destId="{FA07204C-8453-45F3-BC37-299AE46CE7E6}" srcOrd="0" destOrd="0" presId="urn:microsoft.com/office/officeart/2005/8/layout/bProcess4"/>
    <dgm:cxn modelId="{776689F0-75A2-4DC7-8294-BD6A150D9DAE}" type="presOf" srcId="{FBB1D1C6-24FF-43BC-962D-0EF8CC6067F0}" destId="{4F659BB9-C39A-4051-9E65-155C34977A1E}" srcOrd="0" destOrd="0" presId="urn:microsoft.com/office/officeart/2005/8/layout/bProcess4"/>
    <dgm:cxn modelId="{C23C64F9-6810-4D29-8837-A8D80152F1EF}" type="presOf" srcId="{631C0FB9-E42A-4E96-AF64-D7651CD783A8}" destId="{85213CC6-F74D-455E-ABFB-E7FCD15645D3}" srcOrd="0" destOrd="0" presId="urn:microsoft.com/office/officeart/2005/8/layout/bProcess4"/>
    <dgm:cxn modelId="{6433DF80-2868-45A5-9803-D66B8B7080CE}" type="presParOf" srcId="{D20B584B-67E0-4514-B610-DF0063AE7AA5}" destId="{AB3467C9-26D8-40CF-BE18-DCDA9F8A2FD6}" srcOrd="0" destOrd="0" presId="urn:microsoft.com/office/officeart/2005/8/layout/bProcess4"/>
    <dgm:cxn modelId="{2957A857-B183-462C-B929-0A80CD61AAF1}" type="presParOf" srcId="{AB3467C9-26D8-40CF-BE18-DCDA9F8A2FD6}" destId="{92843505-9AF4-415F-ADA6-C48FB6D1CC47}" srcOrd="0" destOrd="0" presId="urn:microsoft.com/office/officeart/2005/8/layout/bProcess4"/>
    <dgm:cxn modelId="{BF1799EF-95AC-48DD-9322-A79A4B0669AB}" type="presParOf" srcId="{AB3467C9-26D8-40CF-BE18-DCDA9F8A2FD6}" destId="{3F5F224E-D738-4BF3-9375-62AF441B2127}" srcOrd="1" destOrd="0" presId="urn:microsoft.com/office/officeart/2005/8/layout/bProcess4"/>
    <dgm:cxn modelId="{0109299E-5AFC-4F98-BBE8-35640C09B590}" type="presParOf" srcId="{D20B584B-67E0-4514-B610-DF0063AE7AA5}" destId="{FA07204C-8453-45F3-BC37-299AE46CE7E6}" srcOrd="1" destOrd="0" presId="urn:microsoft.com/office/officeart/2005/8/layout/bProcess4"/>
    <dgm:cxn modelId="{13D853A9-BC4F-4687-92F8-042A3FB67AFB}" type="presParOf" srcId="{D20B584B-67E0-4514-B610-DF0063AE7AA5}" destId="{432DC36B-EF88-4847-BD3D-706CE7860231}" srcOrd="2" destOrd="0" presId="urn:microsoft.com/office/officeart/2005/8/layout/bProcess4"/>
    <dgm:cxn modelId="{808E4663-F31B-4DF2-A77B-F831F6132430}" type="presParOf" srcId="{432DC36B-EF88-4847-BD3D-706CE7860231}" destId="{296310DF-1D6F-4E2E-BB18-EEF7EE022199}" srcOrd="0" destOrd="0" presId="urn:microsoft.com/office/officeart/2005/8/layout/bProcess4"/>
    <dgm:cxn modelId="{BA3983F8-76CA-4805-A535-0C8701DB9E6E}" type="presParOf" srcId="{432DC36B-EF88-4847-BD3D-706CE7860231}" destId="{E919A6DD-F21F-4301-ACC6-E2D4B8A6E7A1}" srcOrd="1" destOrd="0" presId="urn:microsoft.com/office/officeart/2005/8/layout/bProcess4"/>
    <dgm:cxn modelId="{32E71C7B-D93F-4FB1-A55B-CDF3E9FF01CB}" type="presParOf" srcId="{D20B584B-67E0-4514-B610-DF0063AE7AA5}" destId="{F8C90321-42BB-4379-9D6E-1827A2D98161}" srcOrd="3" destOrd="0" presId="urn:microsoft.com/office/officeart/2005/8/layout/bProcess4"/>
    <dgm:cxn modelId="{ADA97EA3-925D-4EEF-891E-EC47DA4C1819}" type="presParOf" srcId="{D20B584B-67E0-4514-B610-DF0063AE7AA5}" destId="{852FA01F-49C2-4F42-882F-5910253E44B7}" srcOrd="4" destOrd="0" presId="urn:microsoft.com/office/officeart/2005/8/layout/bProcess4"/>
    <dgm:cxn modelId="{F8744AF2-DCF3-4E0C-B652-D8032EC4D4D3}" type="presParOf" srcId="{852FA01F-49C2-4F42-882F-5910253E44B7}" destId="{E851092D-FE34-4B36-8362-BC0C8588F01D}" srcOrd="0" destOrd="0" presId="urn:microsoft.com/office/officeart/2005/8/layout/bProcess4"/>
    <dgm:cxn modelId="{9A675D7C-A4CE-4D53-874C-2B20737E547E}" type="presParOf" srcId="{852FA01F-49C2-4F42-882F-5910253E44B7}" destId="{B5BC2E13-4AF3-45F6-9266-2F27F4EBAEA4}" srcOrd="1" destOrd="0" presId="urn:microsoft.com/office/officeart/2005/8/layout/bProcess4"/>
    <dgm:cxn modelId="{6412E8C7-469B-46B3-81EF-BB5A5FB6FA96}" type="presParOf" srcId="{D20B584B-67E0-4514-B610-DF0063AE7AA5}" destId="{4F659BB9-C39A-4051-9E65-155C34977A1E}" srcOrd="5" destOrd="0" presId="urn:microsoft.com/office/officeart/2005/8/layout/bProcess4"/>
    <dgm:cxn modelId="{FDBFB9D8-3BC4-4421-9917-354DD9A87BC2}" type="presParOf" srcId="{D20B584B-67E0-4514-B610-DF0063AE7AA5}" destId="{8EB09C52-546B-4AC1-8DA8-F0BFFBEA8EC2}" srcOrd="6" destOrd="0" presId="urn:microsoft.com/office/officeart/2005/8/layout/bProcess4"/>
    <dgm:cxn modelId="{7C30D402-28BC-41F1-B15B-463D025A153A}" type="presParOf" srcId="{8EB09C52-546B-4AC1-8DA8-F0BFFBEA8EC2}" destId="{C3830241-231F-46AB-B61B-3136F683E517}" srcOrd="0" destOrd="0" presId="urn:microsoft.com/office/officeart/2005/8/layout/bProcess4"/>
    <dgm:cxn modelId="{0A95058A-6206-4DA0-B611-5659F0F00BAE}" type="presParOf" srcId="{8EB09C52-546B-4AC1-8DA8-F0BFFBEA8EC2}" destId="{5AD94431-ECF9-48EF-B6BD-630910F651BC}" srcOrd="1" destOrd="0" presId="urn:microsoft.com/office/officeart/2005/8/layout/bProcess4"/>
    <dgm:cxn modelId="{0B367DE5-4E36-4FB9-A950-684CF7252479}" type="presParOf" srcId="{D20B584B-67E0-4514-B610-DF0063AE7AA5}" destId="{DE917E87-3429-46F8-AB23-5836822DF115}" srcOrd="7" destOrd="0" presId="urn:microsoft.com/office/officeart/2005/8/layout/bProcess4"/>
    <dgm:cxn modelId="{DE2E7556-51D8-4565-803C-3BCA6B7BBB31}" type="presParOf" srcId="{D20B584B-67E0-4514-B610-DF0063AE7AA5}" destId="{3940C47E-8E24-41BD-8EBE-FAE04FA257EE}" srcOrd="8" destOrd="0" presId="urn:microsoft.com/office/officeart/2005/8/layout/bProcess4"/>
    <dgm:cxn modelId="{29C9B09E-BF53-4CD2-90C7-80B2B1DF0879}" type="presParOf" srcId="{3940C47E-8E24-41BD-8EBE-FAE04FA257EE}" destId="{74CEC7A8-1F8F-48C3-9E02-264F68A060AE}" srcOrd="0" destOrd="0" presId="urn:microsoft.com/office/officeart/2005/8/layout/bProcess4"/>
    <dgm:cxn modelId="{3DD67746-5028-4862-AE11-4891998F4D7B}" type="presParOf" srcId="{3940C47E-8E24-41BD-8EBE-FAE04FA257EE}" destId="{D03368E6-AB33-41A9-9FB8-934EC64BB57F}" srcOrd="1" destOrd="0" presId="urn:microsoft.com/office/officeart/2005/8/layout/bProcess4"/>
    <dgm:cxn modelId="{E0809B84-4098-408A-9634-C45304A28CC4}" type="presParOf" srcId="{D20B584B-67E0-4514-B610-DF0063AE7AA5}" destId="{252B04F3-B9B9-4D42-B696-22056126EA3E}" srcOrd="9" destOrd="0" presId="urn:microsoft.com/office/officeart/2005/8/layout/bProcess4"/>
    <dgm:cxn modelId="{5383AEBB-5BF4-43E6-AA98-87A9329261F5}" type="presParOf" srcId="{D20B584B-67E0-4514-B610-DF0063AE7AA5}" destId="{595CF8BA-C440-4478-BC06-E51A3FABAF74}" srcOrd="10" destOrd="0" presId="urn:microsoft.com/office/officeart/2005/8/layout/bProcess4"/>
    <dgm:cxn modelId="{907FCEF4-28BF-4C1F-8559-A4D3F01561C0}" type="presParOf" srcId="{595CF8BA-C440-4478-BC06-E51A3FABAF74}" destId="{52D7F532-966D-44CC-90E0-151B70E2056A}" srcOrd="0" destOrd="0" presId="urn:microsoft.com/office/officeart/2005/8/layout/bProcess4"/>
    <dgm:cxn modelId="{BD1325B9-46CD-4D8D-B163-4B5BE142F111}" type="presParOf" srcId="{595CF8BA-C440-4478-BC06-E51A3FABAF74}" destId="{69B319AB-4E79-4C7C-AC36-3F58EC89743B}" srcOrd="1" destOrd="0" presId="urn:microsoft.com/office/officeart/2005/8/layout/bProcess4"/>
    <dgm:cxn modelId="{E53C215E-A575-4B4B-8A0D-A8F8E3461871}" type="presParOf" srcId="{D20B584B-67E0-4514-B610-DF0063AE7AA5}" destId="{9F00BA2E-769E-47F4-ADF2-42E1813B481D}" srcOrd="11" destOrd="0" presId="urn:microsoft.com/office/officeart/2005/8/layout/bProcess4"/>
    <dgm:cxn modelId="{A1D9FD79-BA74-4320-95B2-5B3870320D93}" type="presParOf" srcId="{D20B584B-67E0-4514-B610-DF0063AE7AA5}" destId="{F4B85209-3CD4-41AE-9F68-2F552E0CD043}" srcOrd="12" destOrd="0" presId="urn:microsoft.com/office/officeart/2005/8/layout/bProcess4"/>
    <dgm:cxn modelId="{24A5C652-38EF-4463-B739-FE9384B94B09}" type="presParOf" srcId="{F4B85209-3CD4-41AE-9F68-2F552E0CD043}" destId="{5809A0B2-F0B7-4E88-8ED0-7EA1FB77DEAA}" srcOrd="0" destOrd="0" presId="urn:microsoft.com/office/officeart/2005/8/layout/bProcess4"/>
    <dgm:cxn modelId="{117712E7-9119-4AF7-AA79-DF507284D611}" type="presParOf" srcId="{F4B85209-3CD4-41AE-9F68-2F552E0CD043}" destId="{85213CC6-F74D-455E-ABFB-E7FCD15645D3}" srcOrd="1" destOrd="0" presId="urn:microsoft.com/office/officeart/2005/8/layout/bProcess4"/>
    <dgm:cxn modelId="{63DC5C50-8EBD-4BD7-9ECA-D26B2EA5E0AA}" type="presParOf" srcId="{D20B584B-67E0-4514-B610-DF0063AE7AA5}" destId="{79D79E5C-6F01-482C-8EF6-A8226DEBD0C1}" srcOrd="13" destOrd="0" presId="urn:microsoft.com/office/officeart/2005/8/layout/bProcess4"/>
    <dgm:cxn modelId="{29FEF772-9DA1-4A0B-BF11-3450493D039D}" type="presParOf" srcId="{D20B584B-67E0-4514-B610-DF0063AE7AA5}" destId="{E3CF5F2C-B0D5-4CAD-85CF-021CFDAD292B}" srcOrd="14" destOrd="0" presId="urn:microsoft.com/office/officeart/2005/8/layout/bProcess4"/>
    <dgm:cxn modelId="{8820B3B3-C8E9-456A-A460-2172B53167D6}" type="presParOf" srcId="{E3CF5F2C-B0D5-4CAD-85CF-021CFDAD292B}" destId="{F37D886C-46B0-44FB-B9F9-883B5FD5CA9D}" srcOrd="0" destOrd="0" presId="urn:microsoft.com/office/officeart/2005/8/layout/bProcess4"/>
    <dgm:cxn modelId="{6FA0340B-2ADC-4505-A6EB-B46E3196A802}" type="presParOf" srcId="{E3CF5F2C-B0D5-4CAD-85CF-021CFDAD292B}" destId="{71B418E7-9FE3-437B-8919-5154C6195199}" srcOrd="1" destOrd="0" presId="urn:microsoft.com/office/officeart/2005/8/layout/bProcess4"/>
    <dgm:cxn modelId="{266AA8EB-17C4-4031-B89A-0D367655358D}" type="presParOf" srcId="{D20B584B-67E0-4514-B610-DF0063AE7AA5}" destId="{42BF6927-C18A-438A-8F7F-A55224944BD7}" srcOrd="15" destOrd="0" presId="urn:microsoft.com/office/officeart/2005/8/layout/bProcess4"/>
    <dgm:cxn modelId="{80DD61E6-39FD-4044-9543-8164726DE850}" type="presParOf" srcId="{D20B584B-67E0-4514-B610-DF0063AE7AA5}" destId="{34AFBE20-399C-47FF-A564-B030F21E716B}" srcOrd="16" destOrd="0" presId="urn:microsoft.com/office/officeart/2005/8/layout/bProcess4"/>
    <dgm:cxn modelId="{6CA99ADD-D40C-4F49-BAE0-F5633DDC5F7E}" type="presParOf" srcId="{34AFBE20-399C-47FF-A564-B030F21E716B}" destId="{90EDCB02-ED28-4D6C-8F39-0BE12DEEBD0F}" srcOrd="0" destOrd="0" presId="urn:microsoft.com/office/officeart/2005/8/layout/bProcess4"/>
    <dgm:cxn modelId="{480AFB57-5449-4B46-8FC3-D7F0E7F715B0}" type="presParOf" srcId="{34AFBE20-399C-47FF-A564-B030F21E716B}" destId="{350443FE-61D9-45FE-A699-57868915B8BA}" srcOrd="1" destOrd="0" presId="urn:microsoft.com/office/officeart/2005/8/layout/bProcess4"/>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B73D1A-2D4D-4D58-971A-E88403E702F6}" type="doc">
      <dgm:prSet loTypeId="urn:microsoft.com/office/officeart/2005/8/layout/hList6" loCatId="list" qsTypeId="urn:microsoft.com/office/officeart/2005/8/quickstyle/simple1" qsCatId="simple" csTypeId="urn:microsoft.com/office/officeart/2005/8/colors/accent2_3" csCatId="accent2" phldr="1"/>
      <dgm:spPr/>
      <dgm:t>
        <a:bodyPr/>
        <a:lstStyle/>
        <a:p>
          <a:endParaRPr lang="en-US"/>
        </a:p>
      </dgm:t>
    </dgm:pt>
    <dgm:pt modelId="{BB0066DF-3A86-4B1B-BA63-D41836D5CD94}">
      <dgm:prSet phldrT="[Text]"/>
      <dgm:spPr>
        <a:solidFill>
          <a:srgbClr val="DCEAF0"/>
        </a:solidFill>
      </dgm:spPr>
      <dgm:t>
        <a:bodyPr/>
        <a:lstStyle/>
        <a:p>
          <a:r>
            <a:rPr lang="en-US" dirty="0"/>
            <a:t>﻿</a:t>
          </a:r>
          <a:r>
            <a:rPr lang="cy-GB" dirty="0">
              <a:solidFill>
                <a:schemeClr val="tx1"/>
              </a:solidFill>
              <a:latin typeface="Arial" panose="020B0604020202020204" pitchFamily="34" charset="0"/>
              <a:cs typeface="Arial" panose="020B0604020202020204" pitchFamily="34" charset="0"/>
            </a:rPr>
            <a:t>Cofnodi eich pryderon ar bapur yn syth, gan nodi pob manylyn perthnasol megis dyddiadau, enwau ac amseroedd</a:t>
          </a:r>
          <a:endParaRPr lang="en-US" dirty="0">
            <a:solidFill>
              <a:schemeClr val="tx1"/>
            </a:solidFill>
            <a:latin typeface="Arial" panose="020B0604020202020204" pitchFamily="34" charset="0"/>
            <a:cs typeface="Arial" panose="020B0604020202020204" pitchFamily="34" charset="0"/>
          </a:endParaRPr>
        </a:p>
      </dgm:t>
    </dgm:pt>
    <dgm:pt modelId="{9C6F90FE-C031-4232-80E4-F11A53808823}" type="parTrans" cxnId="{F146C4B5-5114-48A4-897D-35479F6425CE}">
      <dgm:prSet/>
      <dgm:spPr/>
      <dgm:t>
        <a:bodyPr/>
        <a:lstStyle/>
        <a:p>
          <a:endParaRPr lang="en-US"/>
        </a:p>
      </dgm:t>
    </dgm:pt>
    <dgm:pt modelId="{42FC187F-A832-4037-BFD9-9E677B6153A9}" type="sibTrans" cxnId="{F146C4B5-5114-48A4-897D-35479F6425CE}">
      <dgm:prSet/>
      <dgm:spPr/>
      <dgm:t>
        <a:bodyPr/>
        <a:lstStyle/>
        <a:p>
          <a:endParaRPr lang="en-US"/>
        </a:p>
      </dgm:t>
    </dgm:pt>
    <dgm:pt modelId="{F86CC39F-8F50-4CAD-8FFF-556227C457F2}">
      <dgm:prSet phldrT="[Text]"/>
      <dgm:spPr>
        <a:solidFill>
          <a:srgbClr val="DCEAF0"/>
        </a:solidFill>
      </dgm:spPr>
      <dgm:t>
        <a:bodyPr/>
        <a:lstStyle/>
        <a:p>
          <a:r>
            <a:rPr lang="cy-GB" dirty="0">
              <a:solidFill>
                <a:schemeClr val="tx1"/>
              </a:solidFill>
              <a:latin typeface="Arial" panose="020B0604020202020204" pitchFamily="34" charset="0"/>
              <a:cs typeface="Arial" panose="020B0604020202020204" pitchFamily="34" charset="0"/>
            </a:rPr>
            <a:t>Chwilio i weld a oes gan eich cyflogwr bolisïau a gweithdrefnau ar waith ar gyfer chwythu’r chwiban a’u dilyn nhw. Trosglwyddo eich amheuon i rywun ag awdurdod a phrofiad priodol</a:t>
          </a:r>
          <a:endParaRPr lang="en-US" dirty="0">
            <a:solidFill>
              <a:schemeClr val="tx1"/>
            </a:solidFill>
            <a:latin typeface="Arial" panose="020B0604020202020204" pitchFamily="34" charset="0"/>
            <a:cs typeface="Arial" panose="020B0604020202020204" pitchFamily="34" charset="0"/>
          </a:endParaRPr>
        </a:p>
      </dgm:t>
    </dgm:pt>
    <dgm:pt modelId="{27142DB1-2ADF-4E1F-988A-CF1180C47768}" type="parTrans" cxnId="{71FF8A87-1CAA-42D8-85B6-AC0C1725A406}">
      <dgm:prSet/>
      <dgm:spPr/>
      <dgm:t>
        <a:bodyPr/>
        <a:lstStyle/>
        <a:p>
          <a:endParaRPr lang="en-US"/>
        </a:p>
      </dgm:t>
    </dgm:pt>
    <dgm:pt modelId="{C591DACE-5D36-49FB-927F-FDF9499DA573}" type="sibTrans" cxnId="{71FF8A87-1CAA-42D8-85B6-AC0C1725A406}">
      <dgm:prSet/>
      <dgm:spPr/>
      <dgm:t>
        <a:bodyPr/>
        <a:lstStyle/>
        <a:p>
          <a:endParaRPr lang="en-US"/>
        </a:p>
      </dgm:t>
    </dgm:pt>
    <dgm:pt modelId="{70ED67A3-2834-493E-8DA8-D04560518A72}">
      <dgm:prSet phldrT="[Text]"/>
      <dgm:spPr>
        <a:solidFill>
          <a:srgbClr val="DCEAF0"/>
        </a:solidFill>
      </dgm:spPr>
      <dgm:t>
        <a:bodyPr/>
        <a:lstStyle/>
        <a:p>
          <a:r>
            <a:rPr lang="cy-GB" dirty="0">
              <a:solidFill>
                <a:schemeClr val="tx1"/>
              </a:solidFill>
              <a:latin typeface="Arial" panose="020B0604020202020204" pitchFamily="34" charset="0"/>
              <a:cs typeface="Arial" panose="020B0604020202020204" pitchFamily="34" charset="0"/>
            </a:rPr>
            <a:t>Ymdrin â’r mater yn brydlon os ydych chi’n credu bod eich pryderon yn rhai dilys</a:t>
          </a:r>
          <a:endParaRPr lang="en-US" dirty="0">
            <a:solidFill>
              <a:schemeClr val="tx1"/>
            </a:solidFill>
            <a:latin typeface="Arial" panose="020B0604020202020204" pitchFamily="34" charset="0"/>
            <a:cs typeface="Arial" panose="020B0604020202020204" pitchFamily="34" charset="0"/>
          </a:endParaRPr>
        </a:p>
      </dgm:t>
    </dgm:pt>
    <dgm:pt modelId="{7E252132-CEF5-4A5F-93E3-27B7308D5A60}" type="parTrans" cxnId="{3710B223-848E-4B39-B787-72222DE48FA2}">
      <dgm:prSet/>
      <dgm:spPr/>
      <dgm:t>
        <a:bodyPr/>
        <a:lstStyle/>
        <a:p>
          <a:endParaRPr lang="en-US"/>
        </a:p>
      </dgm:t>
    </dgm:pt>
    <dgm:pt modelId="{9BE3A399-B89A-4A9C-A51D-DBA09CD6A669}" type="sibTrans" cxnId="{3710B223-848E-4B39-B787-72222DE48FA2}">
      <dgm:prSet/>
      <dgm:spPr/>
      <dgm:t>
        <a:bodyPr/>
        <a:lstStyle/>
        <a:p>
          <a:endParaRPr lang="en-US"/>
        </a:p>
      </dgm:t>
    </dgm:pt>
    <dgm:pt modelId="{0049290C-BEED-4366-83D6-7B37208BB5CE}" type="pres">
      <dgm:prSet presAssocID="{B4B73D1A-2D4D-4D58-971A-E88403E702F6}" presName="Name0" presStyleCnt="0">
        <dgm:presLayoutVars>
          <dgm:dir/>
          <dgm:resizeHandles val="exact"/>
        </dgm:presLayoutVars>
      </dgm:prSet>
      <dgm:spPr/>
    </dgm:pt>
    <dgm:pt modelId="{D990779E-51DD-4844-AEA7-87E6CB18BE3F}" type="pres">
      <dgm:prSet presAssocID="{BB0066DF-3A86-4B1B-BA63-D41836D5CD94}" presName="node" presStyleLbl="node1" presStyleIdx="0" presStyleCnt="3" custLinFactNeighborX="6822" custLinFactNeighborY="887">
        <dgm:presLayoutVars>
          <dgm:bulletEnabled val="1"/>
        </dgm:presLayoutVars>
      </dgm:prSet>
      <dgm:spPr/>
    </dgm:pt>
    <dgm:pt modelId="{3148B2BF-76CA-4893-8564-845BE7868695}" type="pres">
      <dgm:prSet presAssocID="{42FC187F-A832-4037-BFD9-9E677B6153A9}" presName="sibTrans" presStyleCnt="0"/>
      <dgm:spPr/>
    </dgm:pt>
    <dgm:pt modelId="{0696D0C1-F0A3-46F9-9132-90F52C96B94E}" type="pres">
      <dgm:prSet presAssocID="{F86CC39F-8F50-4CAD-8FFF-556227C457F2}" presName="node" presStyleLbl="node1" presStyleIdx="1" presStyleCnt="3">
        <dgm:presLayoutVars>
          <dgm:bulletEnabled val="1"/>
        </dgm:presLayoutVars>
      </dgm:prSet>
      <dgm:spPr/>
    </dgm:pt>
    <dgm:pt modelId="{C2F596FC-408D-44A1-92C3-6AC48FF943C2}" type="pres">
      <dgm:prSet presAssocID="{C591DACE-5D36-49FB-927F-FDF9499DA573}" presName="sibTrans" presStyleCnt="0"/>
      <dgm:spPr/>
    </dgm:pt>
    <dgm:pt modelId="{A950F6D1-A914-4988-AD81-97AB8D596496}" type="pres">
      <dgm:prSet presAssocID="{70ED67A3-2834-493E-8DA8-D04560518A72}" presName="node" presStyleLbl="node1" presStyleIdx="2" presStyleCnt="3">
        <dgm:presLayoutVars>
          <dgm:bulletEnabled val="1"/>
        </dgm:presLayoutVars>
      </dgm:prSet>
      <dgm:spPr/>
    </dgm:pt>
  </dgm:ptLst>
  <dgm:cxnLst>
    <dgm:cxn modelId="{96949922-283B-44E6-ADAD-AACE7C87E2B8}" type="presOf" srcId="{BB0066DF-3A86-4B1B-BA63-D41836D5CD94}" destId="{D990779E-51DD-4844-AEA7-87E6CB18BE3F}" srcOrd="0" destOrd="0" presId="urn:microsoft.com/office/officeart/2005/8/layout/hList6"/>
    <dgm:cxn modelId="{3710B223-848E-4B39-B787-72222DE48FA2}" srcId="{B4B73D1A-2D4D-4D58-971A-E88403E702F6}" destId="{70ED67A3-2834-493E-8DA8-D04560518A72}" srcOrd="2" destOrd="0" parTransId="{7E252132-CEF5-4A5F-93E3-27B7308D5A60}" sibTransId="{9BE3A399-B89A-4A9C-A51D-DBA09CD6A669}"/>
    <dgm:cxn modelId="{D144DF73-8D4C-4486-B723-B544A407F468}" type="presOf" srcId="{70ED67A3-2834-493E-8DA8-D04560518A72}" destId="{A950F6D1-A914-4988-AD81-97AB8D596496}" srcOrd="0" destOrd="0" presId="urn:microsoft.com/office/officeart/2005/8/layout/hList6"/>
    <dgm:cxn modelId="{71FF8A87-1CAA-42D8-85B6-AC0C1725A406}" srcId="{B4B73D1A-2D4D-4D58-971A-E88403E702F6}" destId="{F86CC39F-8F50-4CAD-8FFF-556227C457F2}" srcOrd="1" destOrd="0" parTransId="{27142DB1-2ADF-4E1F-988A-CF1180C47768}" sibTransId="{C591DACE-5D36-49FB-927F-FDF9499DA573}"/>
    <dgm:cxn modelId="{0A164BA7-147F-44CD-B938-043CF062B37B}" type="presOf" srcId="{F86CC39F-8F50-4CAD-8FFF-556227C457F2}" destId="{0696D0C1-F0A3-46F9-9132-90F52C96B94E}" srcOrd="0" destOrd="0" presId="urn:microsoft.com/office/officeart/2005/8/layout/hList6"/>
    <dgm:cxn modelId="{F146C4B5-5114-48A4-897D-35479F6425CE}" srcId="{B4B73D1A-2D4D-4D58-971A-E88403E702F6}" destId="{BB0066DF-3A86-4B1B-BA63-D41836D5CD94}" srcOrd="0" destOrd="0" parTransId="{9C6F90FE-C031-4232-80E4-F11A53808823}" sibTransId="{42FC187F-A832-4037-BFD9-9E677B6153A9}"/>
    <dgm:cxn modelId="{7B6B52DA-BA32-4FF5-A8B2-0AC3EAB543ED}" type="presOf" srcId="{B4B73D1A-2D4D-4D58-971A-E88403E702F6}" destId="{0049290C-BEED-4366-83D6-7B37208BB5CE}" srcOrd="0" destOrd="0" presId="urn:microsoft.com/office/officeart/2005/8/layout/hList6"/>
    <dgm:cxn modelId="{EADAEC64-C9E9-48B5-9FDA-BD89A89FC6B1}" type="presParOf" srcId="{0049290C-BEED-4366-83D6-7B37208BB5CE}" destId="{D990779E-51DD-4844-AEA7-87E6CB18BE3F}" srcOrd="0" destOrd="0" presId="urn:microsoft.com/office/officeart/2005/8/layout/hList6"/>
    <dgm:cxn modelId="{7ADC3FF9-16DD-4133-95FF-E90980FACD8D}" type="presParOf" srcId="{0049290C-BEED-4366-83D6-7B37208BB5CE}" destId="{3148B2BF-76CA-4893-8564-845BE7868695}" srcOrd="1" destOrd="0" presId="urn:microsoft.com/office/officeart/2005/8/layout/hList6"/>
    <dgm:cxn modelId="{24026743-9072-4A4F-BD9B-2E92A6EAA2DA}" type="presParOf" srcId="{0049290C-BEED-4366-83D6-7B37208BB5CE}" destId="{0696D0C1-F0A3-46F9-9132-90F52C96B94E}" srcOrd="2" destOrd="0" presId="urn:microsoft.com/office/officeart/2005/8/layout/hList6"/>
    <dgm:cxn modelId="{A1D68932-7CCE-47DE-8268-D3D5C041551C}" type="presParOf" srcId="{0049290C-BEED-4366-83D6-7B37208BB5CE}" destId="{C2F596FC-408D-44A1-92C3-6AC48FF943C2}" srcOrd="3" destOrd="0" presId="urn:microsoft.com/office/officeart/2005/8/layout/hList6"/>
    <dgm:cxn modelId="{F1339114-7469-4BE5-9866-02EE74A01CB3}" type="presParOf" srcId="{0049290C-BEED-4366-83D6-7B37208BB5CE}" destId="{A950F6D1-A914-4988-AD81-97AB8D596496}"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1FBEB-871C-4F38-A857-03DEEEC2A7F0}">
      <dsp:nvSpPr>
        <dsp:cNvPr id="0" name=""/>
        <dsp:cNvSpPr/>
      </dsp:nvSpPr>
      <dsp:spPr>
        <a:xfrm>
          <a:off x="1016000" y="0"/>
          <a:ext cx="4064000" cy="4064000"/>
        </a:xfrm>
        <a:prstGeom prst="diamond">
          <a:avLst/>
        </a:prstGeom>
        <a:solidFill>
          <a:srgbClr val="004C53">
            <a:alpha val="30000"/>
          </a:srgbClr>
        </a:solidFill>
        <a:ln>
          <a:noFill/>
        </a:ln>
        <a:effectLst/>
      </dsp:spPr>
      <dsp:style>
        <a:lnRef idx="0">
          <a:scrgbClr r="0" g="0" b="0"/>
        </a:lnRef>
        <a:fillRef idx="1">
          <a:scrgbClr r="0" g="0" b="0"/>
        </a:fillRef>
        <a:effectRef idx="0">
          <a:scrgbClr r="0" g="0" b="0"/>
        </a:effectRef>
        <a:fontRef idx="minor"/>
      </dsp:style>
    </dsp:sp>
    <dsp:sp modelId="{27AFB4DD-8CB5-4913-B8D7-8DCC97AF6B18}">
      <dsp:nvSpPr>
        <dsp:cNvPr id="0" name=""/>
        <dsp:cNvSpPr/>
      </dsp:nvSpPr>
      <dsp:spPr>
        <a:xfrm>
          <a:off x="1402080" y="386080"/>
          <a:ext cx="1584960" cy="1584960"/>
        </a:xfrm>
        <a:prstGeom prst="roundRect">
          <a:avLst/>
        </a:prstGeom>
        <a:solidFill>
          <a:srgbClr val="004C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latin typeface="Arial" panose="020B0604020202020204" pitchFamily="34" charset="0"/>
              <a:cs typeface="Arial" panose="020B0604020202020204" pitchFamily="34" charset="0"/>
            </a:rPr>
            <a:t>﻿sicrhau bod gofal diogel ac effeithiol yn cael ei roi</a:t>
          </a:r>
        </a:p>
      </dsp:txBody>
      <dsp:txXfrm>
        <a:off x="1479451" y="463451"/>
        <a:ext cx="1430218" cy="1430218"/>
      </dsp:txXfrm>
    </dsp:sp>
    <dsp:sp modelId="{B857C187-527B-4D91-A3B5-40101D4667E4}">
      <dsp:nvSpPr>
        <dsp:cNvPr id="0" name=""/>
        <dsp:cNvSpPr/>
      </dsp:nvSpPr>
      <dsp:spPr>
        <a:xfrm>
          <a:off x="3108960" y="386080"/>
          <a:ext cx="1584960" cy="1584960"/>
        </a:xfrm>
        <a:prstGeom prst="roundRect">
          <a:avLst/>
        </a:prstGeom>
        <a:solidFill>
          <a:srgbClr val="004C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amddiffyn ﻿rhag camdriniaeth, esgeulustod </a:t>
          </a:r>
          <a:br>
            <a:rPr lang="en-US" sz="1500" kern="1200" dirty="0">
              <a:latin typeface="Arial" panose="020B0604020202020204" pitchFamily="34" charset="0"/>
              <a:cs typeface="Arial" panose="020B0604020202020204" pitchFamily="34" charset="0"/>
            </a:rPr>
          </a:br>
          <a:r>
            <a:rPr lang="en-US" sz="1500" kern="1200" dirty="0">
              <a:latin typeface="Arial" panose="020B0604020202020204" pitchFamily="34" charset="0"/>
              <a:cs typeface="Arial" panose="020B0604020202020204" pitchFamily="34" charset="0"/>
            </a:rPr>
            <a:t>a niwed</a:t>
          </a:r>
        </a:p>
      </dsp:txBody>
      <dsp:txXfrm>
        <a:off x="3186331" y="463451"/>
        <a:ext cx="1430218" cy="1430218"/>
      </dsp:txXfrm>
    </dsp:sp>
    <dsp:sp modelId="{3077DBF2-C564-47DB-8631-47371CE78D6C}">
      <dsp:nvSpPr>
        <dsp:cNvPr id="0" name=""/>
        <dsp:cNvSpPr/>
      </dsp:nvSpPr>
      <dsp:spPr>
        <a:xfrm>
          <a:off x="1402080" y="2092960"/>
          <a:ext cx="1584960" cy="1584960"/>
        </a:xfrm>
        <a:prstGeom prst="roundRect">
          <a:avLst/>
        </a:prstGeom>
        <a:solidFill>
          <a:srgbClr val="004C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cynyddu llesiant, llais, dewis a rheolaeth </a:t>
          </a:r>
          <a:br>
            <a:rPr lang="en-US" sz="1500" kern="1200" dirty="0">
              <a:latin typeface="Arial" panose="020B0604020202020204" pitchFamily="34" charset="0"/>
              <a:cs typeface="Arial" panose="020B0604020202020204" pitchFamily="34" charset="0"/>
            </a:rPr>
          </a:br>
          <a:r>
            <a:rPr lang="en-US" sz="1500" kern="1200" dirty="0">
              <a:latin typeface="Arial" panose="020B0604020202020204" pitchFamily="34" charset="0"/>
              <a:cs typeface="Arial" panose="020B0604020202020204" pitchFamily="34" charset="0"/>
            </a:rPr>
            <a:t>i’r eithaf</a:t>
          </a:r>
        </a:p>
      </dsp:txBody>
      <dsp:txXfrm>
        <a:off x="1479451" y="2170331"/>
        <a:ext cx="1430218" cy="1430218"/>
      </dsp:txXfrm>
    </dsp:sp>
    <dsp:sp modelId="{80994DE4-7FD6-4A40-A081-3076D95D52D1}">
      <dsp:nvSpPr>
        <dsp:cNvPr id="0" name=""/>
        <dsp:cNvSpPr/>
      </dsp:nvSpPr>
      <dsp:spPr>
        <a:xfrm>
          <a:off x="3108960" y="2092960"/>
          <a:ext cx="1584960" cy="1584960"/>
        </a:xfrm>
        <a:prstGeom prst="roundRect">
          <a:avLst/>
        </a:prstGeom>
        <a:solidFill>
          <a:srgbClr val="004C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atal niwed i iechyd neu ddatblygiad</a:t>
          </a:r>
        </a:p>
      </dsp:txBody>
      <dsp:txXfrm>
        <a:off x="3186331" y="2170331"/>
        <a:ext cx="1430218" cy="1430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34908-6CF2-4160-AB7A-12387E8E09D1}">
      <dsp:nvSpPr>
        <dsp:cNvPr id="0" name=""/>
        <dsp:cNvSpPr/>
      </dsp:nvSpPr>
      <dsp:spPr>
        <a:xfrm>
          <a:off x="0" y="76542"/>
          <a:ext cx="8229600" cy="1507636"/>
        </a:xfrm>
        <a:prstGeom prst="roundRect">
          <a:avLst>
            <a:gd name="adj" fmla="val 10000"/>
          </a:avLst>
        </a:prstGeom>
        <a:solidFill>
          <a:srgbClr val="DCEA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t" anchorCtr="0">
          <a:noAutofit/>
        </a:bodyPr>
        <a:lstStyle/>
        <a:p>
          <a:pPr marL="0" lvl="0" indent="0" algn="l" defTabSz="222250">
            <a:lnSpc>
              <a:spcPct val="90000"/>
            </a:lnSpc>
            <a:spcBef>
              <a:spcPct val="0"/>
            </a:spcBef>
            <a:spcAft>
              <a:spcPct val="35000"/>
            </a:spcAft>
            <a:buNone/>
          </a:pPr>
          <a:endParaRPr lang="cy-GB" sz="500" kern="1200" noProof="0" dirty="0">
            <a:latin typeface="Arial" panose="020B0604020202020204" pitchFamily="34" charset="0"/>
            <a:cs typeface="Arial" panose="020B0604020202020204" pitchFamily="34" charset="0"/>
          </a:endParaRPr>
        </a:p>
        <a:p>
          <a:pPr marL="265113" lvl="1" indent="-179388" algn="l" defTabSz="889000">
            <a:lnSpc>
              <a:spcPct val="90000"/>
            </a:lnSpc>
            <a:spcBef>
              <a:spcPct val="0"/>
            </a:spcBef>
            <a:spcAft>
              <a:spcPct val="15000"/>
            </a:spcAft>
            <a:buChar char="•"/>
          </a:pPr>
          <a:r>
            <a:rPr lang="cy-GB" sz="2000" kern="1200" noProof="0" dirty="0">
              <a:solidFill>
                <a:schemeClr val="tx1"/>
              </a:solidFill>
              <a:latin typeface="Arial" panose="020B0604020202020204" pitchFamily="34" charset="0"/>
              <a:ea typeface="+mn-ea"/>
              <a:cs typeface="Arial" panose="020B0604020202020204" pitchFamily="34" charset="0"/>
            </a:rPr>
            <a:t>barn, dymuniadau a theimladau’r unigolyn</a:t>
          </a:r>
        </a:p>
        <a:p>
          <a:pPr marL="265113" lvl="1" indent="-179388" algn="l" defTabSz="889000">
            <a:lnSpc>
              <a:spcPct val="90000"/>
            </a:lnSpc>
            <a:spcBef>
              <a:spcPct val="0"/>
            </a:spcBef>
            <a:spcAft>
              <a:spcPct val="15000"/>
            </a:spcAft>
            <a:buChar char="•"/>
          </a:pPr>
          <a:r>
            <a:rPr lang="cy-GB" sz="2000" kern="1200" noProof="0" dirty="0">
              <a:solidFill>
                <a:schemeClr val="tx1"/>
              </a:solidFill>
              <a:latin typeface="Arial" panose="020B0604020202020204" pitchFamily="34" charset="0"/>
              <a:ea typeface="+mn-ea"/>
              <a:cs typeface="Arial" panose="020B0604020202020204" pitchFamily="34" charset="0"/>
            </a:rPr>
            <a:t>parchu urddas</a:t>
          </a:r>
        </a:p>
        <a:p>
          <a:pPr marL="265113" lvl="1" indent="-179388" algn="l" defTabSz="889000">
            <a:lnSpc>
              <a:spcPct val="90000"/>
            </a:lnSpc>
            <a:spcBef>
              <a:spcPct val="0"/>
            </a:spcBef>
            <a:spcAft>
              <a:spcPct val="15000"/>
            </a:spcAft>
            <a:buChar char="•"/>
          </a:pPr>
          <a:r>
            <a:rPr lang="cy-GB" sz="2000" kern="1200" noProof="0" dirty="0">
              <a:solidFill>
                <a:schemeClr val="tx1"/>
              </a:solidFill>
              <a:latin typeface="Arial" panose="020B0604020202020204" pitchFamily="34" charset="0"/>
              <a:ea typeface="+mn-ea"/>
              <a:cs typeface="Arial" panose="020B0604020202020204" pitchFamily="34" charset="0"/>
            </a:rPr>
            <a:t>cymryd rhan</a:t>
          </a:r>
        </a:p>
        <a:p>
          <a:pPr marL="265113" lvl="1" indent="-179388" algn="l" defTabSz="889000">
            <a:lnSpc>
              <a:spcPct val="90000"/>
            </a:lnSpc>
            <a:spcBef>
              <a:spcPct val="0"/>
            </a:spcBef>
            <a:spcAft>
              <a:spcPct val="15000"/>
            </a:spcAft>
            <a:buChar char="•"/>
          </a:pPr>
          <a:r>
            <a:rPr lang="cy-GB" sz="2000" kern="1200" noProof="0" dirty="0">
              <a:solidFill>
                <a:schemeClr val="tx1"/>
              </a:solidFill>
              <a:latin typeface="Arial" panose="020B0604020202020204" pitchFamily="34" charset="0"/>
              <a:ea typeface="+mn-ea"/>
              <a:cs typeface="Arial" panose="020B0604020202020204" pitchFamily="34" charset="0"/>
            </a:rPr>
            <a:t>nodweddion, diwylliant a chred</a:t>
          </a:r>
        </a:p>
      </dsp:txBody>
      <dsp:txXfrm>
        <a:off x="1796683" y="76542"/>
        <a:ext cx="6432916" cy="1507636"/>
      </dsp:txXfrm>
    </dsp:sp>
    <dsp:sp modelId="{579A0130-7366-417D-9D5E-723E25456BA1}">
      <dsp:nvSpPr>
        <dsp:cNvPr id="0" name=""/>
        <dsp:cNvSpPr/>
      </dsp:nvSpPr>
      <dsp:spPr>
        <a:xfrm>
          <a:off x="154368" y="143912"/>
          <a:ext cx="1645920" cy="120610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C2B9CD-5F54-4460-A1A4-2B101D9A45BF}">
      <dsp:nvSpPr>
        <dsp:cNvPr id="0" name=""/>
        <dsp:cNvSpPr/>
      </dsp:nvSpPr>
      <dsp:spPr>
        <a:xfrm>
          <a:off x="0" y="1658400"/>
          <a:ext cx="8229600" cy="1507636"/>
        </a:xfrm>
        <a:prstGeom prst="roundRect">
          <a:avLst>
            <a:gd name="adj" fmla="val 10000"/>
          </a:avLst>
        </a:prstGeom>
        <a:solidFill>
          <a:srgbClr val="DCEA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cy-GB" sz="2000" kern="1200" noProof="0" dirty="0">
            <a:latin typeface="Arial" panose="020B0604020202020204" pitchFamily="34" charset="0"/>
            <a:cs typeface="Arial" panose="020B0604020202020204" pitchFamily="34" charset="0"/>
          </a:endParaRPr>
        </a:p>
        <a:p>
          <a:pPr marL="265113" lvl="1" indent="-179388" algn="l" defTabSz="889000">
            <a:lnSpc>
              <a:spcPct val="90000"/>
            </a:lnSpc>
            <a:spcBef>
              <a:spcPct val="0"/>
            </a:spcBef>
            <a:spcAft>
              <a:spcPct val="15000"/>
            </a:spcAft>
            <a:buChar char="•"/>
          </a:pPr>
          <a:r>
            <a:rPr lang="cy-GB" sz="2000" kern="1200" noProof="0" dirty="0">
              <a:solidFill>
                <a:schemeClr val="tx1"/>
              </a:solidFill>
              <a:latin typeface="Arial" panose="020B0604020202020204" pitchFamily="34" charset="0"/>
              <a:ea typeface="+mn-ea"/>
              <a:cs typeface="Arial" panose="020B0604020202020204" pitchFamily="34" charset="0"/>
            </a:rPr>
            <a:t>oedolion sydd yn y sefyllfa orau i farnu eu llesiant</a:t>
          </a:r>
        </a:p>
        <a:p>
          <a:pPr marL="265113" lvl="1" indent="-179388" algn="l" defTabSz="889000">
            <a:lnSpc>
              <a:spcPct val="90000"/>
            </a:lnSpc>
            <a:spcBef>
              <a:spcPct val="0"/>
            </a:spcBef>
            <a:spcAft>
              <a:spcPct val="15000"/>
            </a:spcAft>
            <a:buChar char="•"/>
          </a:pPr>
          <a:r>
            <a:rPr lang="cy-GB" sz="2000" kern="1200" noProof="0" dirty="0">
              <a:solidFill>
                <a:schemeClr val="tx1"/>
              </a:solidFill>
              <a:latin typeface="Arial" panose="020B0604020202020204" pitchFamily="34" charset="0"/>
              <a:ea typeface="+mn-ea"/>
              <a:cs typeface="Arial" panose="020B0604020202020204" pitchFamily="34" charset="0"/>
            </a:rPr>
            <a:t>hyrwyddo annibyniaeth</a:t>
          </a:r>
        </a:p>
      </dsp:txBody>
      <dsp:txXfrm>
        <a:off x="1796683" y="1658400"/>
        <a:ext cx="6432916" cy="1507636"/>
      </dsp:txXfrm>
    </dsp:sp>
    <dsp:sp modelId="{AB9DB32D-50C8-47D8-ADF2-8E34AA161765}">
      <dsp:nvSpPr>
        <dsp:cNvPr id="0" name=""/>
        <dsp:cNvSpPr/>
      </dsp:nvSpPr>
      <dsp:spPr>
        <a:xfrm>
          <a:off x="154368" y="1800105"/>
          <a:ext cx="1645920" cy="120610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D4EC67-E3FC-48AA-83EE-BA7F15DE1E1D}">
      <dsp:nvSpPr>
        <dsp:cNvPr id="0" name=""/>
        <dsp:cNvSpPr/>
      </dsp:nvSpPr>
      <dsp:spPr>
        <a:xfrm>
          <a:off x="0" y="3240257"/>
          <a:ext cx="8229600" cy="1507636"/>
        </a:xfrm>
        <a:prstGeom prst="roundRect">
          <a:avLst>
            <a:gd name="adj" fmla="val 10000"/>
          </a:avLst>
        </a:prstGeom>
        <a:solidFill>
          <a:srgbClr val="DCEA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600"/>
            </a:spcAft>
            <a:buNone/>
          </a:pPr>
          <a:endParaRPr lang="cy-GB" sz="2000" kern="1200" noProof="0" dirty="0">
            <a:latin typeface="Arial" panose="020B0604020202020204" pitchFamily="34" charset="0"/>
            <a:cs typeface="Arial" panose="020B0604020202020204" pitchFamily="34" charset="0"/>
          </a:endParaRPr>
        </a:p>
        <a:p>
          <a:pPr marL="265113" lvl="1" indent="-179388" algn="l" defTabSz="889000">
            <a:lnSpc>
              <a:spcPct val="90000"/>
            </a:lnSpc>
            <a:spcBef>
              <a:spcPct val="0"/>
            </a:spcBef>
            <a:spcAft>
              <a:spcPct val="15000"/>
            </a:spcAft>
            <a:buChar char="•"/>
          </a:pPr>
          <a:r>
            <a:rPr lang="cy-GB" sz="2000" kern="1200" noProof="0" dirty="0">
              <a:solidFill>
                <a:schemeClr val="tx1"/>
              </a:solidFill>
              <a:latin typeface="Arial" panose="020B0604020202020204" pitchFamily="34" charset="0"/>
              <a:ea typeface="+mn-ea"/>
              <a:cs typeface="Arial" panose="020B0604020202020204" pitchFamily="34" charset="0"/>
            </a:rPr>
            <a:t>plentyn yn cael ei fagu gan ei deulu</a:t>
          </a:r>
        </a:p>
        <a:p>
          <a:pPr marL="265113" lvl="1" indent="-179388" algn="l" defTabSz="889000">
            <a:lnSpc>
              <a:spcPct val="90000"/>
            </a:lnSpc>
            <a:spcBef>
              <a:spcPct val="0"/>
            </a:spcBef>
            <a:spcAft>
              <a:spcPct val="15000"/>
            </a:spcAft>
            <a:buChar char="•"/>
          </a:pPr>
          <a:r>
            <a:rPr lang="cy-GB" sz="2000" kern="1200" noProof="0" dirty="0">
              <a:solidFill>
                <a:schemeClr val="tx1"/>
              </a:solidFill>
              <a:latin typeface="Arial" panose="020B0604020202020204" pitchFamily="34" charset="0"/>
              <a:ea typeface="+mn-ea"/>
              <a:cs typeface="Arial" panose="020B0604020202020204" pitchFamily="34" charset="0"/>
            </a:rPr>
            <a:t>barn, dymuniadau a theimladau’r bobl â chyfrifoldeb rhiant</a:t>
          </a:r>
        </a:p>
      </dsp:txBody>
      <dsp:txXfrm>
        <a:off x="1796683" y="3240257"/>
        <a:ext cx="6432916" cy="1507636"/>
      </dsp:txXfrm>
    </dsp:sp>
    <dsp:sp modelId="{B22C0496-DDFB-4862-AF2E-AD99A8E47D9B}">
      <dsp:nvSpPr>
        <dsp:cNvPr id="0" name=""/>
        <dsp:cNvSpPr/>
      </dsp:nvSpPr>
      <dsp:spPr>
        <a:xfrm>
          <a:off x="154368" y="3456286"/>
          <a:ext cx="1645920" cy="120610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04D4D-8B5E-494C-926D-F1FB1EB0C60D}">
      <dsp:nvSpPr>
        <dsp:cNvPr id="0" name=""/>
        <dsp:cNvSpPr/>
      </dsp:nvSpPr>
      <dsp:spPr>
        <a:xfrm>
          <a:off x="4289" y="148910"/>
          <a:ext cx="1595708" cy="638283"/>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Arial" panose="020B0604020202020204" pitchFamily="34" charset="0"/>
              <a:cs typeface="Arial" panose="020B0604020202020204" pitchFamily="34" charset="0"/>
            </a:rPr>
            <a:t>Atal</a:t>
          </a:r>
        </a:p>
      </dsp:txBody>
      <dsp:txXfrm>
        <a:off x="323431" y="148910"/>
        <a:ext cx="957425" cy="638283"/>
      </dsp:txXfrm>
    </dsp:sp>
    <dsp:sp modelId="{4EC7B152-6D9D-4B3F-AF65-991C7E8A0DA7}">
      <dsp:nvSpPr>
        <dsp:cNvPr id="0" name=""/>
        <dsp:cNvSpPr/>
      </dsp:nvSpPr>
      <dsp:spPr>
        <a:xfrm>
          <a:off x="1440427" y="148910"/>
          <a:ext cx="1595708" cy="638283"/>
        </a:xfrm>
        <a:prstGeom prst="chevron">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b="1" kern="1200" dirty="0" err="1">
              <a:latin typeface="Arial" panose="020B0604020202020204" pitchFamily="34" charset="0"/>
              <a:cs typeface="Arial" panose="020B0604020202020204" pitchFamily="34" charset="0"/>
            </a:rPr>
            <a:t>Adnabod</a:t>
          </a:r>
          <a:endParaRPr lang="en-GB" sz="1100" b="1" kern="1200" dirty="0">
            <a:latin typeface="Arial" panose="020B0604020202020204" pitchFamily="34" charset="0"/>
            <a:cs typeface="Arial" panose="020B0604020202020204" pitchFamily="34" charset="0"/>
          </a:endParaRPr>
        </a:p>
      </dsp:txBody>
      <dsp:txXfrm>
        <a:off x="1759569" y="148910"/>
        <a:ext cx="957425" cy="638283"/>
      </dsp:txXfrm>
    </dsp:sp>
    <dsp:sp modelId="{95BA9EF6-276E-4995-8D82-26B999107662}">
      <dsp:nvSpPr>
        <dsp:cNvPr id="0" name=""/>
        <dsp:cNvSpPr/>
      </dsp:nvSpPr>
      <dsp:spPr>
        <a:xfrm>
          <a:off x="2876564" y="148910"/>
          <a:ext cx="1595708" cy="638283"/>
        </a:xfrm>
        <a:prstGeom prst="chevron">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Arial" panose="020B0604020202020204" pitchFamily="34" charset="0"/>
              <a:cs typeface="Arial" panose="020B0604020202020204" pitchFamily="34" charset="0"/>
            </a:rPr>
            <a:t>Hysbysu</a:t>
          </a:r>
        </a:p>
      </dsp:txBody>
      <dsp:txXfrm>
        <a:off x="3195706" y="148910"/>
        <a:ext cx="957425" cy="638283"/>
      </dsp:txXfrm>
    </dsp:sp>
    <dsp:sp modelId="{5183B4CA-CE22-4385-B8D7-FC71817FF496}">
      <dsp:nvSpPr>
        <dsp:cNvPr id="0" name=""/>
        <dsp:cNvSpPr/>
      </dsp:nvSpPr>
      <dsp:spPr>
        <a:xfrm>
          <a:off x="4312702" y="148910"/>
          <a:ext cx="1595708" cy="638283"/>
        </a:xfrm>
        <a:prstGeom prst="chevron">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en-GB" sz="1050" b="1" kern="1200" dirty="0" err="1">
              <a:latin typeface="Arial" panose="020B0604020202020204" pitchFamily="34" charset="0"/>
              <a:cs typeface="Arial" panose="020B0604020202020204" pitchFamily="34" charset="0"/>
            </a:rPr>
            <a:t>Cofnod</a:t>
          </a:r>
          <a:r>
            <a:rPr lang="en-GB" sz="1000" b="1" kern="1200" dirty="0" err="1">
              <a:latin typeface="Arial" panose="020B0604020202020204" pitchFamily="34" charset="0"/>
              <a:cs typeface="Arial" panose="020B0604020202020204" pitchFamily="34" charset="0"/>
            </a:rPr>
            <a:t>i</a:t>
          </a:r>
          <a:endParaRPr lang="en-GB" sz="1000" b="1" kern="1200" dirty="0">
            <a:latin typeface="Arial" panose="020B0604020202020204" pitchFamily="34" charset="0"/>
            <a:cs typeface="Arial" panose="020B0604020202020204" pitchFamily="34" charset="0"/>
          </a:endParaRPr>
        </a:p>
      </dsp:txBody>
      <dsp:txXfrm>
        <a:off x="4631844" y="148910"/>
        <a:ext cx="957425" cy="638283"/>
      </dsp:txXfrm>
    </dsp:sp>
    <dsp:sp modelId="{B7525CA6-0E80-4A68-AF0F-0830E3B56ED1}">
      <dsp:nvSpPr>
        <dsp:cNvPr id="0" name=""/>
        <dsp:cNvSpPr/>
      </dsp:nvSpPr>
      <dsp:spPr>
        <a:xfrm>
          <a:off x="5748840" y="148910"/>
          <a:ext cx="1595708" cy="638283"/>
        </a:xfrm>
        <a:prstGeom prst="chevron">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GB" sz="900" b="1" kern="1200" dirty="0">
              <a:latin typeface="Arial" panose="020B0604020202020204" pitchFamily="34" charset="0"/>
              <a:cs typeface="Arial" panose="020B0604020202020204" pitchFamily="34" charset="0"/>
            </a:rPr>
            <a:t>Cymorth / </a:t>
          </a:r>
          <a:r>
            <a:rPr lang="en-GB" sz="900" b="1" kern="1200" dirty="0" err="1">
              <a:latin typeface="Arial" panose="020B0604020202020204" pitchFamily="34" charset="0"/>
              <a:cs typeface="Arial" panose="020B0604020202020204" pitchFamily="34" charset="0"/>
            </a:rPr>
            <a:t>Prosesau</a:t>
          </a:r>
          <a:r>
            <a:rPr lang="en-GB" sz="900" b="1" kern="1200" dirty="0">
              <a:latin typeface="Arial" panose="020B0604020202020204" pitchFamily="34" charset="0"/>
              <a:cs typeface="Arial" panose="020B0604020202020204" pitchFamily="34" charset="0"/>
            </a:rPr>
            <a:t> </a:t>
          </a:r>
          <a:r>
            <a:rPr lang="en-GB" sz="900" b="1" kern="1200" dirty="0" err="1">
              <a:latin typeface="Arial" panose="020B0604020202020204" pitchFamily="34" charset="0"/>
              <a:cs typeface="Arial" panose="020B0604020202020204" pitchFamily="34" charset="0"/>
            </a:rPr>
            <a:t>Deddfwriaethol</a:t>
          </a:r>
          <a:endParaRPr lang="en-GB" sz="900" b="1" kern="1200" dirty="0">
            <a:latin typeface="Arial" panose="020B0604020202020204" pitchFamily="34" charset="0"/>
            <a:cs typeface="Arial" panose="020B0604020202020204" pitchFamily="34" charset="0"/>
          </a:endParaRPr>
        </a:p>
      </dsp:txBody>
      <dsp:txXfrm>
        <a:off x="6067982" y="148910"/>
        <a:ext cx="957425" cy="638283"/>
      </dsp:txXfrm>
    </dsp:sp>
    <dsp:sp modelId="{E3FD3669-C180-4D22-AE2A-DA12744BEC64}">
      <dsp:nvSpPr>
        <dsp:cNvPr id="0" name=""/>
        <dsp:cNvSpPr/>
      </dsp:nvSpPr>
      <dsp:spPr>
        <a:xfrm>
          <a:off x="7184977" y="148910"/>
          <a:ext cx="1595708" cy="638283"/>
        </a:xfrm>
        <a:prstGeom prst="chevron">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b="1" kern="1200" dirty="0" err="1">
              <a:latin typeface="Arial" panose="020B0604020202020204" pitchFamily="34" charset="0"/>
              <a:cs typeface="Arial" panose="020B0604020202020204" pitchFamily="34" charset="0"/>
            </a:rPr>
            <a:t>Canlyniadau</a:t>
          </a:r>
          <a:endParaRPr lang="en-GB" sz="1100" b="1" kern="1200" dirty="0">
            <a:latin typeface="Arial" panose="020B0604020202020204" pitchFamily="34" charset="0"/>
            <a:cs typeface="Arial" panose="020B0604020202020204" pitchFamily="34" charset="0"/>
          </a:endParaRPr>
        </a:p>
      </dsp:txBody>
      <dsp:txXfrm>
        <a:off x="7504119" y="148910"/>
        <a:ext cx="957425" cy="6382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4FA9C-92FF-4F19-9623-9D4920AD31E8}">
      <dsp:nvSpPr>
        <dsp:cNvPr id="0" name=""/>
        <dsp:cNvSpPr/>
      </dsp:nvSpPr>
      <dsp:spPr>
        <a:xfrm>
          <a:off x="139492" y="0"/>
          <a:ext cx="7305083" cy="1554913"/>
        </a:xfrm>
        <a:prstGeom prst="rightArrow">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3707594-4635-4BF5-80A6-4A9EC6F62153}">
      <dsp:nvSpPr>
        <dsp:cNvPr id="0" name=""/>
        <dsp:cNvSpPr/>
      </dsp:nvSpPr>
      <dsp:spPr>
        <a:xfrm>
          <a:off x="2360" y="466473"/>
          <a:ext cx="1374319" cy="62196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err="1">
              <a:latin typeface="Arial" panose="020B0604020202020204" pitchFamily="34" charset="0"/>
              <a:cs typeface="Arial" panose="020B0604020202020204" pitchFamily="34" charset="0"/>
            </a:rPr>
            <a:t>Gofyn</a:t>
          </a:r>
          <a:r>
            <a:rPr lang="en-GB" sz="1000" kern="1200" dirty="0">
              <a:latin typeface="Arial" panose="020B0604020202020204" pitchFamily="34" charset="0"/>
              <a:cs typeface="Arial" panose="020B0604020202020204" pitchFamily="34" charset="0"/>
            </a:rPr>
            <a:t> a </a:t>
          </a:r>
          <a:r>
            <a:rPr lang="en-GB" sz="1000" kern="1200" dirty="0" err="1">
              <a:latin typeface="Arial" panose="020B0604020202020204" pitchFamily="34" charset="0"/>
              <a:cs typeface="Arial" panose="020B0604020202020204" pitchFamily="34" charset="0"/>
            </a:rPr>
            <a:t>Gweithredu</a:t>
          </a:r>
          <a:r>
            <a:rPr lang="en-GB" sz="1000" kern="1200" dirty="0">
              <a:latin typeface="Arial" panose="020B0604020202020204" pitchFamily="34" charset="0"/>
              <a:cs typeface="Arial" panose="020B0604020202020204" pitchFamily="34" charset="0"/>
            </a:rPr>
            <a:t>:</a:t>
          </a:r>
        </a:p>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Pobl </a:t>
          </a:r>
          <a:r>
            <a:rPr lang="en-GB" sz="1000" kern="1200" dirty="0" err="1">
              <a:latin typeface="Arial" panose="020B0604020202020204" pitchFamily="34" charset="0"/>
              <a:cs typeface="Arial" panose="020B0604020202020204" pitchFamily="34" charset="0"/>
            </a:rPr>
            <a:t>hŷn</a:t>
          </a:r>
          <a:r>
            <a:rPr lang="en-GB" sz="1000" kern="1200" dirty="0">
              <a:latin typeface="Arial" panose="020B0604020202020204" pitchFamily="34" charset="0"/>
              <a:cs typeface="Arial" panose="020B0604020202020204" pitchFamily="34" charset="0"/>
            </a:rPr>
            <a:t> a </a:t>
          </a:r>
          <a:r>
            <a:rPr lang="en-GB" sz="1000" kern="1200" dirty="0" err="1">
              <a:latin typeface="Arial" panose="020B0604020202020204" pitchFamily="34" charset="0"/>
              <a:cs typeface="Arial" panose="020B0604020202020204" pitchFamily="34" charset="0"/>
            </a:rPr>
            <a:t>thrais</a:t>
          </a:r>
          <a:r>
            <a:rPr lang="en-GB" sz="1000" kern="1200" dirty="0">
              <a:latin typeface="Arial" panose="020B0604020202020204" pitchFamily="34" charset="0"/>
              <a:cs typeface="Arial" panose="020B0604020202020204" pitchFamily="34" charset="0"/>
            </a:rPr>
            <a:t> </a:t>
          </a:r>
          <a:r>
            <a:rPr lang="en-GB" sz="1000" kern="1200" dirty="0" err="1">
              <a:latin typeface="Arial" panose="020B0604020202020204" pitchFamily="34" charset="0"/>
              <a:cs typeface="Arial" panose="020B0604020202020204" pitchFamily="34" charset="0"/>
            </a:rPr>
            <a:t>domestig</a:t>
          </a:r>
          <a:endParaRPr lang="en-GB" sz="1000" kern="1200" dirty="0">
            <a:latin typeface="Arial" panose="020B0604020202020204" pitchFamily="34" charset="0"/>
            <a:cs typeface="Arial" panose="020B0604020202020204" pitchFamily="34" charset="0"/>
          </a:endParaRPr>
        </a:p>
      </dsp:txBody>
      <dsp:txXfrm>
        <a:off x="32722" y="496835"/>
        <a:ext cx="1313595" cy="561241"/>
      </dsp:txXfrm>
    </dsp:sp>
    <dsp:sp modelId="{4BC0AAC6-2636-4DDC-9190-FC7DCB9D32F9}">
      <dsp:nvSpPr>
        <dsp:cNvPr id="0" name=""/>
        <dsp:cNvSpPr/>
      </dsp:nvSpPr>
      <dsp:spPr>
        <a:xfrm>
          <a:off x="1445395" y="466473"/>
          <a:ext cx="1374319" cy="621965"/>
        </a:xfrm>
        <a:prstGeom prst="roundRect">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err="1">
              <a:latin typeface="Arial" panose="020B0604020202020204" pitchFamily="34" charset="0"/>
              <a:cs typeface="Arial" panose="020B0604020202020204" pitchFamily="34" charset="0"/>
            </a:rPr>
            <a:t>Deddfwriaeth</a:t>
          </a:r>
          <a:r>
            <a:rPr lang="en-GB" sz="1000" kern="1200" dirty="0">
              <a:latin typeface="Arial" panose="020B0604020202020204" pitchFamily="34" charset="0"/>
              <a:cs typeface="Arial" panose="020B0604020202020204" pitchFamily="34" charset="0"/>
            </a:rPr>
            <a:t> </a:t>
          </a:r>
          <a:r>
            <a:rPr lang="en-GB" sz="1000" kern="1200" dirty="0" err="1">
              <a:latin typeface="Arial" panose="020B0604020202020204" pitchFamily="34" charset="0"/>
              <a:cs typeface="Arial" panose="020B0604020202020204" pitchFamily="34" charset="0"/>
            </a:rPr>
            <a:t>ategol</a:t>
          </a:r>
          <a:r>
            <a:rPr lang="en-GB" sz="1000" kern="1200" dirty="0">
              <a:latin typeface="Arial" panose="020B0604020202020204" pitchFamily="34" charset="0"/>
              <a:cs typeface="Arial" panose="020B0604020202020204" pitchFamily="34" charset="0"/>
            </a:rPr>
            <a:t> / Y Ddeddf / </a:t>
          </a:r>
          <a:r>
            <a:rPr lang="en-GB" sz="1000" kern="1200" dirty="0" err="1">
              <a:latin typeface="Arial" panose="020B0604020202020204" pitchFamily="34" charset="0"/>
              <a:cs typeface="Arial" panose="020B0604020202020204" pitchFamily="34" charset="0"/>
            </a:rPr>
            <a:t>Siart</a:t>
          </a:r>
          <a:r>
            <a:rPr lang="en-GB" sz="1000" kern="1200" dirty="0">
              <a:latin typeface="Arial" panose="020B0604020202020204" pitchFamily="34" charset="0"/>
              <a:cs typeface="Arial" panose="020B0604020202020204" pitchFamily="34" charset="0"/>
            </a:rPr>
            <a:t> </a:t>
          </a:r>
          <a:r>
            <a:rPr lang="en-GB" sz="1000" kern="1200" dirty="0" err="1">
              <a:latin typeface="Arial" panose="020B0604020202020204" pitchFamily="34" charset="0"/>
              <a:cs typeface="Arial" panose="020B0604020202020204" pitchFamily="34" charset="0"/>
            </a:rPr>
            <a:t>llif</a:t>
          </a:r>
          <a:endParaRPr lang="en-GB" sz="1000" kern="1200" dirty="0">
            <a:latin typeface="Arial" panose="020B0604020202020204" pitchFamily="34" charset="0"/>
            <a:cs typeface="Arial" panose="020B0604020202020204" pitchFamily="34" charset="0"/>
          </a:endParaRPr>
        </a:p>
      </dsp:txBody>
      <dsp:txXfrm>
        <a:off x="1475757" y="496835"/>
        <a:ext cx="1313595" cy="561241"/>
      </dsp:txXfrm>
    </dsp:sp>
    <dsp:sp modelId="{C8689A64-F95C-447F-90AC-2588D16ED87D}">
      <dsp:nvSpPr>
        <dsp:cNvPr id="0" name=""/>
        <dsp:cNvSpPr/>
      </dsp:nvSpPr>
      <dsp:spPr>
        <a:xfrm>
          <a:off x="2888430" y="466473"/>
          <a:ext cx="1374319" cy="621965"/>
        </a:xfrm>
        <a:prstGeom prst="roundRect">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err="1">
              <a:latin typeface="Arial" panose="020B0604020202020204" pitchFamily="34" charset="0"/>
              <a:cs typeface="Arial" panose="020B0604020202020204" pitchFamily="34" charset="0"/>
            </a:rPr>
            <a:t>Chwythu’r</a:t>
          </a:r>
          <a:r>
            <a:rPr lang="en-GB" sz="1000" kern="1200" dirty="0">
              <a:latin typeface="Arial" panose="020B0604020202020204" pitchFamily="34" charset="0"/>
              <a:cs typeface="Arial" panose="020B0604020202020204" pitchFamily="34" charset="0"/>
            </a:rPr>
            <a:t> </a:t>
          </a:r>
          <a:r>
            <a:rPr lang="en-GB" sz="1000" kern="1200" dirty="0" err="1">
              <a:latin typeface="Arial" panose="020B0604020202020204" pitchFamily="34" charset="0"/>
              <a:cs typeface="Arial" panose="020B0604020202020204" pitchFamily="34" charset="0"/>
            </a:rPr>
            <a:t>chwiban</a:t>
          </a:r>
          <a:r>
            <a:rPr lang="en-GB" sz="1000" kern="1200" dirty="0">
              <a:latin typeface="Arial" panose="020B0604020202020204" pitchFamily="34" charset="0"/>
              <a:cs typeface="Arial" panose="020B0604020202020204" pitchFamily="34" charset="0"/>
            </a:rPr>
            <a:t>  / </a:t>
          </a:r>
          <a:r>
            <a:rPr lang="en-GB" sz="1000" kern="1200" dirty="0" err="1">
              <a:latin typeface="Arial" panose="020B0604020202020204" pitchFamily="34" charset="0"/>
              <a:cs typeface="Arial" panose="020B0604020202020204" pitchFamily="34" charset="0"/>
            </a:rPr>
            <a:t>Deddf</a:t>
          </a:r>
          <a:r>
            <a:rPr lang="en-GB" sz="1000" kern="1200" dirty="0">
              <a:latin typeface="Arial" panose="020B0604020202020204" pitchFamily="34" charset="0"/>
              <a:cs typeface="Arial" panose="020B0604020202020204" pitchFamily="34" charset="0"/>
            </a:rPr>
            <a:t> 2014 / </a:t>
          </a:r>
          <a:r>
            <a:rPr lang="en-GB" sz="1000" kern="1200" dirty="0" err="1">
              <a:latin typeface="Arial" panose="020B0604020202020204" pitchFamily="34" charset="0"/>
              <a:cs typeface="Arial" panose="020B0604020202020204" pitchFamily="34" charset="0"/>
            </a:rPr>
            <a:t>Siart</a:t>
          </a:r>
          <a:r>
            <a:rPr lang="en-GB" sz="1000" kern="1200" dirty="0">
              <a:latin typeface="Arial" panose="020B0604020202020204" pitchFamily="34" charset="0"/>
              <a:cs typeface="Arial" panose="020B0604020202020204" pitchFamily="34" charset="0"/>
            </a:rPr>
            <a:t> </a:t>
          </a:r>
          <a:r>
            <a:rPr lang="en-GB" sz="1000" kern="1200" dirty="0" err="1">
              <a:latin typeface="Arial" panose="020B0604020202020204" pitchFamily="34" charset="0"/>
              <a:cs typeface="Arial" panose="020B0604020202020204" pitchFamily="34" charset="0"/>
            </a:rPr>
            <a:t>llif</a:t>
          </a:r>
          <a:r>
            <a:rPr lang="en-GB" sz="1000" kern="1200" dirty="0">
              <a:latin typeface="Arial" panose="020B0604020202020204" pitchFamily="34" charset="0"/>
              <a:cs typeface="Arial" panose="020B0604020202020204" pitchFamily="34" charset="0"/>
            </a:rPr>
            <a:t> lleol</a:t>
          </a:r>
        </a:p>
      </dsp:txBody>
      <dsp:txXfrm>
        <a:off x="2918792" y="496835"/>
        <a:ext cx="1313595" cy="561241"/>
      </dsp:txXfrm>
    </dsp:sp>
    <dsp:sp modelId="{B14F7CB3-6098-455D-A2E9-4F59DCB80ACE}">
      <dsp:nvSpPr>
        <dsp:cNvPr id="0" name=""/>
        <dsp:cNvSpPr/>
      </dsp:nvSpPr>
      <dsp:spPr>
        <a:xfrm>
          <a:off x="4331465" y="466473"/>
          <a:ext cx="1374319" cy="621965"/>
        </a:xfrm>
        <a:prstGeom prst="roundRect">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Proses </a:t>
          </a:r>
          <a:r>
            <a:rPr lang="en-GB" sz="1000" kern="1200" dirty="0" err="1">
              <a:latin typeface="Arial" panose="020B0604020202020204" pitchFamily="34" charset="0"/>
              <a:cs typeface="Arial" panose="020B0604020202020204" pitchFamily="34" charset="0"/>
            </a:rPr>
            <a:t>gofnodi</a:t>
          </a:r>
          <a:r>
            <a:rPr lang="en-GB" sz="1000" kern="1200" dirty="0">
              <a:latin typeface="Arial" panose="020B0604020202020204" pitchFamily="34" charset="0"/>
              <a:cs typeface="Arial" panose="020B0604020202020204" pitchFamily="34" charset="0"/>
            </a:rPr>
            <a:t> </a:t>
          </a:r>
          <a:r>
            <a:rPr lang="en-GB" sz="1000" kern="1200" dirty="0" err="1">
              <a:latin typeface="Arial" panose="020B0604020202020204" pitchFamily="34" charset="0"/>
              <a:cs typeface="Arial" panose="020B0604020202020204" pitchFamily="34" charset="0"/>
            </a:rPr>
            <a:t>leol</a:t>
          </a:r>
          <a:endParaRPr lang="en-GB" sz="1000" kern="1200" dirty="0">
            <a:latin typeface="Arial" panose="020B0604020202020204" pitchFamily="34" charset="0"/>
            <a:cs typeface="Arial" panose="020B0604020202020204" pitchFamily="34" charset="0"/>
          </a:endParaRPr>
        </a:p>
      </dsp:txBody>
      <dsp:txXfrm>
        <a:off x="4361827" y="496835"/>
        <a:ext cx="1313595" cy="561241"/>
      </dsp:txXfrm>
    </dsp:sp>
    <dsp:sp modelId="{336ED5E9-CBAA-4C94-97D3-5FF2DDF99712}">
      <dsp:nvSpPr>
        <dsp:cNvPr id="0" name=""/>
        <dsp:cNvSpPr/>
      </dsp:nvSpPr>
      <dsp:spPr>
        <a:xfrm>
          <a:off x="5774501" y="466473"/>
          <a:ext cx="1374319" cy="621965"/>
        </a:xfrm>
        <a:prstGeom prst="roundRect">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Dyletswydd DBS i hysbysu</a:t>
          </a:r>
        </a:p>
      </dsp:txBody>
      <dsp:txXfrm>
        <a:off x="5804863" y="496835"/>
        <a:ext cx="1313595" cy="561241"/>
      </dsp:txXfrm>
    </dsp:sp>
    <dsp:sp modelId="{BF715915-12A7-4748-A098-1F307DEE200F}">
      <dsp:nvSpPr>
        <dsp:cNvPr id="0" name=""/>
        <dsp:cNvSpPr/>
      </dsp:nvSpPr>
      <dsp:spPr>
        <a:xfrm>
          <a:off x="7217536" y="466473"/>
          <a:ext cx="1374319" cy="621965"/>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Beth sydd orau i’r unigolyn</a:t>
          </a:r>
        </a:p>
      </dsp:txBody>
      <dsp:txXfrm>
        <a:off x="7247898" y="496835"/>
        <a:ext cx="1313595" cy="5612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7204C-8453-45F3-BC37-299AE46CE7E6}">
      <dsp:nvSpPr>
        <dsp:cNvPr id="0" name=""/>
        <dsp:cNvSpPr/>
      </dsp:nvSpPr>
      <dsp:spPr>
        <a:xfrm rot="5400000">
          <a:off x="-337313" y="1192435"/>
          <a:ext cx="1493745" cy="180428"/>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5F224E-D738-4BF3-9375-62AF441B2127}">
      <dsp:nvSpPr>
        <dsp:cNvPr id="0" name=""/>
        <dsp:cNvSpPr/>
      </dsp:nvSpPr>
      <dsp:spPr>
        <a:xfrm>
          <a:off x="3693" y="235260"/>
          <a:ext cx="2004761" cy="120285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err="1">
              <a:latin typeface="Arial" panose="020B0604020202020204" pitchFamily="34" charset="0"/>
              <a:cs typeface="Arial" panose="020B0604020202020204" pitchFamily="34" charset="0"/>
            </a:rPr>
            <a:t>Credu</a:t>
          </a:r>
          <a:r>
            <a:rPr lang="en-GB" sz="1400" kern="1200" dirty="0">
              <a:latin typeface="Arial" panose="020B0604020202020204" pitchFamily="34" charset="0"/>
              <a:cs typeface="Arial" panose="020B0604020202020204" pitchFamily="34" charset="0"/>
            </a:rPr>
            <a:t> bod camdriniaeth yn gallu digwydd a </a:t>
          </a:r>
          <a:r>
            <a:rPr lang="en-GB" sz="1400" kern="1200" dirty="0" err="1">
              <a:latin typeface="Arial" panose="020B0604020202020204" pitchFamily="34" charset="0"/>
              <a:cs typeface="Arial" panose="020B0604020202020204" pitchFamily="34" charset="0"/>
            </a:rPr>
            <a:t>pheidio</a:t>
          </a:r>
          <a:r>
            <a:rPr lang="en-GB" sz="1400" kern="1200" dirty="0">
              <a:latin typeface="Arial" panose="020B0604020202020204" pitchFamily="34" charset="0"/>
              <a:cs typeface="Arial" panose="020B0604020202020204" pitchFamily="34" charset="0"/>
            </a:rPr>
            <a:t> </a:t>
          </a:r>
          <a:r>
            <a:rPr lang="en-GB" sz="1400" kern="1200" dirty="0" err="1">
              <a:latin typeface="Arial" panose="020B0604020202020204" pitchFamily="34" charset="0"/>
              <a:cs typeface="Arial" panose="020B0604020202020204" pitchFamily="34" charset="0"/>
            </a:rPr>
            <a:t>byth</a:t>
          </a:r>
          <a:r>
            <a:rPr lang="en-GB" sz="1400" kern="1200" dirty="0">
              <a:latin typeface="Arial" panose="020B0604020202020204" pitchFamily="34" charset="0"/>
              <a:cs typeface="Arial" panose="020B0604020202020204" pitchFamily="34" charset="0"/>
            </a:rPr>
            <a:t> ag </a:t>
          </a:r>
          <a:r>
            <a:rPr lang="en-GB" sz="1400" kern="1200" dirty="0" err="1">
              <a:latin typeface="Arial" panose="020B0604020202020204" pitchFamily="34" charset="0"/>
              <a:cs typeface="Arial" panose="020B0604020202020204" pitchFamily="34" charset="0"/>
            </a:rPr>
            <a:t>anwybyddu’ch</a:t>
          </a:r>
          <a:r>
            <a:rPr lang="en-GB" sz="1400" kern="1200" dirty="0">
              <a:latin typeface="Arial" panose="020B0604020202020204" pitchFamily="34" charset="0"/>
              <a:cs typeface="Arial" panose="020B0604020202020204" pitchFamily="34" charset="0"/>
            </a:rPr>
            <a:t> </a:t>
          </a:r>
          <a:r>
            <a:rPr lang="en-GB" sz="1400" kern="1200" dirty="0" err="1">
              <a:latin typeface="Arial" panose="020B0604020202020204" pitchFamily="34" charset="0"/>
              <a:cs typeface="Arial" panose="020B0604020202020204" pitchFamily="34" charset="0"/>
            </a:rPr>
            <a:t>greddf</a:t>
          </a:r>
          <a:endParaRPr lang="en-US" sz="1400" kern="1200" dirty="0">
            <a:latin typeface="Arial" panose="020B0604020202020204" pitchFamily="34" charset="0"/>
            <a:cs typeface="Arial" panose="020B0604020202020204" pitchFamily="34" charset="0"/>
          </a:endParaRPr>
        </a:p>
      </dsp:txBody>
      <dsp:txXfrm>
        <a:off x="38923" y="270490"/>
        <a:ext cx="1934301" cy="1132397"/>
      </dsp:txXfrm>
    </dsp:sp>
    <dsp:sp modelId="{F8C90321-42BB-4379-9D6E-1827A2D98161}">
      <dsp:nvSpPr>
        <dsp:cNvPr id="0" name=""/>
        <dsp:cNvSpPr/>
      </dsp:nvSpPr>
      <dsp:spPr>
        <a:xfrm rot="5400000">
          <a:off x="-337313" y="2696006"/>
          <a:ext cx="1493745" cy="180428"/>
        </a:xfrm>
        <a:prstGeom prst="rect">
          <a:avLst/>
        </a:prstGeom>
        <a:solidFill>
          <a:schemeClr val="accent4">
            <a:hueOff val="-637824"/>
            <a:satOff val="3843"/>
            <a:lumOff val="3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19A6DD-F21F-4301-ACC6-E2D4B8A6E7A1}">
      <dsp:nvSpPr>
        <dsp:cNvPr id="0" name=""/>
        <dsp:cNvSpPr/>
      </dsp:nvSpPr>
      <dsp:spPr>
        <a:xfrm>
          <a:off x="3693" y="1738831"/>
          <a:ext cx="2004761" cy="1202857"/>
        </a:xfrm>
        <a:prstGeom prst="roundRect">
          <a:avLst>
            <a:gd name="adj" fmla="val 10000"/>
          </a:avLst>
        </a:prstGeom>
        <a:solidFill>
          <a:schemeClr val="accent4">
            <a:hueOff val="-558096"/>
            <a:satOff val="3362"/>
            <a:lumOff val="2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Arial" panose="020B0604020202020204" pitchFamily="34" charset="0"/>
              <a:cs typeface="Arial" panose="020B0604020202020204" pitchFamily="34" charset="0"/>
            </a:rPr>
            <a:t>Rhannu’ch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pryderon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gyda’ch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rheolwr</a:t>
          </a:r>
          <a:r>
            <a:rPr lang="en-US" sz="1400" kern="1200" dirty="0">
              <a:latin typeface="Arial" panose="020B0604020202020204" pitchFamily="34" charset="0"/>
              <a:cs typeface="Arial" panose="020B0604020202020204" pitchFamily="34" charset="0"/>
            </a:rPr>
            <a:t> neu </a:t>
          </a:r>
          <a:r>
            <a:rPr lang="en-US" sz="1400" kern="1200" dirty="0" err="1">
              <a:latin typeface="Arial" panose="020B0604020202020204" pitchFamily="34" charset="0"/>
              <a:cs typeface="Arial" panose="020B0604020202020204" pitchFamily="34" charset="0"/>
            </a:rPr>
            <a:t>berson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priodol</a:t>
          </a:r>
          <a:r>
            <a:rPr lang="en-US" sz="1400" kern="1200" dirty="0">
              <a:latin typeface="Arial" panose="020B0604020202020204" pitchFamily="34" charset="0"/>
              <a:cs typeface="Arial" panose="020B0604020202020204" pitchFamily="34" charset="0"/>
            </a:rPr>
            <a:t> arall</a:t>
          </a:r>
        </a:p>
      </dsp:txBody>
      <dsp:txXfrm>
        <a:off x="38923" y="1774061"/>
        <a:ext cx="1934301" cy="1132397"/>
      </dsp:txXfrm>
    </dsp:sp>
    <dsp:sp modelId="{4F659BB9-C39A-4051-9E65-155C34977A1E}">
      <dsp:nvSpPr>
        <dsp:cNvPr id="0" name=""/>
        <dsp:cNvSpPr/>
      </dsp:nvSpPr>
      <dsp:spPr>
        <a:xfrm>
          <a:off x="414472" y="3447792"/>
          <a:ext cx="2656507" cy="180428"/>
        </a:xfrm>
        <a:prstGeom prst="rect">
          <a:avLst/>
        </a:prstGeom>
        <a:solidFill>
          <a:schemeClr val="accent4">
            <a:hueOff val="-1275649"/>
            <a:satOff val="7685"/>
            <a:lumOff val="6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BC2E13-4AF3-45F6-9266-2F27F4EBAEA4}">
      <dsp:nvSpPr>
        <dsp:cNvPr id="0" name=""/>
        <dsp:cNvSpPr/>
      </dsp:nvSpPr>
      <dsp:spPr>
        <a:xfrm>
          <a:off x="3693" y="3242402"/>
          <a:ext cx="2004761" cy="1202857"/>
        </a:xfrm>
        <a:prstGeom prst="roundRect">
          <a:avLst>
            <a:gd name="adj" fmla="val 10000"/>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Arial" panose="020B0604020202020204" pitchFamily="34" charset="0"/>
              <a:cs typeface="Arial" panose="020B0604020202020204" pitchFamily="34" charset="0"/>
            </a:rPr>
            <a:t>Peidio</a:t>
          </a:r>
          <a:r>
            <a:rPr lang="en-US" sz="1400" kern="1200" dirty="0">
              <a:latin typeface="Arial" panose="020B0604020202020204" pitchFamily="34" charset="0"/>
              <a:cs typeface="Arial" panose="020B0604020202020204" pitchFamily="34" charset="0"/>
            </a:rPr>
            <a:t> â </a:t>
          </a:r>
          <a:r>
            <a:rPr lang="en-US" sz="1400" kern="1200" dirty="0" err="1">
              <a:latin typeface="Arial" panose="020B0604020202020204" pitchFamily="34" charset="0"/>
              <a:cs typeface="Arial" panose="020B0604020202020204" pitchFamily="34" charset="0"/>
            </a:rPr>
            <a:t>chuddio</a:t>
          </a:r>
          <a:r>
            <a:rPr lang="en-US" sz="1400" kern="1200" dirty="0">
              <a:latin typeface="Arial" panose="020B0604020202020204" pitchFamily="34" charset="0"/>
              <a:cs typeface="Arial" panose="020B0604020202020204" pitchFamily="34" charset="0"/>
            </a:rPr>
            <a:t> bai pobl arall</a:t>
          </a:r>
        </a:p>
      </dsp:txBody>
      <dsp:txXfrm>
        <a:off x="38923" y="3277632"/>
        <a:ext cx="1934301" cy="1132397"/>
      </dsp:txXfrm>
    </dsp:sp>
    <dsp:sp modelId="{DE917E87-3429-46F8-AB23-5836822DF115}">
      <dsp:nvSpPr>
        <dsp:cNvPr id="0" name=""/>
        <dsp:cNvSpPr/>
      </dsp:nvSpPr>
      <dsp:spPr>
        <a:xfrm rot="16200000">
          <a:off x="2329019" y="2696006"/>
          <a:ext cx="1493745" cy="180428"/>
        </a:xfrm>
        <a:prstGeom prst="rect">
          <a:avLst/>
        </a:prstGeom>
        <a:solidFill>
          <a:schemeClr val="accent4">
            <a:hueOff val="-1913473"/>
            <a:satOff val="11528"/>
            <a:lumOff val="9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D94431-ECF9-48EF-B6BD-630910F651BC}">
      <dsp:nvSpPr>
        <dsp:cNvPr id="0" name=""/>
        <dsp:cNvSpPr/>
      </dsp:nvSpPr>
      <dsp:spPr>
        <a:xfrm>
          <a:off x="2670027" y="3242402"/>
          <a:ext cx="2004761" cy="1202857"/>
        </a:xfrm>
        <a:prstGeom prst="roundRect">
          <a:avLst>
            <a:gd name="adj" fmla="val 10000"/>
          </a:avLst>
        </a:prstGeom>
        <a:solidFill>
          <a:schemeClr val="accent4">
            <a:hueOff val="-1674289"/>
            <a:satOff val="10087"/>
            <a:lumOff val="8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err="1">
              <a:latin typeface="Arial" panose="020B0604020202020204" pitchFamily="34" charset="0"/>
              <a:cs typeface="Arial" panose="020B0604020202020204" pitchFamily="34" charset="0"/>
            </a:rPr>
            <a:t>Gofalu</a:t>
          </a:r>
          <a:r>
            <a:rPr lang="en-GB" sz="1400" kern="1200" dirty="0">
              <a:latin typeface="Arial" panose="020B0604020202020204" pitchFamily="34" charset="0"/>
              <a:cs typeface="Arial" panose="020B0604020202020204" pitchFamily="34" charset="0"/>
            </a:rPr>
            <a:t> </a:t>
          </a:r>
          <a:r>
            <a:rPr lang="en-GB" sz="1400" kern="1200" dirty="0" err="1">
              <a:latin typeface="Arial" panose="020B0604020202020204" pitchFamily="34" charset="0"/>
              <a:cs typeface="Arial" panose="020B0604020202020204" pitchFamily="34" charset="0"/>
            </a:rPr>
            <a:t>eich</a:t>
          </a:r>
          <a:r>
            <a:rPr lang="en-GB" sz="1400" kern="1200" dirty="0">
              <a:latin typeface="Arial" panose="020B0604020202020204" pitchFamily="34" charset="0"/>
              <a:cs typeface="Arial" panose="020B0604020202020204" pitchFamily="34" charset="0"/>
            </a:rPr>
            <a:t> bod yn </a:t>
          </a:r>
          <a:r>
            <a:rPr lang="en-GB" sz="1400" kern="1200" dirty="0" err="1">
              <a:latin typeface="Arial" panose="020B0604020202020204" pitchFamily="34" charset="0"/>
              <a:cs typeface="Arial" panose="020B0604020202020204" pitchFamily="34" charset="0"/>
            </a:rPr>
            <a:t>gwybod</a:t>
          </a:r>
          <a:r>
            <a:rPr lang="en-GB" sz="1400" kern="1200" dirty="0">
              <a:latin typeface="Arial" panose="020B0604020202020204" pitchFamily="34" charset="0"/>
              <a:cs typeface="Arial" panose="020B0604020202020204" pitchFamily="34" charset="0"/>
            </a:rPr>
            <a:t> </a:t>
          </a:r>
          <a:r>
            <a:rPr lang="en-GB" sz="1400" kern="1200" dirty="0" err="1">
              <a:latin typeface="Arial" panose="020B0604020202020204" pitchFamily="34" charset="0"/>
              <a:cs typeface="Arial" panose="020B0604020202020204" pitchFamily="34" charset="0"/>
            </a:rPr>
            <a:t>beth</a:t>
          </a:r>
          <a:r>
            <a:rPr lang="en-GB" sz="1400" kern="1200" dirty="0">
              <a:latin typeface="Arial" panose="020B0604020202020204" pitchFamily="34" charset="0"/>
              <a:cs typeface="Arial" panose="020B0604020202020204" pitchFamily="34" charset="0"/>
            </a:rPr>
            <a:t> yw’r </a:t>
          </a:r>
          <a:r>
            <a:rPr lang="en-GB" sz="1400" kern="1200" dirty="0" err="1">
              <a:latin typeface="Arial" panose="020B0604020202020204" pitchFamily="34" charset="0"/>
              <a:cs typeface="Arial" panose="020B0604020202020204" pitchFamily="34" charset="0"/>
            </a:rPr>
            <a:t>polisi</a:t>
          </a:r>
          <a:r>
            <a:rPr lang="en-GB" sz="1400" kern="1200" dirty="0">
              <a:latin typeface="Arial" panose="020B0604020202020204" pitchFamily="34" charset="0"/>
              <a:cs typeface="Arial" panose="020B0604020202020204" pitchFamily="34" charset="0"/>
            </a:rPr>
            <a:t> a’r </a:t>
          </a:r>
          <a:r>
            <a:rPr lang="en-GB" sz="1400" kern="1200" dirty="0" err="1">
              <a:latin typeface="Arial" panose="020B0604020202020204" pitchFamily="34" charset="0"/>
              <a:cs typeface="Arial" panose="020B0604020202020204" pitchFamily="34" charset="0"/>
            </a:rPr>
            <a:t>gweithdrefnau</a:t>
          </a:r>
          <a:endParaRPr lang="en-US" sz="1400" kern="1200" dirty="0">
            <a:latin typeface="Arial" panose="020B0604020202020204" pitchFamily="34" charset="0"/>
            <a:cs typeface="Arial" panose="020B0604020202020204" pitchFamily="34" charset="0"/>
          </a:endParaRPr>
        </a:p>
      </dsp:txBody>
      <dsp:txXfrm>
        <a:off x="2705257" y="3277632"/>
        <a:ext cx="1934301" cy="1132397"/>
      </dsp:txXfrm>
    </dsp:sp>
    <dsp:sp modelId="{252B04F3-B9B9-4D42-B696-22056126EA3E}">
      <dsp:nvSpPr>
        <dsp:cNvPr id="0" name=""/>
        <dsp:cNvSpPr/>
      </dsp:nvSpPr>
      <dsp:spPr>
        <a:xfrm rot="16200000">
          <a:off x="2329019" y="1192435"/>
          <a:ext cx="1493745" cy="180428"/>
        </a:xfrm>
        <a:prstGeom prst="rect">
          <a:avLst/>
        </a:prstGeom>
        <a:solidFill>
          <a:schemeClr val="accent4">
            <a:hueOff val="-2551297"/>
            <a:satOff val="15371"/>
            <a:lumOff val="123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3368E6-AB33-41A9-9FB8-934EC64BB57F}">
      <dsp:nvSpPr>
        <dsp:cNvPr id="0" name=""/>
        <dsp:cNvSpPr/>
      </dsp:nvSpPr>
      <dsp:spPr>
        <a:xfrm>
          <a:off x="2670027" y="1738831"/>
          <a:ext cx="2004761" cy="1202857"/>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err="1">
              <a:latin typeface="Arial" panose="020B0604020202020204" pitchFamily="34" charset="0"/>
              <a:cs typeface="Arial" panose="020B0604020202020204" pitchFamily="34" charset="0"/>
            </a:rPr>
            <a:t>Gwybod</a:t>
          </a:r>
          <a:r>
            <a:rPr lang="en-GB" sz="1400" kern="1200" dirty="0">
              <a:latin typeface="Arial" panose="020B0604020202020204" pitchFamily="34" charset="0"/>
              <a:cs typeface="Arial" panose="020B0604020202020204" pitchFamily="34" charset="0"/>
            </a:rPr>
            <a:t> </a:t>
          </a:r>
          <a:r>
            <a:rPr lang="en-GB" sz="1400" kern="1200" dirty="0" err="1">
              <a:latin typeface="Arial" panose="020B0604020202020204" pitchFamily="34" charset="0"/>
              <a:cs typeface="Arial" panose="020B0604020202020204" pitchFamily="34" charset="0"/>
            </a:rPr>
            <a:t>terfynau’ch</a:t>
          </a:r>
          <a:r>
            <a:rPr lang="en-GB" sz="1400" kern="1200" dirty="0">
              <a:latin typeface="Arial" panose="020B0604020202020204" pitchFamily="34" charset="0"/>
              <a:cs typeface="Arial" panose="020B0604020202020204" pitchFamily="34" charset="0"/>
            </a:rPr>
            <a:t> </a:t>
          </a:r>
          <a:r>
            <a:rPr lang="en-GB" sz="1400" kern="1200" dirty="0" err="1">
              <a:latin typeface="Arial" panose="020B0604020202020204" pitchFamily="34" charset="0"/>
              <a:cs typeface="Arial" panose="020B0604020202020204" pitchFamily="34" charset="0"/>
            </a:rPr>
            <a:t>cyfrifoldeb</a:t>
          </a:r>
          <a:endParaRPr lang="en-US" sz="1400" kern="1200" dirty="0">
            <a:latin typeface="Arial" panose="020B0604020202020204" pitchFamily="34" charset="0"/>
            <a:cs typeface="Arial" panose="020B0604020202020204" pitchFamily="34" charset="0"/>
          </a:endParaRPr>
        </a:p>
      </dsp:txBody>
      <dsp:txXfrm>
        <a:off x="2705257" y="1774061"/>
        <a:ext cx="1934301" cy="1132397"/>
      </dsp:txXfrm>
    </dsp:sp>
    <dsp:sp modelId="{9F00BA2E-769E-47F4-ADF2-42E1813B481D}">
      <dsp:nvSpPr>
        <dsp:cNvPr id="0" name=""/>
        <dsp:cNvSpPr/>
      </dsp:nvSpPr>
      <dsp:spPr>
        <a:xfrm>
          <a:off x="3080805" y="440649"/>
          <a:ext cx="2656507" cy="180428"/>
        </a:xfrm>
        <a:prstGeom prst="rect">
          <a:avLst/>
        </a:prstGeom>
        <a:solidFill>
          <a:schemeClr val="accent4">
            <a:hueOff val="-3189121"/>
            <a:satOff val="19214"/>
            <a:lumOff val="154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B319AB-4E79-4C7C-AC36-3F58EC89743B}">
      <dsp:nvSpPr>
        <dsp:cNvPr id="0" name=""/>
        <dsp:cNvSpPr/>
      </dsp:nvSpPr>
      <dsp:spPr>
        <a:xfrm>
          <a:off x="2670027" y="235260"/>
          <a:ext cx="2004761" cy="1202857"/>
        </a:xfrm>
        <a:prstGeom prst="roundRect">
          <a:avLst>
            <a:gd name="adj" fmla="val 10000"/>
          </a:avLst>
        </a:prstGeom>
        <a:solidFill>
          <a:schemeClr val="accent4">
            <a:hueOff val="-2790481"/>
            <a:satOff val="16812"/>
            <a:lumOff val="13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Hysbysu am </a:t>
          </a:r>
          <a:r>
            <a:rPr lang="en-GB" sz="1400" kern="1200" dirty="0" err="1">
              <a:latin typeface="Arial" panose="020B0604020202020204" pitchFamily="34" charset="0"/>
              <a:cs typeface="Arial" panose="020B0604020202020204" pitchFamily="34" charset="0"/>
            </a:rPr>
            <a:t>eich</a:t>
          </a:r>
          <a:r>
            <a:rPr lang="en-GB" sz="1400" kern="1200" dirty="0">
              <a:latin typeface="Arial" panose="020B0604020202020204" pitchFamily="34" charset="0"/>
              <a:cs typeface="Arial" panose="020B0604020202020204" pitchFamily="34" charset="0"/>
            </a:rPr>
            <a:t> </a:t>
          </a:r>
          <a:r>
            <a:rPr lang="en-GB" sz="1400" kern="1200" dirty="0" err="1">
              <a:latin typeface="Arial" panose="020B0604020202020204" pitchFamily="34" charset="0"/>
              <a:cs typeface="Arial" panose="020B0604020202020204" pitchFamily="34" charset="0"/>
            </a:rPr>
            <a:t>amheuon</a:t>
          </a:r>
          <a:r>
            <a:rPr lang="en-GB" sz="1400" kern="1200" dirty="0">
              <a:latin typeface="Arial" panose="020B0604020202020204" pitchFamily="34" charset="0"/>
              <a:cs typeface="Arial" panose="020B0604020202020204" pitchFamily="34" charset="0"/>
            </a:rPr>
            <a:t> </a:t>
          </a:r>
          <a:r>
            <a:rPr lang="en-GB" sz="1400" kern="1200" dirty="0" err="1">
              <a:latin typeface="Arial" panose="020B0604020202020204" pitchFamily="34" charset="0"/>
              <a:cs typeface="Arial" panose="020B0604020202020204" pitchFamily="34" charset="0"/>
            </a:rPr>
            <a:t>a’u</a:t>
          </a:r>
          <a:r>
            <a:rPr lang="en-GB" sz="1400" kern="1200" dirty="0">
              <a:latin typeface="Arial" panose="020B0604020202020204" pitchFamily="34" charset="0"/>
              <a:cs typeface="Arial" panose="020B0604020202020204" pitchFamily="34" charset="0"/>
            </a:rPr>
            <a:t> </a:t>
          </a:r>
          <a:r>
            <a:rPr lang="en-GB" sz="1400" kern="1200" dirty="0" err="1">
              <a:latin typeface="Arial" panose="020B0604020202020204" pitchFamily="34" charset="0"/>
              <a:cs typeface="Arial" panose="020B0604020202020204" pitchFamily="34" charset="0"/>
            </a:rPr>
            <a:t>cofnodi</a:t>
          </a:r>
          <a:r>
            <a:rPr lang="en-GB" sz="1400" kern="1200" dirty="0">
              <a:latin typeface="Arial" panose="020B0604020202020204" pitchFamily="34" charset="0"/>
              <a:cs typeface="Arial" panose="020B0604020202020204" pitchFamily="34" charset="0"/>
            </a:rPr>
            <a:t> </a:t>
          </a:r>
          <a:r>
            <a:rPr lang="en-GB" sz="1400" kern="1200" dirty="0" err="1">
              <a:latin typeface="Arial" panose="020B0604020202020204" pitchFamily="34" charset="0"/>
              <a:cs typeface="Arial" panose="020B0604020202020204" pitchFamily="34" charset="0"/>
            </a:rPr>
            <a:t>cyn</a:t>
          </a:r>
          <a:r>
            <a:rPr lang="en-GB" sz="1400" kern="1200" dirty="0">
              <a:latin typeface="Arial" panose="020B0604020202020204" pitchFamily="34" charset="0"/>
              <a:cs typeface="Arial" panose="020B0604020202020204" pitchFamily="34" charset="0"/>
            </a:rPr>
            <a:t> </a:t>
          </a:r>
          <a:r>
            <a:rPr lang="en-GB" sz="1400" kern="1200" dirty="0" err="1">
              <a:latin typeface="Arial" panose="020B0604020202020204" pitchFamily="34" charset="0"/>
              <a:cs typeface="Arial" panose="020B0604020202020204" pitchFamily="34" charset="0"/>
            </a:rPr>
            <a:t>gynted</a:t>
          </a:r>
          <a:r>
            <a:rPr lang="en-GB" sz="1400" kern="1200" dirty="0">
              <a:latin typeface="Arial" panose="020B0604020202020204" pitchFamily="34" charset="0"/>
              <a:cs typeface="Arial" panose="020B0604020202020204" pitchFamily="34" charset="0"/>
            </a:rPr>
            <a:t> â </a:t>
          </a:r>
          <a:r>
            <a:rPr lang="en-GB" sz="1400" kern="1200" dirty="0" err="1">
              <a:latin typeface="Arial" panose="020B0604020202020204" pitchFamily="34" charset="0"/>
              <a:cs typeface="Arial" panose="020B0604020202020204" pitchFamily="34" charset="0"/>
            </a:rPr>
            <a:t>phosib</a:t>
          </a:r>
          <a:endParaRPr lang="en-US" sz="1400" kern="1200" dirty="0">
            <a:latin typeface="Arial" panose="020B0604020202020204" pitchFamily="34" charset="0"/>
            <a:cs typeface="Arial" panose="020B0604020202020204" pitchFamily="34" charset="0"/>
          </a:endParaRPr>
        </a:p>
      </dsp:txBody>
      <dsp:txXfrm>
        <a:off x="2705257" y="270490"/>
        <a:ext cx="1934301" cy="1132397"/>
      </dsp:txXfrm>
    </dsp:sp>
    <dsp:sp modelId="{79D79E5C-6F01-482C-8EF6-A8226DEBD0C1}">
      <dsp:nvSpPr>
        <dsp:cNvPr id="0" name=""/>
        <dsp:cNvSpPr/>
      </dsp:nvSpPr>
      <dsp:spPr>
        <a:xfrm rot="5400000">
          <a:off x="4995353" y="1192435"/>
          <a:ext cx="1493745" cy="180428"/>
        </a:xfrm>
        <a:prstGeom prst="rect">
          <a:avLst/>
        </a:prstGeom>
        <a:solidFill>
          <a:schemeClr val="accent4">
            <a:hueOff val="-3826945"/>
            <a:satOff val="23056"/>
            <a:lumOff val="184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213CC6-F74D-455E-ABFB-E7FCD15645D3}">
      <dsp:nvSpPr>
        <dsp:cNvPr id="0" name=""/>
        <dsp:cNvSpPr/>
      </dsp:nvSpPr>
      <dsp:spPr>
        <a:xfrm>
          <a:off x="5336360" y="235260"/>
          <a:ext cx="2004761" cy="1202857"/>
        </a:xfrm>
        <a:prstGeom prst="roundRect">
          <a:avLst>
            <a:gd name="adj" fmla="val 10000"/>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Peidio â </a:t>
          </a:r>
          <a:r>
            <a:rPr lang="en-GB" sz="1400" kern="1200" dirty="0" err="1">
              <a:latin typeface="Arial" panose="020B0604020202020204" pitchFamily="34" charset="0"/>
              <a:cs typeface="Arial" panose="020B0604020202020204" pitchFamily="34" charset="0"/>
            </a:rPr>
            <a:t>wynebu’r</a:t>
          </a:r>
          <a:r>
            <a:rPr lang="en-GB" sz="1400" kern="1200" dirty="0">
              <a:latin typeface="Arial" panose="020B0604020202020204" pitchFamily="34" charset="0"/>
              <a:cs typeface="Arial" panose="020B0604020202020204" pitchFamily="34" charset="0"/>
            </a:rPr>
            <a:t> </a:t>
          </a:r>
          <a:r>
            <a:rPr lang="en-GB" sz="1400" kern="1200" dirty="0" err="1">
              <a:latin typeface="Arial" panose="020B0604020202020204" pitchFamily="34" charset="0"/>
              <a:cs typeface="Arial" panose="020B0604020202020204" pitchFamily="34" charset="0"/>
            </a:rPr>
            <a:t>tramgwyddwr</a:t>
          </a:r>
          <a:r>
            <a:rPr lang="en-GB" sz="1400" kern="1200" dirty="0">
              <a:latin typeface="Arial" panose="020B0604020202020204" pitchFamily="34" charset="0"/>
              <a:cs typeface="Arial" panose="020B0604020202020204" pitchFamily="34" charset="0"/>
            </a:rPr>
            <a:t> </a:t>
          </a:r>
          <a:r>
            <a:rPr lang="en-GB" sz="1400" kern="1200" dirty="0" err="1">
              <a:latin typeface="Arial" panose="020B0604020202020204" pitchFamily="34" charset="0"/>
              <a:cs typeface="Arial" panose="020B0604020202020204" pitchFamily="34" charset="0"/>
            </a:rPr>
            <a:t>honedig</a:t>
          </a:r>
          <a:r>
            <a:rPr lang="en-GB" sz="1400" kern="1200" dirty="0">
              <a:latin typeface="Arial" panose="020B0604020202020204" pitchFamily="34" charset="0"/>
              <a:cs typeface="Arial" panose="020B0604020202020204" pitchFamily="34" charset="0"/>
            </a:rPr>
            <a:t> </a:t>
          </a:r>
          <a:r>
            <a:rPr lang="en-GB" sz="1400" kern="1200" dirty="0" err="1">
              <a:latin typeface="Arial" panose="020B0604020202020204" pitchFamily="34" charset="0"/>
              <a:cs typeface="Arial" panose="020B0604020202020204" pitchFamily="34" charset="0"/>
            </a:rPr>
            <a:t>eich</a:t>
          </a:r>
          <a:r>
            <a:rPr lang="en-GB" sz="1400" kern="1200" dirty="0">
              <a:latin typeface="Arial" panose="020B0604020202020204" pitchFamily="34" charset="0"/>
              <a:cs typeface="Arial" panose="020B0604020202020204" pitchFamily="34" charset="0"/>
            </a:rPr>
            <a:t> hun</a:t>
          </a:r>
          <a:endParaRPr lang="en-US" sz="1400" kern="1200" dirty="0">
            <a:latin typeface="Arial" panose="020B0604020202020204" pitchFamily="34" charset="0"/>
            <a:cs typeface="Arial" panose="020B0604020202020204" pitchFamily="34" charset="0"/>
          </a:endParaRPr>
        </a:p>
      </dsp:txBody>
      <dsp:txXfrm>
        <a:off x="5371590" y="270490"/>
        <a:ext cx="1934301" cy="1132397"/>
      </dsp:txXfrm>
    </dsp:sp>
    <dsp:sp modelId="{42BF6927-C18A-438A-8F7F-A55224944BD7}">
      <dsp:nvSpPr>
        <dsp:cNvPr id="0" name=""/>
        <dsp:cNvSpPr/>
      </dsp:nvSpPr>
      <dsp:spPr>
        <a:xfrm rot="5400000">
          <a:off x="4995353" y="2696006"/>
          <a:ext cx="1493745" cy="180428"/>
        </a:xfrm>
        <a:prstGeom prst="rect">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B418E7-9FE3-437B-8919-5154C6195199}">
      <dsp:nvSpPr>
        <dsp:cNvPr id="0" name=""/>
        <dsp:cNvSpPr/>
      </dsp:nvSpPr>
      <dsp:spPr>
        <a:xfrm>
          <a:off x="5336360" y="1738831"/>
          <a:ext cx="2004761" cy="1202857"/>
        </a:xfrm>
        <a:prstGeom prst="roundRect">
          <a:avLst>
            <a:gd name="adj" fmla="val 10000"/>
          </a:avLst>
        </a:prstGeom>
        <a:solidFill>
          <a:schemeClr val="accent4">
            <a:hueOff val="-3906673"/>
            <a:satOff val="23537"/>
            <a:lumOff val="18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Os oes </a:t>
          </a:r>
          <a:r>
            <a:rPr lang="en-GB" sz="1400" kern="1200" dirty="0" err="1">
              <a:latin typeface="Arial" panose="020B0604020202020204" pitchFamily="34" charset="0"/>
              <a:cs typeface="Arial" panose="020B0604020202020204" pitchFamily="34" charset="0"/>
            </a:rPr>
            <a:t>modd</a:t>
          </a:r>
          <a:r>
            <a:rPr lang="en-GB" sz="1400" kern="1200" dirty="0">
              <a:latin typeface="Arial" panose="020B0604020202020204" pitchFamily="34" charset="0"/>
              <a:cs typeface="Arial" panose="020B0604020202020204" pitchFamily="34" charset="0"/>
            </a:rPr>
            <a:t>, rhoi </a:t>
          </a:r>
          <a:r>
            <a:rPr lang="en-GB" sz="1400" kern="1200" dirty="0" err="1">
              <a:latin typeface="Arial" panose="020B0604020202020204" pitchFamily="34" charset="0"/>
              <a:cs typeface="Arial" panose="020B0604020202020204" pitchFamily="34" charset="0"/>
            </a:rPr>
            <a:t>gwybod</a:t>
          </a:r>
          <a:r>
            <a:rPr lang="en-GB" sz="1400" kern="1200" dirty="0">
              <a:latin typeface="Arial" panose="020B0604020202020204" pitchFamily="34" charset="0"/>
              <a:cs typeface="Arial" panose="020B0604020202020204" pitchFamily="34" charset="0"/>
            </a:rPr>
            <a:t> i’r </a:t>
          </a:r>
          <a:r>
            <a:rPr lang="en-GB" sz="1400" kern="1200" dirty="0" err="1">
              <a:latin typeface="Arial" panose="020B0604020202020204" pitchFamily="34" charset="0"/>
              <a:cs typeface="Arial" panose="020B0604020202020204" pitchFamily="34" charset="0"/>
            </a:rPr>
            <a:t>sawl</a:t>
          </a:r>
          <a:r>
            <a:rPr lang="en-GB" sz="1400" kern="1200" dirty="0">
              <a:latin typeface="Arial" panose="020B0604020202020204" pitchFamily="34" charset="0"/>
              <a:cs typeface="Arial" panose="020B0604020202020204" pitchFamily="34" charset="0"/>
            </a:rPr>
            <a:t> </a:t>
          </a:r>
          <a:r>
            <a:rPr lang="en-GB" sz="1400" kern="1200" dirty="0" err="1">
              <a:latin typeface="Arial" panose="020B0604020202020204" pitchFamily="34" charset="0"/>
              <a:cs typeface="Arial" panose="020B0604020202020204" pitchFamily="34" charset="0"/>
            </a:rPr>
            <a:t>rydych</a:t>
          </a:r>
          <a:r>
            <a:rPr lang="en-GB" sz="1400" kern="1200" dirty="0">
              <a:latin typeface="Arial" panose="020B0604020202020204" pitchFamily="34" charset="0"/>
              <a:cs typeface="Arial" panose="020B0604020202020204" pitchFamily="34" charset="0"/>
            </a:rPr>
            <a:t> </a:t>
          </a:r>
          <a:r>
            <a:rPr lang="en-GB" sz="1400" kern="1200" dirty="0" err="1">
              <a:latin typeface="Arial" panose="020B0604020202020204" pitchFamily="34" charset="0"/>
              <a:cs typeface="Arial" panose="020B0604020202020204" pitchFamily="34" charset="0"/>
            </a:rPr>
            <a:t>chi’n</a:t>
          </a:r>
          <a:r>
            <a:rPr lang="en-GB" sz="1400" kern="1200" dirty="0">
              <a:latin typeface="Arial" panose="020B0604020202020204" pitchFamily="34" charset="0"/>
              <a:cs typeface="Arial" panose="020B0604020202020204" pitchFamily="34" charset="0"/>
            </a:rPr>
            <a:t> </a:t>
          </a:r>
          <a:r>
            <a:rPr lang="en-GB" sz="1400" kern="1200" dirty="0" err="1">
              <a:latin typeface="Arial" panose="020B0604020202020204" pitchFamily="34" charset="0"/>
              <a:cs typeface="Arial" panose="020B0604020202020204" pitchFamily="34" charset="0"/>
            </a:rPr>
            <a:t>pryderu</a:t>
          </a:r>
          <a:r>
            <a:rPr lang="en-GB" sz="1400" kern="1200" dirty="0">
              <a:latin typeface="Arial" panose="020B0604020202020204" pitchFamily="34" charset="0"/>
              <a:cs typeface="Arial" panose="020B0604020202020204" pitchFamily="34" charset="0"/>
            </a:rPr>
            <a:t> </a:t>
          </a:r>
          <a:r>
            <a:rPr lang="en-GB" sz="1400" kern="1200" dirty="0" err="1">
              <a:latin typeface="Arial" panose="020B0604020202020204" pitchFamily="34" charset="0"/>
              <a:cs typeface="Arial" panose="020B0604020202020204" pitchFamily="34" charset="0"/>
            </a:rPr>
            <a:t>amdano</a:t>
          </a:r>
          <a:r>
            <a:rPr lang="en-GB" sz="1400" kern="1200" dirty="0">
              <a:latin typeface="Arial" panose="020B0604020202020204" pitchFamily="34" charset="0"/>
              <a:cs typeface="Arial" panose="020B0604020202020204" pitchFamily="34" charset="0"/>
            </a:rPr>
            <a:t> </a:t>
          </a:r>
          <a:r>
            <a:rPr lang="en-GB" sz="1400" kern="1200" dirty="0" err="1">
              <a:latin typeface="Arial" panose="020B0604020202020204" pitchFamily="34" charset="0"/>
              <a:cs typeface="Arial" panose="020B0604020202020204" pitchFamily="34" charset="0"/>
            </a:rPr>
            <a:t>beth</a:t>
          </a:r>
          <a:r>
            <a:rPr lang="en-GB" sz="1400" kern="1200" dirty="0">
              <a:latin typeface="Arial" panose="020B0604020202020204" pitchFamily="34" charset="0"/>
              <a:cs typeface="Arial" panose="020B0604020202020204" pitchFamily="34" charset="0"/>
            </a:rPr>
            <a:t> fydd y broses a’r camau nesaf</a:t>
          </a:r>
          <a:endParaRPr lang="en-US" sz="1400" kern="1200" dirty="0">
            <a:latin typeface="Arial" panose="020B0604020202020204" pitchFamily="34" charset="0"/>
            <a:cs typeface="Arial" panose="020B0604020202020204" pitchFamily="34" charset="0"/>
          </a:endParaRPr>
        </a:p>
      </dsp:txBody>
      <dsp:txXfrm>
        <a:off x="5371590" y="1774061"/>
        <a:ext cx="1934301" cy="1132397"/>
      </dsp:txXfrm>
    </dsp:sp>
    <dsp:sp modelId="{350443FE-61D9-45FE-A699-57868915B8BA}">
      <dsp:nvSpPr>
        <dsp:cNvPr id="0" name=""/>
        <dsp:cNvSpPr/>
      </dsp:nvSpPr>
      <dsp:spPr>
        <a:xfrm>
          <a:off x="5336360" y="3242402"/>
          <a:ext cx="2004761" cy="1202857"/>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Cael y </a:t>
          </a:r>
          <a:r>
            <a:rPr lang="en-GB" sz="1400" kern="1200" dirty="0" err="1">
              <a:latin typeface="Arial" panose="020B0604020202020204" pitchFamily="34" charset="0"/>
              <a:cs typeface="Arial" panose="020B0604020202020204" pitchFamily="34" charset="0"/>
            </a:rPr>
            <a:t>wybodaeth</a:t>
          </a:r>
          <a:r>
            <a:rPr lang="en-GB" sz="1400" kern="1200" dirty="0">
              <a:latin typeface="Arial" panose="020B0604020202020204" pitchFamily="34" charset="0"/>
              <a:cs typeface="Arial" panose="020B0604020202020204" pitchFamily="34" charset="0"/>
            </a:rPr>
            <a:t> </a:t>
          </a:r>
          <a:r>
            <a:rPr lang="en-GB" sz="1400" kern="1200" dirty="0" err="1">
              <a:latin typeface="Arial" panose="020B0604020202020204" pitchFamily="34" charset="0"/>
              <a:cs typeface="Arial" panose="020B0604020202020204" pitchFamily="34" charset="0"/>
            </a:rPr>
            <a:t>ddiweddaraf</a:t>
          </a:r>
          <a:endParaRPr lang="en-US" sz="1400" kern="1200" dirty="0">
            <a:latin typeface="Arial" panose="020B0604020202020204" pitchFamily="34" charset="0"/>
            <a:cs typeface="Arial" panose="020B0604020202020204" pitchFamily="34" charset="0"/>
          </a:endParaRPr>
        </a:p>
      </dsp:txBody>
      <dsp:txXfrm>
        <a:off x="5371590" y="3277632"/>
        <a:ext cx="1934301" cy="11323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0779E-51DD-4844-AEA7-87E6CB18BE3F}">
      <dsp:nvSpPr>
        <dsp:cNvPr id="0" name=""/>
        <dsp:cNvSpPr/>
      </dsp:nvSpPr>
      <dsp:spPr>
        <a:xfrm rot="16200000">
          <a:off x="-1197881" y="1210704"/>
          <a:ext cx="4752528" cy="2331118"/>
        </a:xfrm>
        <a:prstGeom prst="flowChartManualOperation">
          <a:avLst/>
        </a:prstGeom>
        <a:solidFill>
          <a:srgbClr val="DCEA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811" bIns="0" numCol="1" spcCol="1270" anchor="ctr" anchorCtr="0">
          <a:noAutofit/>
        </a:bodyPr>
        <a:lstStyle/>
        <a:p>
          <a:pPr marL="0" lvl="0" indent="0" algn="ctr" defTabSz="844550">
            <a:lnSpc>
              <a:spcPct val="90000"/>
            </a:lnSpc>
            <a:spcBef>
              <a:spcPct val="0"/>
            </a:spcBef>
            <a:spcAft>
              <a:spcPct val="35000"/>
            </a:spcAft>
            <a:buNone/>
          </a:pPr>
          <a:r>
            <a:rPr lang="en-US" sz="1900" kern="1200" dirty="0"/>
            <a:t>﻿</a:t>
          </a:r>
          <a:r>
            <a:rPr lang="cy-GB" sz="1900" kern="1200" dirty="0">
              <a:solidFill>
                <a:schemeClr val="tx1"/>
              </a:solidFill>
              <a:latin typeface="Arial" panose="020B0604020202020204" pitchFamily="34" charset="0"/>
              <a:cs typeface="Arial" panose="020B0604020202020204" pitchFamily="34" charset="0"/>
            </a:rPr>
            <a:t>Cofnodi eich pryderon ar bapur yn syth, gan nodi pob manylyn perthnasol megis dyddiadau, enwau ac amseroedd</a:t>
          </a:r>
          <a:endParaRPr lang="en-US" sz="1900" kern="1200" dirty="0">
            <a:solidFill>
              <a:schemeClr val="tx1"/>
            </a:solidFill>
            <a:latin typeface="Arial" panose="020B0604020202020204" pitchFamily="34" charset="0"/>
            <a:cs typeface="Arial" panose="020B0604020202020204" pitchFamily="34" charset="0"/>
          </a:endParaRPr>
        </a:p>
      </dsp:txBody>
      <dsp:txXfrm rot="5400000">
        <a:off x="12824" y="950505"/>
        <a:ext cx="2331118" cy="2851516"/>
      </dsp:txXfrm>
    </dsp:sp>
    <dsp:sp modelId="{0696D0C1-F0A3-46F9-9132-90F52C96B94E}">
      <dsp:nvSpPr>
        <dsp:cNvPr id="0" name=""/>
        <dsp:cNvSpPr/>
      </dsp:nvSpPr>
      <dsp:spPr>
        <a:xfrm rot="16200000">
          <a:off x="1296144" y="1210704"/>
          <a:ext cx="4752528" cy="2331118"/>
        </a:xfrm>
        <a:prstGeom prst="flowChartManualOperation">
          <a:avLst/>
        </a:prstGeom>
        <a:solidFill>
          <a:srgbClr val="DCEA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811" bIns="0" numCol="1" spcCol="1270" anchor="ctr" anchorCtr="0">
          <a:noAutofit/>
        </a:bodyPr>
        <a:lstStyle/>
        <a:p>
          <a:pPr marL="0" lvl="0" indent="0" algn="ctr" defTabSz="844550">
            <a:lnSpc>
              <a:spcPct val="90000"/>
            </a:lnSpc>
            <a:spcBef>
              <a:spcPct val="0"/>
            </a:spcBef>
            <a:spcAft>
              <a:spcPct val="35000"/>
            </a:spcAft>
            <a:buNone/>
          </a:pPr>
          <a:r>
            <a:rPr lang="cy-GB" sz="1900" kern="1200" dirty="0">
              <a:solidFill>
                <a:schemeClr val="tx1"/>
              </a:solidFill>
              <a:latin typeface="Arial" panose="020B0604020202020204" pitchFamily="34" charset="0"/>
              <a:cs typeface="Arial" panose="020B0604020202020204" pitchFamily="34" charset="0"/>
            </a:rPr>
            <a:t>Chwilio i weld a oes gan eich cyflogwr bolisïau a gweithdrefnau ar waith ar gyfer chwythu’r chwiban a’u dilyn nhw. Trosglwyddo eich amheuon i rywun ag awdurdod a phrofiad priodol</a:t>
          </a:r>
          <a:endParaRPr lang="en-US" sz="1900" kern="1200" dirty="0">
            <a:solidFill>
              <a:schemeClr val="tx1"/>
            </a:solidFill>
            <a:latin typeface="Arial" panose="020B0604020202020204" pitchFamily="34" charset="0"/>
            <a:cs typeface="Arial" panose="020B0604020202020204" pitchFamily="34" charset="0"/>
          </a:endParaRPr>
        </a:p>
      </dsp:txBody>
      <dsp:txXfrm rot="5400000">
        <a:off x="2506849" y="950505"/>
        <a:ext cx="2331118" cy="2851516"/>
      </dsp:txXfrm>
    </dsp:sp>
    <dsp:sp modelId="{A950F6D1-A914-4988-AD81-97AB8D596496}">
      <dsp:nvSpPr>
        <dsp:cNvPr id="0" name=""/>
        <dsp:cNvSpPr/>
      </dsp:nvSpPr>
      <dsp:spPr>
        <a:xfrm rot="16200000">
          <a:off x="3802096" y="1210704"/>
          <a:ext cx="4752528" cy="2331118"/>
        </a:xfrm>
        <a:prstGeom prst="flowChartManualOperation">
          <a:avLst/>
        </a:prstGeom>
        <a:solidFill>
          <a:srgbClr val="DCEA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811" bIns="0" numCol="1" spcCol="1270" anchor="ctr" anchorCtr="0">
          <a:noAutofit/>
        </a:bodyPr>
        <a:lstStyle/>
        <a:p>
          <a:pPr marL="0" lvl="0" indent="0" algn="ctr" defTabSz="844550">
            <a:lnSpc>
              <a:spcPct val="90000"/>
            </a:lnSpc>
            <a:spcBef>
              <a:spcPct val="0"/>
            </a:spcBef>
            <a:spcAft>
              <a:spcPct val="35000"/>
            </a:spcAft>
            <a:buNone/>
          </a:pPr>
          <a:r>
            <a:rPr lang="cy-GB" sz="1900" kern="1200" dirty="0">
              <a:solidFill>
                <a:schemeClr val="tx1"/>
              </a:solidFill>
              <a:latin typeface="Arial" panose="020B0604020202020204" pitchFamily="34" charset="0"/>
              <a:cs typeface="Arial" panose="020B0604020202020204" pitchFamily="34" charset="0"/>
            </a:rPr>
            <a:t>Ymdrin â’r mater yn brydlon os ydych chi’n credu bod eich pryderon yn rhai dilys</a:t>
          </a:r>
          <a:endParaRPr lang="en-US" sz="1900" kern="1200" dirty="0">
            <a:solidFill>
              <a:schemeClr val="tx1"/>
            </a:solidFill>
            <a:latin typeface="Arial" panose="020B0604020202020204" pitchFamily="34" charset="0"/>
            <a:cs typeface="Arial" panose="020B0604020202020204" pitchFamily="34" charset="0"/>
          </a:endParaRPr>
        </a:p>
      </dsp:txBody>
      <dsp:txXfrm rot="5400000">
        <a:off x="5012801" y="950505"/>
        <a:ext cx="2331118" cy="285151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E1C455-CC55-4525-B1F4-10017B65CF4A}" type="datetimeFigureOut">
              <a:rPr lang="en-US" smtClean="0"/>
              <a:pPr/>
              <a:t>10/8/2018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06615A-BDFD-4F93-A786-200AC70AF5C0}" type="slidenum">
              <a:rPr lang="en-US" smtClean="0"/>
              <a:pPr/>
              <a:t>‹#›</a:t>
            </a:fld>
            <a:endParaRPr lang="en-US" dirty="0"/>
          </a:p>
        </p:txBody>
      </p:sp>
    </p:spTree>
    <p:extLst>
      <p:ext uri="{BB962C8B-B14F-4D97-AF65-F5344CB8AC3E}">
        <p14:creationId xmlns:p14="http://schemas.microsoft.com/office/powerpoint/2010/main" val="268202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1</a:t>
            </a:fld>
            <a:endParaRPr lang="en-US" dirty="0"/>
          </a:p>
        </p:txBody>
      </p:sp>
    </p:spTree>
    <p:extLst>
      <p:ext uri="{BB962C8B-B14F-4D97-AF65-F5344CB8AC3E}">
        <p14:creationId xmlns:p14="http://schemas.microsoft.com/office/powerpoint/2010/main" val="2499092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latin typeface="Arial" panose="020B0604020202020204" pitchFamily="34" charset="0"/>
                <a:cs typeface="Arial" panose="020B0604020202020204" pitchFamily="34" charset="0"/>
              </a:rPr>
              <a:t>Bydd y sleidiau</a:t>
            </a:r>
            <a:r>
              <a:rPr lang="en-GB" baseline="0" dirty="0">
                <a:latin typeface="Arial" panose="020B0604020202020204" pitchFamily="34" charset="0"/>
                <a:cs typeface="Arial" panose="020B0604020202020204" pitchFamily="34" charset="0"/>
              </a:rPr>
              <a:t> nesaf yn cyflwyno cysyniadau allweddol ar gyfer y Ddeddf.</a:t>
            </a:r>
            <a:endParaRPr lang="en-US" dirty="0">
              <a:latin typeface="Arial" panose="020B0604020202020204" pitchFamily="34" charset="0"/>
              <a:cs typeface="Arial" panose="020B0604020202020204" pitchFamily="34" charset="0"/>
            </a:endParaRPr>
          </a:p>
          <a:p>
            <a:pPr lvl="0"/>
            <a:endParaRPr lang="en-GB"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10</a:t>
            </a:fld>
            <a:endParaRPr lang="en-US" dirty="0"/>
          </a:p>
        </p:txBody>
      </p:sp>
    </p:spTree>
    <p:extLst>
      <p:ext uri="{BB962C8B-B14F-4D97-AF65-F5344CB8AC3E}">
        <p14:creationId xmlns:p14="http://schemas.microsoft.com/office/powerpoint/2010/main" val="1553769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latin typeface="Arial" panose="020B0604020202020204" pitchFamily="34" charset="0"/>
                <a:ea typeface="+mn-ea"/>
                <a:cs typeface="Arial" panose="020B0604020202020204" pitchFamily="34" charset="0"/>
              </a:rPr>
              <a:t>Yn ganolo</a:t>
            </a:r>
            <a:r>
              <a:rPr lang="en-US" sz="1200" kern="1200" baseline="0" dirty="0">
                <a:solidFill>
                  <a:schemeClr val="tx1"/>
                </a:solidFill>
                <a:latin typeface="Arial" panose="020B0604020202020204" pitchFamily="34" charset="0"/>
                <a:ea typeface="+mn-ea"/>
                <a:cs typeface="Arial" panose="020B0604020202020204" pitchFamily="34" charset="0"/>
              </a:rPr>
              <a:t>g i </a:t>
            </a:r>
            <a:r>
              <a:rPr lang="en-US" sz="1200" kern="1200" dirty="0">
                <a:solidFill>
                  <a:schemeClr val="tx1"/>
                </a:solidFill>
                <a:latin typeface="Arial" panose="020B0604020202020204" pitchFamily="34" charset="0"/>
                <a:ea typeface="+mn-ea"/>
                <a:cs typeface="Arial" panose="020B0604020202020204" pitchFamily="34" charset="0"/>
              </a:rPr>
              <a:t>Ddeddf Gwasanaethau Cymdeithasol a Llesiant (Cymru) 2014 mae’r ddyletswydd </a:t>
            </a:r>
            <a:r>
              <a:rPr lang="en-US" sz="1200" i="1" kern="1200" dirty="0">
                <a:solidFill>
                  <a:schemeClr val="tx1"/>
                </a:solidFill>
                <a:latin typeface="Arial" panose="020B0604020202020204" pitchFamily="34" charset="0"/>
                <a:ea typeface="+mn-ea"/>
                <a:cs typeface="Arial" panose="020B0604020202020204" pitchFamily="34" charset="0"/>
              </a:rPr>
              <a:t>llesiant</a:t>
            </a:r>
            <a:r>
              <a:rPr lang="en-US" sz="1200" kern="1200" dirty="0">
                <a:solidFill>
                  <a:schemeClr val="tx1"/>
                </a:solidFill>
                <a:latin typeface="Arial" panose="020B0604020202020204" pitchFamily="34" charset="0"/>
                <a:ea typeface="+mn-ea"/>
                <a:cs typeface="Arial" panose="020B0604020202020204" pitchFamily="34" charset="0"/>
              </a:rPr>
              <a:t>. Mae pobl yn gyfrifol am eu llesiant eu hunain, gyda chymorth eu teulu, eu ffrindiau a’u cymuned. Rhaid i ymarferwyr edrych ar yr hyn y gall pobl ei gyfrannu wrth sicrhau eu llesiant a’u grymuso i gyfrannu at sicrhau eu llesiant, gyda lefel briodol o gymorth. Bydd hyn yn golygu adeiladu ar adnoddau pobl, yn cynnwys eu cryfderau, eu galluoedd a’u teulu a’u cymuned. Mae gweithwyr proffesiynol ac asiantaethau wrth law i ddarparu rhywfaint o’r cymorth hwn. Nid yr awdurdod lleol yn unig sy’n gorfod hyrwyddo llesiant. </a:t>
            </a:r>
          </a:p>
          <a:p>
            <a:endParaRPr lang="en-US" sz="1200" b="1" kern="1200" dirty="0">
              <a:solidFill>
                <a:schemeClr val="tx1"/>
              </a:solidFill>
              <a:latin typeface="Arial" panose="020B0604020202020204" pitchFamily="34" charset="0"/>
              <a:ea typeface="+mn-ea"/>
              <a:cs typeface="Arial" panose="020B0604020202020204" pitchFamily="34" charset="0"/>
            </a:endParaRPr>
          </a:p>
          <a:p>
            <a:r>
              <a:rPr lang="en-US" sz="1200" b="1" kern="1200" dirty="0">
                <a:solidFill>
                  <a:schemeClr val="tx1"/>
                </a:solidFill>
                <a:latin typeface="Arial" panose="020B0604020202020204" pitchFamily="34" charset="0"/>
                <a:ea typeface="+mn-ea"/>
                <a:cs typeface="Arial" panose="020B0604020202020204" pitchFamily="34" charset="0"/>
              </a:rPr>
              <a:t>Wyth agwedd gyffredin ar lesiant </a:t>
            </a:r>
            <a:r>
              <a:rPr lang="en-US" sz="1200" kern="1200" dirty="0">
                <a:solidFill>
                  <a:schemeClr val="tx1"/>
                </a:solidFill>
                <a:latin typeface="Arial" panose="020B0604020202020204" pitchFamily="34" charset="0"/>
                <a:ea typeface="+mn-ea"/>
                <a:cs typeface="Arial" panose="020B0604020202020204" pitchFamily="34" charset="0"/>
              </a:rPr>
              <a:t>mewn perthynas ag unrhyw un o’r canlynol </a:t>
            </a:r>
            <a:r>
              <a:rPr lang="en-GB" sz="1200" u="none" kern="1200" dirty="0">
                <a:solidFill>
                  <a:schemeClr val="tx1"/>
                </a:solidFill>
                <a:effectLst/>
                <a:latin typeface="Arial" panose="020B0604020202020204" pitchFamily="34" charset="0"/>
                <a:ea typeface="+mn-ea"/>
                <a:cs typeface="Arial" panose="020B0604020202020204" pitchFamily="34" charset="0"/>
              </a:rPr>
              <a:t>–</a:t>
            </a:r>
            <a:r>
              <a:rPr lang="en-US" sz="1200" kern="1200" dirty="0">
                <a:solidFill>
                  <a:schemeClr val="tx1"/>
                </a:solidFill>
                <a:latin typeface="Arial" panose="020B0604020202020204" pitchFamily="34" charset="0"/>
                <a:ea typeface="+mn-ea"/>
                <a:cs typeface="Arial" panose="020B0604020202020204" pitchFamily="34" charset="0"/>
              </a:rPr>
              <a:t> (a) iechyd corfforol, iechyd meddwl a llesiant emosiynol; (b) amddiffyn rhag camdriniaeth ac esgeulustod; (c) addysg, hyfforddiant a gweithgareddau hamdden; (d) cysylltiadau domestig, teuluol a phersonol; (e) cyfraniad a wneir at y gymdeithas; (f) sicrhau hawliau; (g) llesiant cymdeithasol ac economaidd; (h) addasrwydd llety preswyl.</a:t>
            </a:r>
          </a:p>
          <a:p>
            <a:endParaRPr lang="en-US" sz="1200" kern="1200" dirty="0">
              <a:solidFill>
                <a:schemeClr val="tx1"/>
              </a:solidFill>
              <a:latin typeface="Arial" panose="020B0604020202020204" pitchFamily="34" charset="0"/>
              <a:ea typeface="+mn-ea"/>
              <a:cs typeface="Arial" panose="020B0604020202020204" pitchFamily="34" charset="0"/>
            </a:endParaRPr>
          </a:p>
          <a:p>
            <a:r>
              <a:rPr lang="en-GB" sz="1200" kern="1200" dirty="0">
                <a:solidFill>
                  <a:schemeClr val="tx1"/>
                </a:solidFill>
                <a:latin typeface="Arial" panose="020B0604020202020204" pitchFamily="34" charset="0"/>
                <a:ea typeface="+mn-ea"/>
                <a:cs typeface="Arial" panose="020B0604020202020204" pitchFamily="34" charset="0"/>
              </a:rPr>
              <a:t>O ran oedolyn, mae “llesiant” hefyd yn cynnwys: rheolaeth</a:t>
            </a:r>
            <a:r>
              <a:rPr lang="en-GB" sz="1200" kern="1200" baseline="0" dirty="0">
                <a:solidFill>
                  <a:schemeClr val="tx1"/>
                </a:solidFill>
                <a:latin typeface="Arial" panose="020B0604020202020204" pitchFamily="34" charset="0"/>
                <a:ea typeface="+mn-ea"/>
                <a:cs typeface="Arial" panose="020B0604020202020204" pitchFamily="34" charset="0"/>
              </a:rPr>
              <a:t> dros </a:t>
            </a:r>
            <a:r>
              <a:rPr lang="en-GB" sz="1200" kern="1200" dirty="0">
                <a:solidFill>
                  <a:schemeClr val="tx1"/>
                </a:solidFill>
                <a:latin typeface="Arial" panose="020B0604020202020204" pitchFamily="34" charset="0"/>
                <a:ea typeface="+mn-ea"/>
                <a:cs typeface="Arial" panose="020B0604020202020204" pitchFamily="34" charset="0"/>
              </a:rPr>
              <a:t>fywyd bob dydd; a chymryd rhan mewn gwaith.</a:t>
            </a:r>
          </a:p>
          <a:p>
            <a:endParaRPr lang="en-US" sz="1200" kern="1200" dirty="0">
              <a:solidFill>
                <a:schemeClr val="tx1"/>
              </a:solidFill>
              <a:latin typeface="Arial" panose="020B0604020202020204" pitchFamily="34" charset="0"/>
              <a:ea typeface="+mn-ea"/>
              <a:cs typeface="Arial" panose="020B0604020202020204" pitchFamily="34" charset="0"/>
            </a:endParaRPr>
          </a:p>
          <a:p>
            <a:r>
              <a:rPr lang="en-US" sz="1200" kern="1200" dirty="0">
                <a:solidFill>
                  <a:schemeClr val="tx1"/>
                </a:solidFill>
                <a:latin typeface="Arial" panose="020B0604020202020204" pitchFamily="34" charset="0"/>
                <a:ea typeface="+mn-ea"/>
                <a:cs typeface="Arial" panose="020B0604020202020204" pitchFamily="34" charset="0"/>
              </a:rPr>
              <a:t>O ran plentyn, mae “llesiant” hefyd yn cynnwys: datblygiad corfforol, deallusol, emosiynol, cymdeithasol ac ymddygiadol;  a “lles” fel y diffinnir gan y term Saesneg cyfatebol “welfare” at ddibenion Deddf Plant 1989. </a:t>
            </a:r>
          </a:p>
          <a:p>
            <a:endParaRPr lang="en-US" sz="1200" kern="1200" dirty="0">
              <a:solidFill>
                <a:schemeClr val="tx1"/>
              </a:solidFill>
              <a:latin typeface="Arial" panose="020B0604020202020204" pitchFamily="34" charset="0"/>
              <a:ea typeface="+mn-ea"/>
              <a:cs typeface="Arial" panose="020B0604020202020204" pitchFamily="34" charset="0"/>
            </a:endParaRPr>
          </a:p>
          <a:p>
            <a:r>
              <a:rPr lang="en-US" sz="1200" kern="1200" dirty="0">
                <a:solidFill>
                  <a:schemeClr val="tx1"/>
                </a:solidFill>
                <a:latin typeface="Arial" panose="020B0604020202020204" pitchFamily="34" charset="0"/>
                <a:ea typeface="+mn-ea"/>
                <a:cs typeface="Arial" panose="020B0604020202020204" pitchFamily="34" charset="0"/>
              </a:rPr>
              <a:t>Dyma’r meini prawf sydd wedi’u cynnwys yn y rhestr wirio o dan a1(3) Deddf Plant 1989:</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dymuniadau a theimladau’r plentyn dan sylw </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anghenion corfforol, emosiynol ac addysgol y plenty</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yr effaith debygol ar y plentyn pe bai amgylchiadau’n newid o ganlyniad i benderfyniad y llys</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oedran, rhyw, cefndiroedd y plentyn ac unrhyw nodweddion eraill</a:t>
            </a:r>
            <a:r>
              <a:rPr lang="en-US" sz="1200" kern="1200" baseline="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a fydd yn berthnasol i benderfyniad y llys</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unrhyw niwed y mae’r plentyn wedi’i ddioddef neu y gallai wynebu risg o’i ddioddef</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gallu rhieni’r plentyn (neu unrhyw un arall sy’n berthnasol yn nhyb y llys) i ddiwallu anghenion y plentyn</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y pwerau sydd ar gael i’r llys yn yr achos dan sylw.</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B06615A-BDFD-4F93-A786-200AC70AF5C0}" type="slidenum">
              <a:rPr lang="en-US" smtClean="0"/>
              <a:pPr/>
              <a:t>11</a:t>
            </a:fld>
            <a:endParaRPr lang="en-US" dirty="0"/>
          </a:p>
        </p:txBody>
      </p:sp>
    </p:spTree>
    <p:extLst>
      <p:ext uri="{BB962C8B-B14F-4D97-AF65-F5344CB8AC3E}">
        <p14:creationId xmlns:p14="http://schemas.microsoft.com/office/powerpoint/2010/main" val="1180889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latin typeface="Arial" panose="020B0604020202020204" pitchFamily="34" charset="0"/>
                <a:ea typeface="+mn-ea"/>
                <a:cs typeface="Arial" panose="020B0604020202020204" pitchFamily="34" charset="0"/>
              </a:rPr>
              <a:t>Y berthynas rhwng lles a llesiant. Gofynnwch i’r grŵp am syniadau am y gwahaniaethau. Mae lles neu risg yn rhan o lesiant ond mae hyn yn ehangach ac yn fwy unigol. Ni ddylai ffocws ar lesiant atal pobl rhag meddwl am risgiau a mynd ati i ddiogelu.</a:t>
            </a:r>
            <a:endParaRPr lang="en-US" dirty="0">
              <a:latin typeface="Arial" panose="020B0604020202020204" pitchFamily="34" charset="0"/>
              <a:cs typeface="Arial" panose="020B0604020202020204" pitchFamily="34" charset="0"/>
            </a:endParaRPr>
          </a:p>
          <a:p>
            <a:pPr lvl="0"/>
            <a:endParaRPr lang="en-GB"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12</a:t>
            </a:fld>
            <a:endParaRPr lang="en-US" dirty="0"/>
          </a:p>
        </p:txBody>
      </p:sp>
    </p:spTree>
    <p:extLst>
      <p:ext uri="{BB962C8B-B14F-4D97-AF65-F5344CB8AC3E}">
        <p14:creationId xmlns:p14="http://schemas.microsoft.com/office/powerpoint/2010/main" val="1700956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sz="1200" kern="1200" dirty="0">
                <a:solidFill>
                  <a:schemeClr val="tx1"/>
                </a:solidFill>
                <a:latin typeface="Arial" panose="020B0604020202020204" pitchFamily="34" charset="0"/>
                <a:ea typeface="+mn-ea"/>
                <a:cs typeface="Arial" panose="020B0604020202020204" pitchFamily="34" charset="0"/>
              </a:rPr>
              <a:t>Mae pedair dyletswydd yn berthnasol ym mhob achos. Y ddyletswydd i:</a:t>
            </a:r>
            <a:r>
              <a:rPr lang="en-US" sz="1200" kern="1200" dirty="0">
                <a:solidFill>
                  <a:schemeClr val="tx1"/>
                </a:solidFill>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i’r graddau y mae’n rhesymol ymarferol, canfod barn, dymuniadau a theimladau’r unigolyn a rhoi sylw i’r farn honno, y dymuniadau hynny a’r teimladau hynny</a:t>
            </a:r>
          </a:p>
          <a:p>
            <a:pPr marL="171450" indent="-171450">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rhoi sylw i bwysigrwydd hyrwyddo a pharchu urddas yr unigolyn</a:t>
            </a:r>
          </a:p>
          <a:p>
            <a:pPr marL="171450" indent="-171450">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rhoi sylw i bwysigrwydd darparu cymorth priodol er mwyn galluogi’r unigolyn i gymryd rhan yn y penderfyniadau sy’n effeithio arno i’r graddau sy’n briodol o dan yr amgylchiadau, yn enwedig pan fo gallu’r unigolyn i gyfathrebu wedi ei gyfyngu am unrhyw reswm</a:t>
            </a:r>
          </a:p>
          <a:p>
            <a:pPr marL="171450" indent="-171450">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rhoi sylw i nodweddion, diwylliant a chredoau’r unigolyn, gan gynnwys iaith.</a:t>
            </a:r>
            <a:endParaRPr lang="en-US" sz="1200" kern="1200" dirty="0">
              <a:solidFill>
                <a:schemeClr val="tx1"/>
              </a:solidFill>
              <a:latin typeface="Arial" panose="020B0604020202020204" pitchFamily="34" charset="0"/>
              <a:ea typeface="+mn-ea"/>
              <a:cs typeface="Arial" panose="020B0604020202020204" pitchFamily="34" charset="0"/>
            </a:endParaRPr>
          </a:p>
          <a:p>
            <a:endParaRPr lang="en-GB" sz="1200" kern="1200" dirty="0">
              <a:solidFill>
                <a:schemeClr val="tx1"/>
              </a:solidFill>
              <a:latin typeface="Arial" panose="020B0604020202020204" pitchFamily="34" charset="0"/>
              <a:ea typeface="+mn-ea"/>
              <a:cs typeface="Arial" panose="020B0604020202020204" pitchFamily="34" charset="0"/>
            </a:endParaRPr>
          </a:p>
          <a:p>
            <a:r>
              <a:rPr lang="en-GB" sz="1200" kern="1200" dirty="0">
                <a:solidFill>
                  <a:schemeClr val="tx1"/>
                </a:solidFill>
                <a:latin typeface="Arial" panose="020B0604020202020204" pitchFamily="34" charset="0"/>
                <a:ea typeface="+mn-ea"/>
                <a:cs typeface="Arial" panose="020B0604020202020204" pitchFamily="34" charset="0"/>
              </a:rPr>
              <a:t>Mae dwy ddyletswydd yn berthnasol yn benodol i </a:t>
            </a:r>
            <a:r>
              <a:rPr lang="en-GB" sz="1200" b="1" kern="1200" dirty="0">
                <a:solidFill>
                  <a:schemeClr val="tx1"/>
                </a:solidFill>
                <a:latin typeface="Arial" panose="020B0604020202020204" pitchFamily="34" charset="0"/>
                <a:ea typeface="+mn-ea"/>
                <a:cs typeface="Arial" panose="020B0604020202020204" pitchFamily="34" charset="0"/>
              </a:rPr>
              <a:t>oedolion</a:t>
            </a:r>
            <a:r>
              <a:rPr lang="en-GB" sz="1200" kern="1200" dirty="0">
                <a:solidFill>
                  <a:schemeClr val="tx1"/>
                </a:solidFill>
                <a:latin typeface="Arial" panose="020B0604020202020204" pitchFamily="34" charset="0"/>
                <a:ea typeface="+mn-ea"/>
                <a:cs typeface="Arial" panose="020B0604020202020204" pitchFamily="34" charset="0"/>
              </a:rPr>
              <a:t>:</a:t>
            </a:r>
            <a:r>
              <a:rPr lang="en-US" sz="1200" kern="1200" dirty="0">
                <a:solidFill>
                  <a:schemeClr val="tx1"/>
                </a:solidFill>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dechrau gyda’r rhagdybiaeth mai’r oedolyn sydd yn y sefyllfa orau i farnu ei lesiant ei hun</a:t>
            </a:r>
            <a:endParaRPr lang="en-US" sz="1200" kern="1200" dirty="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rhoi</a:t>
            </a:r>
            <a:r>
              <a:rPr lang="en-GB" sz="1200" kern="1200" baseline="0" dirty="0">
                <a:solidFill>
                  <a:schemeClr val="tx1"/>
                </a:solidFill>
                <a:latin typeface="Arial" panose="020B0604020202020204" pitchFamily="34" charset="0"/>
                <a:ea typeface="+mn-ea"/>
                <a:cs typeface="Arial" panose="020B0604020202020204" pitchFamily="34" charset="0"/>
              </a:rPr>
              <a:t> sylw i b</a:t>
            </a:r>
            <a:r>
              <a:rPr lang="en-GB" sz="1200" kern="1200" dirty="0">
                <a:solidFill>
                  <a:schemeClr val="tx1"/>
                </a:solidFill>
                <a:latin typeface="Arial" panose="020B0604020202020204" pitchFamily="34" charset="0"/>
                <a:ea typeface="+mn-ea"/>
                <a:cs typeface="Arial" panose="020B0604020202020204" pitchFamily="34" charset="0"/>
              </a:rPr>
              <a:t>wysigrwydd hyrwyddo annibyniaeth yr oedolyn pan fo’n bosibl.</a:t>
            </a:r>
            <a:r>
              <a:rPr lang="en-US" sz="1200" kern="1200" dirty="0">
                <a:solidFill>
                  <a:schemeClr val="tx1"/>
                </a:solidFill>
                <a:latin typeface="Arial" panose="020B0604020202020204" pitchFamily="34" charset="0"/>
                <a:ea typeface="+mn-ea"/>
                <a:cs typeface="Arial" panose="020B0604020202020204" pitchFamily="34" charset="0"/>
              </a:rPr>
              <a:t> </a:t>
            </a:r>
          </a:p>
          <a:p>
            <a:endParaRPr lang="en-GB" sz="1200" kern="1200" dirty="0">
              <a:solidFill>
                <a:schemeClr val="tx1"/>
              </a:solidFill>
              <a:latin typeface="Arial" panose="020B0604020202020204" pitchFamily="34" charset="0"/>
              <a:ea typeface="+mn-ea"/>
              <a:cs typeface="Arial" panose="020B0604020202020204" pitchFamily="34" charset="0"/>
            </a:endParaRPr>
          </a:p>
          <a:p>
            <a:r>
              <a:rPr lang="en-GB" sz="1200" kern="1200" dirty="0">
                <a:solidFill>
                  <a:schemeClr val="tx1"/>
                </a:solidFill>
                <a:latin typeface="Arial" panose="020B0604020202020204" pitchFamily="34" charset="0"/>
                <a:ea typeface="+mn-ea"/>
                <a:cs typeface="Arial" panose="020B0604020202020204" pitchFamily="34" charset="0"/>
              </a:rPr>
              <a:t>Mae</a:t>
            </a:r>
            <a:r>
              <a:rPr lang="en-GB" sz="1200" kern="1200" baseline="0" dirty="0">
                <a:solidFill>
                  <a:schemeClr val="tx1"/>
                </a:solidFill>
                <a:latin typeface="Arial" panose="020B0604020202020204" pitchFamily="34" charset="0"/>
                <a:ea typeface="+mn-ea"/>
                <a:cs typeface="Arial" panose="020B0604020202020204" pitchFamily="34" charset="0"/>
              </a:rPr>
              <a:t> d</a:t>
            </a:r>
            <a:r>
              <a:rPr lang="en-GB" sz="1200" kern="1200" dirty="0">
                <a:solidFill>
                  <a:schemeClr val="tx1"/>
                </a:solidFill>
                <a:latin typeface="Arial" panose="020B0604020202020204" pitchFamily="34" charset="0"/>
                <a:ea typeface="+mn-ea"/>
                <a:cs typeface="Arial" panose="020B0604020202020204" pitchFamily="34" charset="0"/>
              </a:rPr>
              <a:t>wy ddyletswydd yn berthnasol yn benodol</a:t>
            </a:r>
            <a:r>
              <a:rPr lang="en-GB" sz="1200" kern="1200" baseline="0" dirty="0">
                <a:solidFill>
                  <a:schemeClr val="tx1"/>
                </a:solidFill>
                <a:latin typeface="Arial" panose="020B0604020202020204" pitchFamily="34" charset="0"/>
                <a:ea typeface="+mn-ea"/>
                <a:cs typeface="Arial" panose="020B0604020202020204" pitchFamily="34" charset="0"/>
              </a:rPr>
              <a:t> i </a:t>
            </a:r>
            <a:r>
              <a:rPr lang="en-GB" sz="1200" b="1" kern="1200" baseline="0" dirty="0">
                <a:solidFill>
                  <a:schemeClr val="tx1"/>
                </a:solidFill>
                <a:latin typeface="Arial" panose="020B0604020202020204" pitchFamily="34" charset="0"/>
                <a:ea typeface="+mn-ea"/>
                <a:cs typeface="Arial" panose="020B0604020202020204" pitchFamily="34" charset="0"/>
              </a:rPr>
              <a:t>b</a:t>
            </a:r>
            <a:r>
              <a:rPr lang="en-GB" sz="1200" b="1" kern="1200" dirty="0">
                <a:solidFill>
                  <a:schemeClr val="tx1"/>
                </a:solidFill>
                <a:latin typeface="Arial" panose="020B0604020202020204" pitchFamily="34" charset="0"/>
                <a:ea typeface="+mn-ea"/>
                <a:cs typeface="Arial" panose="020B0604020202020204" pitchFamily="34" charset="0"/>
              </a:rPr>
              <a:t>lant</a:t>
            </a:r>
            <a:r>
              <a:rPr lang="en-GB" sz="1200" kern="1200" dirty="0">
                <a:solidFill>
                  <a:schemeClr val="tx1"/>
                </a:solidFill>
                <a:latin typeface="Arial" panose="020B0604020202020204" pitchFamily="34" charset="0"/>
                <a:ea typeface="+mn-ea"/>
                <a:cs typeface="Arial" panose="020B0604020202020204" pitchFamily="34" charset="0"/>
              </a:rPr>
              <a:t>: </a:t>
            </a:r>
            <a:endParaRPr lang="en-US" sz="1200" kern="1200" dirty="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rhoi sylw i bwysigrwydd hyrwyddo magwraeth y plentyn gan deulu’r plentyn, i’r graddau y mae gwneud hynny yn gyson â hyrwyddo llesiant y plentyn</a:t>
            </a:r>
            <a:endParaRPr lang="en-US" sz="1200" kern="1200" dirty="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pan fo’r plentyn o dan 16 oed, canfod barn, dymuniadau a theimladau’r</a:t>
            </a:r>
            <a:r>
              <a:rPr lang="en-GB" sz="1200" kern="1200" baseline="0" dirty="0">
                <a:solidFill>
                  <a:schemeClr val="tx1"/>
                </a:solidFill>
                <a:latin typeface="Arial" panose="020B0604020202020204" pitchFamily="34" charset="0"/>
                <a:ea typeface="+mn-ea"/>
                <a:cs typeface="Arial" panose="020B0604020202020204" pitchFamily="34" charset="0"/>
              </a:rPr>
              <a:t> rhai </a:t>
            </a:r>
            <a:r>
              <a:rPr lang="en-GB" sz="1200" kern="1200" dirty="0">
                <a:solidFill>
                  <a:schemeClr val="tx1"/>
                </a:solidFill>
                <a:latin typeface="Arial" panose="020B0604020202020204" pitchFamily="34" charset="0"/>
                <a:ea typeface="+mn-ea"/>
                <a:cs typeface="Arial" panose="020B0604020202020204" pitchFamily="34" charset="0"/>
              </a:rPr>
              <a:t>sydd â chyfrifoldeb rhiant dros y plentyn a rhoi sylw i’r farn honno, y dymuniadau hynny a’r teimladau hynny, i’r graddau y mae gwneud hynny yn ymarferol.</a:t>
            </a:r>
            <a:endParaRPr lang="en-US" sz="1200" kern="1200" dirty="0">
              <a:solidFill>
                <a:schemeClr val="tx1"/>
              </a:solidFill>
              <a:latin typeface="Arial" panose="020B0604020202020204" pitchFamily="34" charset="0"/>
              <a:ea typeface="+mn-ea"/>
              <a:cs typeface="Arial" panose="020B0604020202020204" pitchFamily="34" charset="0"/>
            </a:endParaRPr>
          </a:p>
          <a:p>
            <a:endParaRPr lang="en-GB" sz="1200" kern="1200" dirty="0">
              <a:solidFill>
                <a:schemeClr val="tx1"/>
              </a:solidFill>
              <a:latin typeface="Arial" panose="020B0604020202020204" pitchFamily="34" charset="0"/>
              <a:ea typeface="+mn-ea"/>
              <a:cs typeface="Arial" panose="020B0604020202020204" pitchFamily="34" charset="0"/>
            </a:endParaRPr>
          </a:p>
          <a:p>
            <a:r>
              <a:rPr lang="en-GB" sz="1200" kern="1200" dirty="0">
                <a:solidFill>
                  <a:schemeClr val="tx1"/>
                </a:solidFill>
                <a:latin typeface="Arial" panose="020B0604020202020204" pitchFamily="34" charset="0"/>
                <a:ea typeface="+mn-ea"/>
                <a:cs typeface="Arial" panose="020B0604020202020204" pitchFamily="34" charset="0"/>
              </a:rPr>
              <a:t>Yr</a:t>
            </a:r>
            <a:r>
              <a:rPr lang="en-GB" sz="1200" kern="1200" baseline="0" dirty="0">
                <a:solidFill>
                  <a:schemeClr val="tx1"/>
                </a:solidFill>
                <a:latin typeface="Arial" panose="020B0604020202020204" pitchFamily="34" charset="0"/>
                <a:ea typeface="+mn-ea"/>
                <a:cs typeface="Arial" panose="020B0604020202020204" pitchFamily="34" charset="0"/>
              </a:rPr>
              <a:t> hyn sy’n </a:t>
            </a:r>
            <a:r>
              <a:rPr lang="en-GB" sz="1200" kern="1200" dirty="0">
                <a:solidFill>
                  <a:schemeClr val="tx1"/>
                </a:solidFill>
                <a:latin typeface="Arial" panose="020B0604020202020204" pitchFamily="34" charset="0"/>
                <a:ea typeface="+mn-ea"/>
                <a:cs typeface="Arial" panose="020B0604020202020204" pitchFamily="34" charset="0"/>
              </a:rPr>
              <a:t>allweddol i’r Ddeddf ar gyfer plant yw pwysigrwydd hyrwyddo magwraeth y plentyn gan deulu’r plentyn, os yw hyn yn gyson â llesiant y plentyn. Mae hyn yn golygu ceisio lleihau’r angen am ymyrraeth ffurfiol ym mywydau plant a phobl ifanc a chryfhau gallu teuluoedd i ofalu am eu plant pan fydd hi’n ddiogel gwneud hynny.</a:t>
            </a:r>
            <a:endParaRPr lang="en-US" sz="1200" kern="1200" dirty="0">
              <a:solidFill>
                <a:schemeClr val="tx1"/>
              </a:solidFill>
              <a:latin typeface="Arial" panose="020B0604020202020204" pitchFamily="34" charset="0"/>
              <a:ea typeface="+mn-ea"/>
              <a:cs typeface="Arial" panose="020B0604020202020204" pitchFamily="34" charset="0"/>
            </a:endParaRPr>
          </a:p>
          <a:p>
            <a:endParaRPr lang="en-GB" sz="1200" b="1" kern="1200" dirty="0">
              <a:solidFill>
                <a:schemeClr val="tx1"/>
              </a:solidFill>
              <a:latin typeface="Arial" panose="020B0604020202020204" pitchFamily="34" charset="0"/>
              <a:ea typeface="+mn-ea"/>
              <a:cs typeface="Arial" panose="020B0604020202020204" pitchFamily="34" charset="0"/>
            </a:endParaRPr>
          </a:p>
          <a:p>
            <a:r>
              <a:rPr lang="en-GB" sz="1200" b="1" kern="1200" dirty="0">
                <a:solidFill>
                  <a:schemeClr val="tx1"/>
                </a:solidFill>
                <a:latin typeface="Arial" panose="020B0604020202020204" pitchFamily="34" charset="0"/>
                <a:ea typeface="+mn-ea"/>
                <a:cs typeface="Arial" panose="020B0604020202020204" pitchFamily="34" charset="0"/>
              </a:rPr>
              <a:t>Dylai diogelu fod yn rhan o helpu pobl i fyw bywyd i’r eithaf, nid atal camdriniaeth, esgeulustod a niwed yn unig. Rhaid i chi ymddwyn mewn ffordd sy’n sicrhau bod pobl yn cael eu cynnwys, yn cael eu trin fel unigolion a sicrhau bod eu barn yn ganolog i’r hyn sy’n digwydd.</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B06615A-BDFD-4F93-A786-200AC70AF5C0}" type="slidenum">
              <a:rPr lang="en-US" smtClean="0"/>
              <a:pPr/>
              <a:t>13</a:t>
            </a:fld>
            <a:endParaRPr lang="en-US" dirty="0"/>
          </a:p>
        </p:txBody>
      </p:sp>
    </p:spTree>
    <p:extLst>
      <p:ext uri="{BB962C8B-B14F-4D97-AF65-F5344CB8AC3E}">
        <p14:creationId xmlns:p14="http://schemas.microsoft.com/office/powerpoint/2010/main" val="683403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latin typeface="Arial" panose="020B0604020202020204" pitchFamily="34" charset="0"/>
                <a:ea typeface="+mn-ea"/>
                <a:cs typeface="Arial" panose="020B0604020202020204" pitchFamily="34" charset="0"/>
              </a:rPr>
              <a:t>Mae diogelu yn fater i bawb. Fodd bynnag, mae’r Ddeddf yn nodi dyletswyddau penodol ar gyfer awdurdodau lleol ac asiantaethau partner perthnasol sy’n gweithio gydag oedolion. Mae yna ddyletswydd newydd ar holl bartneriaid perthnasol awdurdod lleol i hysbysu am oedolyn sy’n wynebu risg. Mae yna ddyletswydd newydd i awdurdod lleol wneud ymholiadau os oes ganddo achos rhesymol i amau bod person yn ei ardal (waeth a yw’n preswylio yno fel arfer ai peidio) sy’n oedolyn yn wynebu risg. Edrychwch ar ymholiadau maes o law.</a:t>
            </a:r>
            <a:endParaRPr lang="en-US" sz="1200" kern="1200" dirty="0">
              <a:solidFill>
                <a:schemeClr val="tx1"/>
              </a:solidFill>
              <a:latin typeface="Arial" panose="020B0604020202020204" pitchFamily="34" charset="0"/>
              <a:ea typeface="+mn-ea"/>
              <a:cs typeface="Arial" panose="020B0604020202020204" pitchFamily="34" charset="0"/>
            </a:endParaRPr>
          </a:p>
          <a:p>
            <a:pPr lvl="0"/>
            <a:endParaRPr lang="en-GB" sz="1200" kern="1200" dirty="0">
              <a:solidFill>
                <a:schemeClr val="tx1"/>
              </a:solidFill>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B06615A-BDFD-4F93-A786-200AC70AF5C0}" type="slidenum">
              <a:rPr lang="en-US" smtClean="0"/>
              <a:pPr/>
              <a:t>14</a:t>
            </a:fld>
            <a:endParaRPr lang="en-US" dirty="0"/>
          </a:p>
        </p:txBody>
      </p:sp>
    </p:spTree>
    <p:extLst>
      <p:ext uri="{BB962C8B-B14F-4D97-AF65-F5344CB8AC3E}">
        <p14:creationId xmlns:p14="http://schemas.microsoft.com/office/powerpoint/2010/main" val="429738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latin typeface="+mn-lt"/>
                <a:ea typeface="+mn-ea"/>
                <a:cs typeface="+mn-cs"/>
              </a:rPr>
              <a:t>Mae yna ddyletswydd newydd ar holl bartneriaid perthnasol awdurdod lleol i hysbysu am oedolyn sy’n wynebu risg. Mae dyletswydd newydd ar awdurdod lleol i wneud ymholiadau os oes ganddo achos rhesymol i amau bod person yn ei ardal (waeth a yw’n preswylio yno fel arfer ai peidio) yn oedolyn sy’n wynebu risg.</a:t>
            </a:r>
            <a:endParaRPr lang="en-US"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Mae yna ddyletswydd newydd ar holl bartneriaid perthnasol awdurdod lleol i hysbysu am blentyn sy’n wynebu risg. Mae dyletswydd ar awdurdod lleol i wneud ymholiadau (sy’n cysylltu ag adran 47 y Ddeddf Plant 1989) os cânt eu hysbysu y</a:t>
            </a:r>
            <a:r>
              <a:rPr lang="en-GB" sz="1200" kern="1200" baseline="0" dirty="0">
                <a:solidFill>
                  <a:schemeClr val="tx1"/>
                </a:solidFill>
                <a:latin typeface="+mn-lt"/>
                <a:ea typeface="+mn-ea"/>
                <a:cs typeface="+mn-cs"/>
              </a:rPr>
              <a:t> gall </a:t>
            </a:r>
            <a:r>
              <a:rPr lang="en-GB" sz="1200" kern="1200" dirty="0">
                <a:solidFill>
                  <a:schemeClr val="tx1"/>
                </a:solidFill>
                <a:latin typeface="+mn-lt"/>
                <a:ea typeface="+mn-ea"/>
                <a:cs typeface="+mn-cs"/>
              </a:rPr>
              <a:t>plentyn fod yn wynebu risg; ac i gymryd camau i sicrhau bod y plentyn yn ddiogel.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B06615A-BDFD-4F93-A786-200AC70AF5C0}" type="slidenum">
              <a:rPr lang="en-US" smtClean="0"/>
              <a:pPr/>
              <a:t>15</a:t>
            </a:fld>
            <a:endParaRPr lang="en-US" dirty="0"/>
          </a:p>
        </p:txBody>
      </p:sp>
    </p:spTree>
    <p:extLst>
      <p:ext uri="{BB962C8B-B14F-4D97-AF65-F5344CB8AC3E}">
        <p14:creationId xmlns:p14="http://schemas.microsoft.com/office/powerpoint/2010/main" val="3206123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29062" indent="-329062">
              <a:spcAft>
                <a:spcPts val="575"/>
              </a:spcAft>
            </a:pPr>
            <a:r>
              <a:rPr lang="cy-GB" sz="1200" kern="1200" dirty="0">
                <a:solidFill>
                  <a:schemeClr val="tx1"/>
                </a:solidFill>
                <a:effectLst/>
                <a:latin typeface="Arial" panose="020B0604020202020204" pitchFamily="34" charset="0"/>
                <a:ea typeface="+mn-ea"/>
                <a:cs typeface="Arial" panose="020B0604020202020204" pitchFamily="34" charset="0"/>
              </a:rPr>
              <a:t>Mae yna ddiffiniad newydd o oedolyn sy’n wynebu risg yn Neddf Gwasanaethau Cymdeithasol a Llesiant (Cymru) 2014. Yn ôl Adran 126 – Mae “oedolyn sy’n wynebu risg” yn oedolyn: sy’n cael, neu sy’n wynebu risg o gael, ei gam-drin neu ei esgeuluso,</a:t>
            </a:r>
            <a:r>
              <a:rPr lang="cy-GB" sz="1200" kern="1200" baseline="0" dirty="0">
                <a:solidFill>
                  <a:schemeClr val="tx1"/>
                </a:solidFill>
                <a:effectLst/>
                <a:latin typeface="Arial" panose="020B0604020202020204" pitchFamily="34" charset="0"/>
                <a:ea typeface="+mn-ea"/>
                <a:cs typeface="Arial" panose="020B0604020202020204" pitchFamily="34" charset="0"/>
              </a:rPr>
              <a:t> sydd ag </a:t>
            </a:r>
            <a:r>
              <a:rPr lang="cy-GB" sz="1200" kern="1200" dirty="0">
                <a:solidFill>
                  <a:schemeClr val="tx1"/>
                </a:solidFill>
                <a:effectLst/>
                <a:latin typeface="Arial" panose="020B0604020202020204" pitchFamily="34" charset="0"/>
                <a:ea typeface="+mn-ea"/>
                <a:cs typeface="Arial" panose="020B0604020202020204" pitchFamily="34" charset="0"/>
              </a:rPr>
              <a:t>anghenion</a:t>
            </a:r>
            <a:r>
              <a:rPr lang="cy-GB" sz="1200" kern="1200" baseline="0" dirty="0">
                <a:solidFill>
                  <a:schemeClr val="tx1"/>
                </a:solidFill>
                <a:effectLst/>
                <a:latin typeface="Arial" panose="020B0604020202020204" pitchFamily="34" charset="0"/>
                <a:ea typeface="+mn-ea"/>
                <a:cs typeface="Arial" panose="020B0604020202020204" pitchFamily="34" charset="0"/>
              </a:rPr>
              <a:t> g</a:t>
            </a:r>
            <a:r>
              <a:rPr lang="cy-GB" sz="1200" kern="1200" dirty="0">
                <a:solidFill>
                  <a:schemeClr val="tx1"/>
                </a:solidFill>
                <a:effectLst/>
                <a:latin typeface="Arial" panose="020B0604020202020204" pitchFamily="34" charset="0"/>
                <a:ea typeface="+mn-ea"/>
                <a:cs typeface="Arial" panose="020B0604020202020204" pitchFamily="34" charset="0"/>
              </a:rPr>
              <a:t>ofal a chymorth (p’un a yw’r awdurdod yn diwallu unrhyw un neu rai o’r anghenion hynny ai peidio), ac nad yw’n gallu, o ganlyniad i’r anghenion hynny, amddiffyn ei hun rhag cael, neu’r risg o gael, ei gam-drin neu ei esgeuluso.</a:t>
            </a:r>
            <a:r>
              <a:rPr lang="cy-GB" sz="1200" kern="1200" baseline="0" dirty="0">
                <a:solidFill>
                  <a:schemeClr val="tx1"/>
                </a:solidFill>
                <a:effectLst/>
                <a:latin typeface="Arial" panose="020B0604020202020204" pitchFamily="34" charset="0"/>
                <a:ea typeface="+mn-ea"/>
                <a:cs typeface="Arial" panose="020B0604020202020204" pitchFamily="34" charset="0"/>
              </a:rPr>
              <a:t> Dywed y </a:t>
            </a:r>
            <a:r>
              <a:rPr lang="cy-GB" sz="1200" kern="1200" dirty="0">
                <a:solidFill>
                  <a:schemeClr val="tx1"/>
                </a:solidFill>
                <a:effectLst/>
                <a:latin typeface="Arial" panose="020B0604020202020204" pitchFamily="34" charset="0"/>
                <a:ea typeface="+mn-ea"/>
                <a:cs typeface="Arial" panose="020B0604020202020204" pitchFamily="34" charset="0"/>
              </a:rPr>
              <a:t>canllawiau statudol</a:t>
            </a:r>
            <a:r>
              <a:rPr lang="cy-GB" sz="1200" kern="1200" baseline="0" dirty="0">
                <a:solidFill>
                  <a:schemeClr val="tx1"/>
                </a:solidFill>
                <a:effectLst/>
                <a:latin typeface="Arial" panose="020B0604020202020204" pitchFamily="34" charset="0"/>
                <a:ea typeface="+mn-ea"/>
                <a:cs typeface="Arial" panose="020B0604020202020204" pitchFamily="34" charset="0"/>
              </a:rPr>
              <a:t> </a:t>
            </a:r>
            <a:r>
              <a:rPr lang="cy-GB" sz="1200" kern="1200" dirty="0">
                <a:solidFill>
                  <a:schemeClr val="tx1"/>
                </a:solidFill>
                <a:effectLst/>
                <a:latin typeface="Arial" panose="020B0604020202020204" pitchFamily="34" charset="0"/>
                <a:ea typeface="+mn-ea"/>
                <a:cs typeface="Arial" panose="020B0604020202020204" pitchFamily="34" charset="0"/>
              </a:rPr>
              <a:t>bod cynnwys ‘yn wynebu risg’ yn galluogi ymyrraeth gynnar i amddiffyn oedolyn sy’n wynebu risg. Nid oes rhaid bod camdriniaeth neu esgeulustod wedi digwydd cyn penderfynu gweithredu. Mae diogelu yn cynnwys atal yn ogystal ag amddiffyn </a:t>
            </a:r>
            <a:r>
              <a:rPr lang="en-GB" u="none" dirty="0">
                <a:latin typeface="Arial" panose="020B0604020202020204" pitchFamily="34" charset="0"/>
                <a:cs typeface="Arial" panose="020B0604020202020204" pitchFamily="34" charset="0"/>
              </a:rPr>
              <a:t>–</a:t>
            </a:r>
            <a:r>
              <a:rPr lang="cy-GB" sz="1200" kern="1200" dirty="0">
                <a:solidFill>
                  <a:schemeClr val="tx1"/>
                </a:solidFill>
                <a:effectLst/>
                <a:latin typeface="Arial" panose="020B0604020202020204" pitchFamily="34" charset="0"/>
                <a:ea typeface="+mn-ea"/>
                <a:cs typeface="Arial" panose="020B0604020202020204" pitchFamily="34" charset="0"/>
              </a:rPr>
              <a:t> mae angen i chi ystyried pwy allai fod yn wynebu risg a chymryd camau i helpu i’w cadw’n ddiogel.</a:t>
            </a:r>
            <a:endParaRPr lang="en-US" dirty="0">
              <a:latin typeface="Arial" panose="020B0604020202020204" pitchFamily="34" charset="0"/>
              <a:cs typeface="Arial" panose="020B0604020202020204" pitchFamily="34" charset="0"/>
            </a:endParaRPr>
          </a:p>
          <a:p>
            <a:pPr marL="517967" indent="-258983">
              <a:spcAft>
                <a:spcPts val="288"/>
              </a:spcAft>
            </a:pPr>
            <a:endParaRPr lang="en-GB" dirty="0"/>
          </a:p>
          <a:p>
            <a:pPr lvl="0"/>
            <a:endParaRPr lang="en-GB"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16</a:t>
            </a:fld>
            <a:endParaRPr lang="en-US" dirty="0"/>
          </a:p>
        </p:txBody>
      </p:sp>
    </p:spTree>
    <p:extLst>
      <p:ext uri="{BB962C8B-B14F-4D97-AF65-F5344CB8AC3E}">
        <p14:creationId xmlns:p14="http://schemas.microsoft.com/office/powerpoint/2010/main" val="635889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29062" indent="-329062">
              <a:spcAft>
                <a:spcPts val="575"/>
              </a:spcAft>
              <a:buFont typeface="+mj-lt"/>
              <a:buNone/>
            </a:pPr>
            <a:r>
              <a:rPr lang="cy-GB" sz="1200" kern="1200" dirty="0">
                <a:solidFill>
                  <a:schemeClr val="tx1"/>
                </a:solidFill>
                <a:effectLst/>
                <a:latin typeface="Arial" panose="020B0604020202020204" pitchFamily="34" charset="0"/>
                <a:ea typeface="+mn-ea"/>
                <a:cs typeface="Arial" panose="020B0604020202020204" pitchFamily="34" charset="0"/>
              </a:rPr>
              <a:t>Mae diogelu yn fater i bawb. Fodd</a:t>
            </a:r>
            <a:r>
              <a:rPr lang="cy-GB" sz="1200" kern="1200" baseline="0" dirty="0">
                <a:solidFill>
                  <a:schemeClr val="tx1"/>
                </a:solidFill>
                <a:effectLst/>
                <a:latin typeface="Arial" panose="020B0604020202020204" pitchFamily="34" charset="0"/>
                <a:ea typeface="+mn-ea"/>
                <a:cs typeface="Arial" panose="020B0604020202020204" pitchFamily="34" charset="0"/>
              </a:rPr>
              <a:t> bynnag</a:t>
            </a:r>
            <a:r>
              <a:rPr lang="cy-GB" sz="1200" kern="1200" dirty="0">
                <a:solidFill>
                  <a:schemeClr val="tx1"/>
                </a:solidFill>
                <a:effectLst/>
                <a:latin typeface="Arial" panose="020B0604020202020204" pitchFamily="34" charset="0"/>
                <a:ea typeface="+mn-ea"/>
                <a:cs typeface="Arial" panose="020B0604020202020204" pitchFamily="34" charset="0"/>
              </a:rPr>
              <a:t>, mae’r Ddeddf yn nodi dyletswyddau penodol ar gyfer awdurdodau lleol a phartneriaid perthnasol sy’n gweithio gyda phlant a phobl ifanc. Mae’r sleid hon yn rhoi sylw i brif elfennau’r Ddeddf mewn perthynas â gweithio gyda phlant a phobl ifanc. Mae yna ddiffiniad newydd o blentyn sy’n wynebu risg. Mae yna ddyletswydd newydd ar bartneriaid perthnasol awdurdod lleol i hysbysu am blant sy’n wynebu risg. Yna mae’r Ddeddf hon yn cysylltu â Deddf Plant 1989. Mae’r ddyletswydd ar awdurdod lleol i wneud ymholiadau yn Neddf Plant 1989. Bydd angen i chi barhau i ddefnyddio Deddf Plant 1989, Adran 47, fel rydych yn ei defnyddio ar hyn o bryd wrth ymateb i atgyfeiriadau diogelu.</a:t>
            </a:r>
            <a:endParaRPr lang="en-GB" dirty="0">
              <a:latin typeface="Arial" panose="020B0604020202020204" pitchFamily="34" charset="0"/>
              <a:ea typeface="Calibri"/>
              <a:cs typeface="Arial" panose="020B0604020202020204" pitchFamily="34" charset="0"/>
            </a:endParaRPr>
          </a:p>
          <a:p>
            <a:pPr lvl="0"/>
            <a:endParaRPr lang="en-GB" sz="1200" kern="1200" dirty="0">
              <a:solidFill>
                <a:schemeClr val="tx1"/>
              </a:solidFill>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B06615A-BDFD-4F93-A786-200AC70AF5C0}" type="slidenum">
              <a:rPr lang="en-US" smtClean="0"/>
              <a:pPr/>
              <a:t>17</a:t>
            </a:fld>
            <a:endParaRPr lang="en-US" dirty="0"/>
          </a:p>
        </p:txBody>
      </p:sp>
    </p:spTree>
    <p:extLst>
      <p:ext uri="{BB962C8B-B14F-4D97-AF65-F5344CB8AC3E}">
        <p14:creationId xmlns:p14="http://schemas.microsoft.com/office/powerpoint/2010/main" val="3990319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y-GB" sz="1200" kern="1200" dirty="0">
                <a:solidFill>
                  <a:schemeClr val="tx1"/>
                </a:solidFill>
                <a:effectLst/>
                <a:latin typeface="+mn-lt"/>
                <a:ea typeface="+mn-ea"/>
                <a:cs typeface="+mn-cs"/>
              </a:rPr>
              <a:t>Mae’r sleid hon yn rhoi’r diffiniad newydd o blentyn sy’n wynebu risg yn Neddf Gwasanaethau Cymdeithasol a Llesiant (Cymru) 2014. “Plentyn sy’n wynebu risg” yw plentyn: sy’n cael, neu sy’n wynebu risg o gael, ei gam-drin, ei esgeuluso neu ddioddef mathau eraill o niwed ac sydd ag anghenion</a:t>
            </a:r>
            <a:r>
              <a:rPr lang="cy-GB" sz="1200" kern="1200" baseline="0" dirty="0">
                <a:solidFill>
                  <a:schemeClr val="tx1"/>
                </a:solidFill>
                <a:effectLst/>
                <a:latin typeface="+mn-lt"/>
                <a:ea typeface="+mn-ea"/>
                <a:cs typeface="+mn-cs"/>
              </a:rPr>
              <a:t> g</a:t>
            </a:r>
            <a:r>
              <a:rPr lang="cy-GB" sz="1200" kern="1200" dirty="0">
                <a:solidFill>
                  <a:schemeClr val="tx1"/>
                </a:solidFill>
                <a:effectLst/>
                <a:latin typeface="+mn-lt"/>
                <a:ea typeface="+mn-ea"/>
                <a:cs typeface="+mn-cs"/>
              </a:rPr>
              <a:t>ofal a chymorth (p’un ai yw’r awdurdod yn diwallu unrhyw un neu rai o’r anghenion hynny ai peidio). Y diffiniad hwn yw’r trothwy i bartner perthnasol hysbysu awdurdod lleol am blentyn.</a:t>
            </a:r>
          </a:p>
          <a:p>
            <a:pPr lvl="0"/>
            <a:endParaRPr lang="en-GB"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18</a:t>
            </a:fld>
            <a:endParaRPr lang="en-US" dirty="0"/>
          </a:p>
        </p:txBody>
      </p:sp>
    </p:spTree>
    <p:extLst>
      <p:ext uri="{BB962C8B-B14F-4D97-AF65-F5344CB8AC3E}">
        <p14:creationId xmlns:p14="http://schemas.microsoft.com/office/powerpoint/2010/main" val="2651835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t>
            </a:r>
            <a:r>
              <a:rPr lang="en-US" sz="1200" kern="1200" dirty="0">
                <a:solidFill>
                  <a:schemeClr val="tx1"/>
                </a:solidFill>
                <a:effectLst/>
                <a:latin typeface="+mn-lt"/>
                <a:ea typeface="+mn-ea"/>
                <a:cs typeface="+mn-cs"/>
              </a:rPr>
              <a:t>Beth sy’n ein gwneud yn agored i niwed: mewn grwpiau neu fel grŵp cyfan, dylid trafod, meddwl am syniadau a herio’r ystrydeb mai dim ond rhai pobl sy’n wynebu risg neu’n agored i niwed. Dangoswch y sleid nesaf pan fyddant wrthi’n trafod. Edrychwch ar y ffactorau mwyaf cyffredin. Gofynnwch pam ac os yw’n briodol, cwblhewch 2.2 yn y llyfr gwaith. Gellir newid ffocws y gweithgaredd os mai dim ond gyda phlant a phobl ifanc neu oedolion y mae’r cyfranogwyr yn gweithio.</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B06615A-BDFD-4F93-A786-200AC70AF5C0}" type="slidenum">
              <a:rPr lang="en-US" smtClean="0"/>
              <a:pPr/>
              <a:t>19</a:t>
            </a:fld>
            <a:endParaRPr lang="en-US" dirty="0"/>
          </a:p>
        </p:txBody>
      </p:sp>
    </p:spTree>
    <p:extLst>
      <p:ext uri="{BB962C8B-B14F-4D97-AF65-F5344CB8AC3E}">
        <p14:creationId xmlns:p14="http://schemas.microsoft.com/office/powerpoint/2010/main" val="407606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﻿Cadw trefn, disgwyliadau o ran parch, cyfrinachedd, cyfranogiad, cysur, diogelwch, gofal ac amseru. Gwybodaeth glir am sut i</a:t>
            </a:r>
            <a:r>
              <a:rPr lang="en-US" sz="1200" kern="1200" baseline="0" dirty="0">
                <a:solidFill>
                  <a:schemeClr val="tx1"/>
                </a:solidFill>
                <a:latin typeface="Arial" panose="020B0604020202020204" pitchFamily="34" charset="0"/>
                <a:ea typeface="+mn-ea"/>
                <a:cs typeface="Arial" panose="020B0604020202020204" pitchFamily="34" charset="0"/>
              </a:rPr>
              <a:t> ymdrin </a:t>
            </a:r>
            <a:r>
              <a:rPr lang="en-US" sz="1200" kern="1200" dirty="0">
                <a:solidFill>
                  <a:schemeClr val="tx1"/>
                </a:solidFill>
                <a:latin typeface="Arial" panose="020B0604020202020204" pitchFamily="34" charset="0"/>
                <a:ea typeface="+mn-ea"/>
                <a:cs typeface="Arial" panose="020B0604020202020204" pitchFamily="34" charset="0"/>
              </a:rPr>
              <a:t>â honiadau,</a:t>
            </a:r>
            <a:r>
              <a:rPr lang="en-US" sz="1200" kern="1200" baseline="0" dirty="0">
                <a:solidFill>
                  <a:schemeClr val="tx1"/>
                </a:solidFill>
                <a:latin typeface="Arial" panose="020B0604020202020204" pitchFamily="34" charset="0"/>
                <a:ea typeface="+mn-ea"/>
                <a:cs typeface="Arial" panose="020B0604020202020204" pitchFamily="34" charset="0"/>
              </a:rPr>
              <a:t> amheuon</a:t>
            </a:r>
            <a:r>
              <a:rPr lang="en-US" sz="1200" kern="1200" dirty="0">
                <a:solidFill>
                  <a:schemeClr val="tx1"/>
                </a:solidFill>
                <a:latin typeface="Arial" panose="020B0604020202020204" pitchFamily="34" charset="0"/>
                <a:ea typeface="+mn-ea"/>
                <a:cs typeface="Arial" panose="020B0604020202020204" pitchFamily="34" charset="0"/>
              </a:rPr>
              <a:t> neu bryderon a godir yn sgil cynyddu ymwybyddiaeth. Gellid defnyddio’r contract grŵp yma. Bydd angen cynnwys manylion cofrestru a sefydlu’r sefydliad dyfarnu yma os ydych yn defnyddio’r llyfr gwaith a’r achrediad. Tynnu sylw at weithredu Deddf Gwasanaethau Cymdeithasol a Llesiant (Cymru) 2014. </a:t>
            </a:r>
          </a:p>
        </p:txBody>
      </p:sp>
      <p:sp>
        <p:nvSpPr>
          <p:cNvPr id="4" name="Slide Number Placeholder 3"/>
          <p:cNvSpPr>
            <a:spLocks noGrp="1"/>
          </p:cNvSpPr>
          <p:nvPr>
            <p:ph type="sldNum" sz="quarter" idx="10"/>
          </p:nvPr>
        </p:nvSpPr>
        <p:spPr/>
        <p:txBody>
          <a:bodyPr/>
          <a:lstStyle/>
          <a:p>
            <a:fld id="{5B06615A-BDFD-4F93-A786-200AC70AF5C0}" type="slidenum">
              <a:rPr lang="en-US" smtClean="0"/>
              <a:pPr/>
              <a:t>2</a:t>
            </a:fld>
            <a:endParaRPr lang="en-US" dirty="0"/>
          </a:p>
        </p:txBody>
      </p:sp>
    </p:spTree>
    <p:extLst>
      <p:ext uri="{BB962C8B-B14F-4D97-AF65-F5344CB8AC3E}">
        <p14:creationId xmlns:p14="http://schemas.microsoft.com/office/powerpoint/2010/main" val="606616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Arial" panose="020B0604020202020204" pitchFamily="34" charset="0"/>
                <a:cs typeface="Arial" panose="020B0604020202020204" pitchFamily="34" charset="0"/>
              </a:rPr>
              <a:t>﻿</a:t>
            </a:r>
            <a:r>
              <a:rPr lang="en-US" sz="1200" kern="1200" dirty="0">
                <a:solidFill>
                  <a:schemeClr val="tx1"/>
                </a:solidFill>
                <a:effectLst/>
                <a:latin typeface="Arial" panose="020B0604020202020204" pitchFamily="34" charset="0"/>
                <a:ea typeface="+mn-ea"/>
                <a:cs typeface="Arial" panose="020B0604020202020204" pitchFamily="34" charset="0"/>
              </a:rPr>
              <a:t>Dangoswch hwn ar y sgrin pan fydd y grwpiau’n trafod. O’r rhestr o ffactorau sy’n golygu bod rhywun yn wynebu risg neu’n agored i niwed, pa rai o’r rhain allai fod yn berthnasol i chi yn y gorffennol, nawr neu yn y dyfodol? </a:t>
            </a:r>
            <a:endParaRPr lang="cy-GB" sz="1200" kern="1200" dirty="0">
              <a:solidFill>
                <a:schemeClr val="tx1"/>
              </a:solidFill>
              <a:effectLst/>
              <a:latin typeface="Arial" panose="020B0604020202020204" pitchFamily="34" charset="0"/>
              <a:ea typeface="+mn-ea"/>
              <a:cs typeface="Arial" panose="020B0604020202020204" pitchFamily="34" charset="0"/>
            </a:endParaRP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Meddyliwch am yr hyn sy’n golygu ein bod ni’n wynebu risg ac yn agored i niwed, heriwch y syniad mai dim ond rhai pobl sy’n wynebu risg neu’n agored i niwed. Edrychwch ar y ffactorau mwyaf cyffredin. Gofynnwch pam ac os yw’n briodol, cwblhewch 2.2 yn y llyfr gwaith. Gellir newid ffocws y gweithgaredd os mai dim ond gyda phlant a phobl ifanc neu oedolion y mae’r cyfranogwyr yn gweithio.</a:t>
            </a:r>
          </a:p>
          <a:p>
            <a:endParaRPr lang="cy-GB"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Os yw’r cyfranogwyr yn gweithio gyda phlant a phobl ifanc, dylid nodi bod pob plentyn yn agored i niwed oherwydd ei oedran a’r ffaith ei fod yn ddibynnol ond bod ffactorau eraill i’w hystyried hefyd. Bydd pa mor agored yw person i niwed/risg yn dibynnu ar ei amgylchiadau. </a:t>
            </a:r>
          </a:p>
          <a:p>
            <a:pPr marL="0" marR="0" indent="0" algn="l" defTabSz="914400" rtl="0" eaLnBrk="1" fontAlgn="auto" latinLnBrk="0" hangingPunct="0">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5B06615A-BDFD-4F93-A786-200AC70AF5C0}" type="slidenum">
              <a:rPr lang="en-US" smtClean="0"/>
              <a:pPr/>
              <a:t>20</a:t>
            </a:fld>
            <a:endParaRPr lang="en-US" dirty="0"/>
          </a:p>
        </p:txBody>
      </p:sp>
    </p:spTree>
    <p:extLst>
      <p:ext uri="{BB962C8B-B14F-4D97-AF65-F5344CB8AC3E}">
        <p14:creationId xmlns:p14="http://schemas.microsoft.com/office/powerpoint/2010/main" val="626118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﻿Mae’r diffiniad hwn yn ddefnyddiol ac yn hawdd i’w gofio ac mae’n berthnasol i bob grŵp ac yn cynnwys pobl nad oes ganddynt alluedd o dan ddiffiniad </a:t>
            </a:r>
            <a:r>
              <a:rPr lang="en-US" i="0" dirty="0">
                <a:latin typeface="Arial" panose="020B0604020202020204" pitchFamily="34" charset="0"/>
                <a:cs typeface="Arial" panose="020B0604020202020204" pitchFamily="34" charset="0"/>
              </a:rPr>
              <a:t>Deddf Galluedd Meddyliol 2005</a:t>
            </a: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5B06615A-BDFD-4F93-A786-200AC70AF5C0}" type="slidenum">
              <a:rPr lang="en-US" smtClean="0"/>
              <a:pPr/>
              <a:t>21</a:t>
            </a:fld>
            <a:endParaRPr lang="en-US" dirty="0"/>
          </a:p>
        </p:txBody>
      </p:sp>
    </p:spTree>
    <p:extLst>
      <p:ext uri="{BB962C8B-B14F-4D97-AF65-F5344CB8AC3E}">
        <p14:creationId xmlns:p14="http://schemas.microsoft.com/office/powerpoint/2010/main" val="938708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dirty="0">
                <a:solidFill>
                  <a:schemeClr val="tx1"/>
                </a:solidFill>
                <a:effectLst/>
                <a:latin typeface="+mn-lt"/>
                <a:ea typeface="+mn-ea"/>
                <a:cs typeface="+mn-cs"/>
              </a:rPr>
              <a:t>Mae Deddf Gwasanaethau Cymdeithasol a Llesiant (Cymru) 2014 yn ei gwneud yn ofynnol i awdurdodau lleol gefnogi pobl – plant ac oedolion ag anghenion gofal a chymorth, a gofalwyr – i gymryd rhan yn llwyr mewn prosesau diogelu.  </a:t>
            </a:r>
          </a:p>
          <a:p>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Mae’r </a:t>
            </a:r>
            <a:r>
              <a:rPr lang="cy-GB" sz="1200" kern="1200" dirty="0" err="1">
                <a:solidFill>
                  <a:schemeClr val="tx1"/>
                </a:solidFill>
                <a:effectLst/>
                <a:latin typeface="+mn-lt"/>
                <a:ea typeface="+mn-ea"/>
                <a:cs typeface="+mn-cs"/>
              </a:rPr>
              <a:t>Côd</a:t>
            </a:r>
            <a:r>
              <a:rPr lang="cy-GB" sz="1200" kern="1200" dirty="0">
                <a:solidFill>
                  <a:schemeClr val="tx1"/>
                </a:solidFill>
                <a:effectLst/>
                <a:latin typeface="+mn-lt"/>
                <a:ea typeface="+mn-ea"/>
                <a:cs typeface="+mn-cs"/>
              </a:rPr>
              <a:t> Ymarfer ar gyfer Rhan 10 o’r Ddeddf yn pwysleisio pwysigrwydd eiriolaeth i </a:t>
            </a:r>
            <a:r>
              <a:rPr lang="cy-GB" sz="1200" i="1" kern="1200" dirty="0">
                <a:solidFill>
                  <a:schemeClr val="tx1"/>
                </a:solidFill>
                <a:effectLst/>
                <a:latin typeface="+mn-lt"/>
                <a:ea typeface="+mn-ea"/>
                <a:cs typeface="+mn-cs"/>
              </a:rPr>
              <a:t>“ddiogelu unigolion sy’n agored i niwed neu’n dioddef gwahaniaethu neu unigolion y mae’n anodd darparu gwasanaethau ar eu cyfer”.</a:t>
            </a:r>
            <a:r>
              <a:rPr lang="cy-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Gall eiriolaeth helpu i atal camdriniaeth ac esgeulustod. Os nad oes ‘</a:t>
            </a:r>
            <a:r>
              <a:rPr lang="cy-GB" sz="1200" b="1" kern="1200" dirty="0">
                <a:solidFill>
                  <a:schemeClr val="tx1"/>
                </a:solidFill>
                <a:effectLst/>
                <a:latin typeface="+mn-lt"/>
                <a:ea typeface="+mn-ea"/>
                <a:cs typeface="+mn-cs"/>
              </a:rPr>
              <a:t>unigolyn priodol</a:t>
            </a:r>
            <a:r>
              <a:rPr lang="cy-GB" sz="1200" kern="1200" dirty="0">
                <a:solidFill>
                  <a:schemeClr val="tx1"/>
                </a:solidFill>
                <a:effectLst/>
                <a:latin typeface="+mn-lt"/>
                <a:ea typeface="+mn-ea"/>
                <a:cs typeface="+mn-cs"/>
              </a:rPr>
              <a:t>’ i eirioli ar ran y person, yna mae’n rhaid i’r awdurdod lleol drefnu bod </a:t>
            </a:r>
            <a:r>
              <a:rPr lang="cy-GB" sz="1200" b="1" kern="1200" dirty="0">
                <a:solidFill>
                  <a:schemeClr val="tx1"/>
                </a:solidFill>
                <a:effectLst/>
                <a:latin typeface="+mn-lt"/>
                <a:ea typeface="+mn-ea"/>
                <a:cs typeface="+mn-cs"/>
              </a:rPr>
              <a:t>eiriolwr proffesiynol annibynnol</a:t>
            </a:r>
            <a:r>
              <a:rPr lang="cy-GB" sz="1200" kern="1200" dirty="0">
                <a:solidFill>
                  <a:schemeClr val="tx1"/>
                </a:solidFill>
                <a:effectLst/>
                <a:latin typeface="+mn-lt"/>
                <a:ea typeface="+mn-ea"/>
                <a:cs typeface="+mn-cs"/>
              </a:rPr>
              <a:t> yn cefnogi ac yn cynrychioli’r unigolyn hwnnw sy’n destun ymchwiliad diogelu o dan Adran 126 neu Adran 47 o Ddeddf Plant 1989, neu sy’n destun trefniadau ar gyfer gorchymyn amddiffyn a chynorthwyo oedolion o dan Adran 127 o’r Ddeddf. Os oes eiriolwr proffesiynol annibynnol eisoes wedi cael ei drefnu, yna gall yr un eiriolwr gael ei ddefnyddio, oni bai ei fod yn amhriodol. </a:t>
            </a:r>
          </a:p>
          <a:p>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Mae’n rhaid i awdurdod lleol gefnogi pobl i gymryd rhan yn llwyr mewn prosesau diogelu</a:t>
            </a:r>
            <a:r>
              <a:rPr lang="cy-GB" sz="1200" kern="1200">
                <a:solidFill>
                  <a:schemeClr val="tx1"/>
                </a:solidFill>
                <a:effectLst/>
                <a:latin typeface="+mn-lt"/>
                <a:ea typeface="+mn-ea"/>
                <a:cs typeface="+mn-cs"/>
              </a:rPr>
              <a:t>. Mae’n </a:t>
            </a:r>
            <a:r>
              <a:rPr lang="cy-GB" sz="1200" kern="1200" dirty="0">
                <a:solidFill>
                  <a:schemeClr val="tx1"/>
                </a:solidFill>
                <a:effectLst/>
                <a:latin typeface="+mn-lt"/>
                <a:ea typeface="+mn-ea"/>
                <a:cs typeface="+mn-cs"/>
              </a:rPr>
              <a:t>rhaid i chi ystyried </a:t>
            </a:r>
            <a:r>
              <a:rPr lang="cy-GB" sz="1200" kern="1200" dirty="0" err="1">
                <a:solidFill>
                  <a:schemeClr val="tx1"/>
                </a:solidFill>
                <a:effectLst/>
                <a:latin typeface="+mn-lt"/>
                <a:ea typeface="+mn-ea"/>
                <a:cs typeface="+mn-cs"/>
              </a:rPr>
              <a:t>capasiti</a:t>
            </a:r>
            <a:r>
              <a:rPr lang="cy-GB" sz="1200" kern="1200" dirty="0">
                <a:solidFill>
                  <a:schemeClr val="tx1"/>
                </a:solidFill>
                <a:effectLst/>
                <a:latin typeface="+mn-lt"/>
                <a:ea typeface="+mn-ea"/>
                <a:cs typeface="+mn-cs"/>
              </a:rPr>
              <a:t> yng nghyswllt diogelu ac, ar gyfer oedolion a phlant 16 oed neu hŷn, mae'n rhaid dilyn egwyddorion Deddf </a:t>
            </a:r>
            <a:r>
              <a:rPr lang="cy-GB" sz="1200" kern="1200" dirty="0" err="1">
                <a:solidFill>
                  <a:schemeClr val="tx1"/>
                </a:solidFill>
                <a:effectLst/>
                <a:latin typeface="+mn-lt"/>
                <a:ea typeface="+mn-ea"/>
                <a:cs typeface="+mn-cs"/>
              </a:rPr>
              <a:t>Galluedd</a:t>
            </a:r>
            <a:r>
              <a:rPr lang="cy-GB" sz="1200" kern="1200" dirty="0">
                <a:solidFill>
                  <a:schemeClr val="tx1"/>
                </a:solidFill>
                <a:effectLst/>
                <a:latin typeface="+mn-lt"/>
                <a:ea typeface="+mn-ea"/>
                <a:cs typeface="+mn-cs"/>
              </a:rPr>
              <a:t> Meddyliol 2005.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06615A-BDFD-4F93-A786-200AC70AF5C0}" type="slidenum">
              <a:rPr lang="en-US" smtClean="0"/>
              <a:pPr/>
              <a:t>22</a:t>
            </a:fld>
            <a:endParaRPr lang="en-US" dirty="0"/>
          </a:p>
        </p:txBody>
      </p:sp>
    </p:spTree>
    <p:extLst>
      <p:ext uri="{BB962C8B-B14F-4D97-AF65-F5344CB8AC3E}">
        <p14:creationId xmlns:p14="http://schemas.microsoft.com/office/powerpoint/2010/main" val="3225398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cy-GB" sz="1200" kern="1200" dirty="0">
                <a:solidFill>
                  <a:schemeClr val="tx1"/>
                </a:solidFill>
                <a:effectLst/>
                <a:latin typeface="+mn-lt"/>
                <a:ea typeface="+mn-ea"/>
                <a:cs typeface="+mn-cs"/>
              </a:rPr>
              <a:t>Mae’r Ddeddf yn rhoi diffiniadau o gamdriniaeth ac esgeulustod. </a:t>
            </a:r>
          </a:p>
          <a:p>
            <a:endParaRPr lang="cy-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Ystyr </a:t>
            </a:r>
            <a:r>
              <a:rPr lang="cy-GB" sz="1200" b="1" kern="1200" dirty="0">
                <a:solidFill>
                  <a:schemeClr val="tx1"/>
                </a:solidFill>
                <a:effectLst/>
                <a:latin typeface="+mn-lt"/>
                <a:ea typeface="+mn-ea"/>
                <a:cs typeface="+mn-cs"/>
              </a:rPr>
              <a:t>camdriniaeth </a:t>
            </a:r>
            <a:r>
              <a:rPr lang="cy-GB" sz="1200" kern="1200" dirty="0">
                <a:solidFill>
                  <a:schemeClr val="tx1"/>
                </a:solidFill>
                <a:effectLst/>
                <a:latin typeface="+mn-lt"/>
                <a:ea typeface="+mn-ea"/>
                <a:cs typeface="+mn-cs"/>
              </a:rPr>
              <a:t>yw camdriniaeth gorfforol, rywiol, seicolegol, emosiynol neu ariannol (ac mae’n cynnwys camdriniaeth sy’n digwydd mewn unrhyw leoliad, p’un ai mewn annedd breifat, mewn sefydliad neu mewn unrhyw fan arall) ac mae “camdriniaeth ariannol” yn cynnwys dwyn, twyllo, pwysau ar berson mewn perthynas ag arian, camddefnyddio arian. </a:t>
            </a:r>
          </a:p>
          <a:p>
            <a:endParaRPr lang="cy-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Ystyr </a:t>
            </a:r>
            <a:r>
              <a:rPr lang="cy-GB" sz="1200" b="1" kern="1200" dirty="0">
                <a:solidFill>
                  <a:schemeClr val="tx1"/>
                </a:solidFill>
                <a:effectLst/>
                <a:latin typeface="+mn-lt"/>
                <a:ea typeface="+mn-ea"/>
                <a:cs typeface="+mn-cs"/>
              </a:rPr>
              <a:t>esgeulustod </a:t>
            </a:r>
            <a:r>
              <a:rPr lang="cy-GB" sz="1200" kern="1200" dirty="0">
                <a:solidFill>
                  <a:schemeClr val="tx1"/>
                </a:solidFill>
                <a:effectLst/>
                <a:latin typeface="+mn-lt"/>
                <a:ea typeface="+mn-ea"/>
                <a:cs typeface="+mn-cs"/>
              </a:rPr>
              <a:t>yw methiant i ddiwallu anghenion corfforol, emosiynol, cymdeithasol neu seicolegol sylfaenol person, sy’n debygol o arwain at amharu ar lesiant y person (er enghraifft, amharu ar iechyd y person). Mae canllawiau yn egluro y bydd effaith camdriniaeth ac esgeulustod, a’r hyn a wnewch, yn cael eu heffeithio gan: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ba mor fregus neu agored i niwed yw’r oedolyn sy’n wynebu risg</a:t>
            </a:r>
            <a:endParaRPr lang="cy-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hyd a lled y gamdriniaeth neu esgeulustod</a:t>
            </a:r>
            <a:endParaRPr lang="cy-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cy-GB" sz="1200" kern="1200" dirty="0">
                <a:solidFill>
                  <a:schemeClr val="tx1"/>
                </a:solidFill>
                <a:effectLst/>
                <a:latin typeface="+mn-lt"/>
                <a:ea typeface="+mn-ea"/>
                <a:cs typeface="+mn-cs"/>
              </a:rPr>
              <a:t>am ba hyd a pha mor aml mae’n digwydd</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effaith ar yr unigolyn</a:t>
            </a:r>
            <a:endParaRPr lang="cy-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y risg y bydd yn digwydd eto neu’n waeth i’r oedolyn hwn neu oedolion eraill sy’n wynebu risg.</a:t>
            </a:r>
          </a:p>
          <a:p>
            <a:pPr marL="171450" indent="-171450">
              <a:buFont typeface="Arial" panose="020B0604020202020204" pitchFamily="34" charset="0"/>
              <a:buChar char="•"/>
            </a:pPr>
            <a:endParaRPr lang="cy-GB" sz="1200" kern="1200" dirty="0">
              <a:solidFill>
                <a:schemeClr val="tx1"/>
              </a:solidFill>
              <a:effectLst/>
              <a:latin typeface="+mn-lt"/>
              <a:ea typeface="+mn-ea"/>
              <a:cs typeface="+mn-cs"/>
            </a:endParaRPr>
          </a:p>
          <a:p>
            <a:r>
              <a:rPr lang="en-GB" sz="1200" kern="1200" noProof="1">
                <a:solidFill>
                  <a:schemeClr val="tx1"/>
                </a:solidFill>
                <a:effectLst/>
                <a:latin typeface="+mn-lt"/>
                <a:ea typeface="+mn-ea"/>
                <a:cs typeface="+mn-cs"/>
              </a:rPr>
              <a:t>Gall camdriniaeth neu esgeulustod fod yn drosedd droseddol. Maent yn cynnwys troseddau yn erbyn y person (troseddau treisgar), troseddau rhywiol a throseddau eiddo fel dwyn. Os yw camdriniaeth neu esgeulustod yn cael eu cymell gan nodwedd bersonol rhywun – anabledd, hil ac ethnigrwydd, crefydd a chred, cyfeiriadedd rhywiol a hunaniaeth o ran trawsrywedd/rhywedd – yna mae’n bosib mai trosedd gasineb ydyw.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Mae dyletswydd </a:t>
            </a:r>
            <a:r>
              <a:rPr lang="en-GB" sz="1200" kern="1200" dirty="0" err="1">
                <a:solidFill>
                  <a:schemeClr val="tx1"/>
                </a:solidFill>
                <a:effectLst/>
                <a:latin typeface="+mn-lt"/>
                <a:ea typeface="+mn-ea"/>
                <a:cs typeface="+mn-cs"/>
              </a:rPr>
              <a:t>ofynnol</a:t>
            </a:r>
            <a:r>
              <a:rPr lang="en-GB" sz="1200" kern="1200" dirty="0">
                <a:solidFill>
                  <a:schemeClr val="tx1"/>
                </a:solidFill>
                <a:effectLst/>
                <a:latin typeface="+mn-lt"/>
                <a:ea typeface="+mn-ea"/>
                <a:cs typeface="+mn-cs"/>
              </a:rPr>
              <a:t> i hysbysu am </a:t>
            </a:r>
            <a:r>
              <a:rPr lang="en-GB" sz="1200" kern="1200" dirty="0" err="1">
                <a:solidFill>
                  <a:schemeClr val="tx1"/>
                </a:solidFill>
                <a:effectLst/>
                <a:latin typeface="+mn-lt"/>
                <a:ea typeface="+mn-ea"/>
                <a:cs typeface="+mn-cs"/>
              </a:rPr>
              <a:t>anffurfio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organau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cenhedlu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benywod</a:t>
            </a:r>
            <a:r>
              <a:rPr lang="en-GB" sz="1200" kern="1200" dirty="0">
                <a:solidFill>
                  <a:schemeClr val="tx1"/>
                </a:solidFill>
                <a:effectLst/>
                <a:latin typeface="+mn-lt"/>
                <a:ea typeface="+mn-ea"/>
                <a:cs typeface="+mn-cs"/>
              </a:rPr>
              <a:t> (FGM) </a:t>
            </a:r>
            <a:r>
              <a:rPr lang="en-GB" sz="1200" kern="1200" dirty="0" err="1">
                <a:solidFill>
                  <a:schemeClr val="tx1"/>
                </a:solidFill>
                <a:effectLst/>
                <a:latin typeface="+mn-lt"/>
                <a:ea typeface="+mn-ea"/>
                <a:cs typeface="+mn-cs"/>
              </a:rPr>
              <a:t>wedi’i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chyflwyno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gyda</a:t>
            </a:r>
            <a:r>
              <a:rPr lang="en-GB" sz="1200"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Deddf</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Troseddu</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Difrifol</a:t>
            </a:r>
            <a:r>
              <a:rPr lang="en-GB" sz="1200" b="1" kern="1200" dirty="0">
                <a:solidFill>
                  <a:schemeClr val="tx1"/>
                </a:solidFill>
                <a:effectLst/>
                <a:latin typeface="+mn-lt"/>
                <a:ea typeface="+mn-ea"/>
                <a:cs typeface="+mn-cs"/>
              </a:rPr>
              <a:t> 2015</a:t>
            </a:r>
            <a:r>
              <a:rPr lang="en-GB" sz="1200" kern="1200" dirty="0">
                <a:solidFill>
                  <a:schemeClr val="tx1"/>
                </a:solidFill>
                <a:effectLst/>
                <a:latin typeface="+mn-lt"/>
                <a:ea typeface="+mn-ea"/>
                <a:cs typeface="+mn-cs"/>
              </a:rPr>
              <a:t>. Mae’r ddyletswydd yn ei gwneud hi’n </a:t>
            </a:r>
            <a:r>
              <a:rPr lang="en-GB" sz="1200" kern="1200" dirty="0" err="1">
                <a:solidFill>
                  <a:schemeClr val="tx1"/>
                </a:solidFill>
                <a:effectLst/>
                <a:latin typeface="+mn-lt"/>
                <a:ea typeface="+mn-ea"/>
                <a:cs typeface="+mn-cs"/>
              </a:rPr>
              <a:t>ofynnol</a:t>
            </a:r>
            <a:r>
              <a:rPr lang="en-GB" sz="1200" kern="1200" dirty="0">
                <a:solidFill>
                  <a:schemeClr val="tx1"/>
                </a:solidFill>
                <a:effectLst/>
                <a:latin typeface="+mn-lt"/>
                <a:ea typeface="+mn-ea"/>
                <a:cs typeface="+mn-cs"/>
              </a:rPr>
              <a:t> i </a:t>
            </a:r>
            <a:r>
              <a:rPr lang="en-GB" sz="1200" kern="1200" dirty="0" err="1">
                <a:solidFill>
                  <a:schemeClr val="tx1"/>
                </a:solidFill>
                <a:effectLst/>
                <a:latin typeface="+mn-lt"/>
                <a:ea typeface="+mn-ea"/>
                <a:cs typeface="+mn-cs"/>
              </a:rPr>
              <a:t>weithwyr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iechyd</a:t>
            </a:r>
            <a:r>
              <a:rPr lang="en-GB" sz="1200" kern="1200" dirty="0">
                <a:solidFill>
                  <a:schemeClr val="tx1"/>
                </a:solidFill>
                <a:effectLst/>
                <a:latin typeface="+mn-lt"/>
                <a:ea typeface="+mn-ea"/>
                <a:cs typeface="+mn-cs"/>
              </a:rPr>
              <a:t> a gofal </a:t>
            </a:r>
            <a:r>
              <a:rPr lang="en-GB" sz="1200" kern="1200" dirty="0" err="1">
                <a:solidFill>
                  <a:schemeClr val="tx1"/>
                </a:solidFill>
                <a:effectLst/>
                <a:latin typeface="+mn-lt"/>
                <a:ea typeface="+mn-ea"/>
                <a:cs typeface="+mn-cs"/>
              </a:rPr>
              <a:t>proffesiynol</a:t>
            </a:r>
            <a:r>
              <a:rPr lang="en-GB" sz="1200" kern="1200" dirty="0">
                <a:solidFill>
                  <a:schemeClr val="tx1"/>
                </a:solidFill>
                <a:effectLst/>
                <a:latin typeface="+mn-lt"/>
                <a:ea typeface="+mn-ea"/>
                <a:cs typeface="+mn-cs"/>
              </a:rPr>
              <a:t> ac </a:t>
            </a:r>
            <a:r>
              <a:rPr lang="en-GB" sz="1200" kern="1200" dirty="0" err="1">
                <a:solidFill>
                  <a:schemeClr val="tx1"/>
                </a:solidFill>
                <a:effectLst/>
                <a:latin typeface="+mn-lt"/>
                <a:ea typeface="+mn-ea"/>
                <a:cs typeface="+mn-cs"/>
              </a:rPr>
              <a:t>athrawon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yng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Nghymru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hysbysu’r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heddlu</a:t>
            </a:r>
            <a:r>
              <a:rPr lang="en-GB" sz="1200" kern="1200" dirty="0">
                <a:solidFill>
                  <a:schemeClr val="tx1"/>
                </a:solidFill>
                <a:effectLst/>
                <a:latin typeface="+mn-lt"/>
                <a:ea typeface="+mn-ea"/>
                <a:cs typeface="+mn-cs"/>
              </a:rPr>
              <a:t> am </a:t>
            </a:r>
            <a:r>
              <a:rPr lang="en-GB" sz="1200" kern="1200" dirty="0" err="1">
                <a:solidFill>
                  <a:schemeClr val="tx1"/>
                </a:solidFill>
                <a:effectLst/>
                <a:latin typeface="+mn-lt"/>
                <a:ea typeface="+mn-ea"/>
                <a:cs typeface="+mn-cs"/>
              </a:rPr>
              <a:t>achosion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hysbys</a:t>
            </a:r>
            <a:r>
              <a:rPr lang="en-GB" sz="1200" kern="1200" dirty="0">
                <a:solidFill>
                  <a:schemeClr val="tx1"/>
                </a:solidFill>
                <a:effectLst/>
                <a:latin typeface="+mn-lt"/>
                <a:ea typeface="+mn-ea"/>
                <a:cs typeface="+mn-cs"/>
              </a:rPr>
              <a:t> o FGM </a:t>
            </a:r>
            <a:r>
              <a:rPr lang="en-GB" sz="1200" kern="1200" dirty="0" err="1">
                <a:solidFill>
                  <a:schemeClr val="tx1"/>
                </a:solidFill>
                <a:effectLst/>
                <a:latin typeface="+mn-lt"/>
                <a:ea typeface="+mn-ea"/>
                <a:cs typeface="+mn-cs"/>
              </a:rPr>
              <a:t>ymhlith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merched</a:t>
            </a:r>
            <a:r>
              <a:rPr lang="en-GB" sz="1200" kern="1200" dirty="0">
                <a:solidFill>
                  <a:schemeClr val="tx1"/>
                </a:solidFill>
                <a:effectLst/>
                <a:latin typeface="+mn-lt"/>
                <a:ea typeface="+mn-ea"/>
                <a:cs typeface="+mn-cs"/>
              </a:rPr>
              <a:t> o dan 18 oed. </a:t>
            </a:r>
            <a:r>
              <a:rPr lang="en-GB" sz="1200" kern="1200" dirty="0" err="1">
                <a:solidFill>
                  <a:schemeClr val="tx1"/>
                </a:solidFill>
                <a:effectLst/>
                <a:latin typeface="+mn-lt"/>
                <a:ea typeface="+mn-ea"/>
                <a:cs typeface="+mn-cs"/>
              </a:rPr>
              <a:t>Daeth</a:t>
            </a:r>
            <a:r>
              <a:rPr lang="en-GB" sz="1200" kern="1200" dirty="0">
                <a:solidFill>
                  <a:schemeClr val="tx1"/>
                </a:solidFill>
                <a:effectLst/>
                <a:latin typeface="+mn-lt"/>
                <a:ea typeface="+mn-ea"/>
                <a:cs typeface="+mn-cs"/>
              </a:rPr>
              <a:t> y ddyletswydd i </a:t>
            </a:r>
            <a:r>
              <a:rPr lang="en-GB" sz="1200" kern="1200" dirty="0" err="1">
                <a:solidFill>
                  <a:schemeClr val="tx1"/>
                </a:solidFill>
                <a:effectLst/>
                <a:latin typeface="+mn-lt"/>
                <a:ea typeface="+mn-ea"/>
                <a:cs typeface="+mn-cs"/>
              </a:rPr>
              <a:t>rym</a:t>
            </a:r>
            <a:r>
              <a:rPr lang="en-GB" sz="1200" kern="1200" dirty="0">
                <a:solidFill>
                  <a:schemeClr val="tx1"/>
                </a:solidFill>
                <a:effectLst/>
                <a:latin typeface="+mn-lt"/>
                <a:ea typeface="+mn-ea"/>
                <a:cs typeface="+mn-cs"/>
              </a:rPr>
              <a:t> ar 31 </a:t>
            </a:r>
            <a:r>
              <a:rPr lang="en-GB" sz="1200" kern="1200" dirty="0" err="1">
                <a:solidFill>
                  <a:schemeClr val="tx1"/>
                </a:solidFill>
                <a:effectLst/>
                <a:latin typeface="+mn-lt"/>
                <a:ea typeface="+mn-ea"/>
                <a:cs typeface="+mn-cs"/>
              </a:rPr>
              <a:t>Hydref</a:t>
            </a:r>
            <a:r>
              <a:rPr lang="en-GB" sz="1200" kern="1200" dirty="0">
                <a:solidFill>
                  <a:schemeClr val="tx1"/>
                </a:solidFill>
                <a:effectLst/>
                <a:latin typeface="+mn-lt"/>
                <a:ea typeface="+mn-ea"/>
                <a:cs typeface="+mn-cs"/>
              </a:rPr>
              <a:t> 2015. Mae’n ddyletswydd </a:t>
            </a:r>
            <a:r>
              <a:rPr lang="en-GB" sz="1200" kern="1200" dirty="0" err="1">
                <a:solidFill>
                  <a:schemeClr val="tx1"/>
                </a:solidFill>
                <a:effectLst/>
                <a:latin typeface="+mn-lt"/>
                <a:ea typeface="+mn-ea"/>
                <a:cs typeface="+mn-cs"/>
              </a:rPr>
              <a:t>bersonol</a:t>
            </a:r>
            <a:r>
              <a:rPr lang="en-GB" sz="1200" kern="1200" dirty="0">
                <a:solidFill>
                  <a:schemeClr val="tx1"/>
                </a:solidFill>
                <a:effectLst/>
                <a:latin typeface="+mn-lt"/>
                <a:ea typeface="+mn-ea"/>
                <a:cs typeface="+mn-cs"/>
              </a:rPr>
              <a:t> ar </a:t>
            </a:r>
            <a:r>
              <a:rPr lang="en-GB" sz="1200" kern="1200" dirty="0" err="1">
                <a:solidFill>
                  <a:schemeClr val="tx1"/>
                </a:solidFill>
                <a:effectLst/>
                <a:latin typeface="+mn-lt"/>
                <a:ea typeface="+mn-ea"/>
                <a:cs typeface="+mn-cs"/>
              </a:rPr>
              <a:t>weithwyr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proffesiynol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cofrestredig</a:t>
            </a:r>
            <a:r>
              <a:rPr lang="en-GB" sz="1200" kern="1200" dirty="0">
                <a:solidFill>
                  <a:schemeClr val="tx1"/>
                </a:solidFill>
                <a:effectLst/>
                <a:latin typeface="+mn-lt"/>
                <a:ea typeface="+mn-ea"/>
                <a:cs typeface="+mn-cs"/>
              </a:rPr>
              <a:t> ac mae’n </a:t>
            </a:r>
            <a:r>
              <a:rPr lang="en-GB" sz="1200" kern="1200" dirty="0" err="1">
                <a:solidFill>
                  <a:schemeClr val="tx1"/>
                </a:solidFill>
                <a:effectLst/>
                <a:latin typeface="+mn-lt"/>
                <a:ea typeface="+mn-ea"/>
                <a:cs typeface="+mn-cs"/>
              </a:rPr>
              <a:t>gymwys</a:t>
            </a:r>
            <a:r>
              <a:rPr lang="en-GB" sz="1200" kern="1200" dirty="0">
                <a:solidFill>
                  <a:schemeClr val="tx1"/>
                </a:solidFill>
                <a:effectLst/>
                <a:latin typeface="+mn-lt"/>
                <a:ea typeface="+mn-ea"/>
                <a:cs typeface="+mn-cs"/>
              </a:rPr>
              <a:t> os yw </a:t>
            </a:r>
            <a:r>
              <a:rPr lang="en-GB" sz="1200" kern="1200" dirty="0" err="1">
                <a:solidFill>
                  <a:schemeClr val="tx1"/>
                </a:solidFill>
                <a:effectLst/>
                <a:latin typeface="+mn-lt"/>
                <a:ea typeface="+mn-ea"/>
                <a:cs typeface="+mn-cs"/>
              </a:rPr>
              <a:t>merch</a:t>
            </a:r>
            <a:r>
              <a:rPr lang="en-GB" sz="1200" kern="1200" dirty="0">
                <a:solidFill>
                  <a:schemeClr val="tx1"/>
                </a:solidFill>
                <a:effectLst/>
                <a:latin typeface="+mn-lt"/>
                <a:ea typeface="+mn-ea"/>
                <a:cs typeface="+mn-cs"/>
              </a:rPr>
              <a:t> dan 18 oed yn </a:t>
            </a:r>
            <a:r>
              <a:rPr lang="en-GB" sz="1200" kern="1200" dirty="0" err="1">
                <a:solidFill>
                  <a:schemeClr val="tx1"/>
                </a:solidFill>
                <a:effectLst/>
                <a:latin typeface="+mn-lt"/>
                <a:ea typeface="+mn-ea"/>
                <a:cs typeface="+mn-cs"/>
              </a:rPr>
              <a:t>dweud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wrthynt</a:t>
            </a:r>
            <a:r>
              <a:rPr lang="en-GB" sz="1200" kern="1200" dirty="0">
                <a:solidFill>
                  <a:schemeClr val="tx1"/>
                </a:solidFill>
                <a:effectLst/>
                <a:latin typeface="+mn-lt"/>
                <a:ea typeface="+mn-ea"/>
                <a:cs typeface="+mn-cs"/>
              </a:rPr>
              <a:t> am FGM neu os </a:t>
            </a:r>
            <a:r>
              <a:rPr lang="en-GB" sz="1200" kern="1200" dirty="0" err="1">
                <a:solidFill>
                  <a:schemeClr val="tx1"/>
                </a:solidFill>
                <a:effectLst/>
                <a:latin typeface="+mn-lt"/>
                <a:ea typeface="+mn-ea"/>
                <a:cs typeface="+mn-cs"/>
              </a:rPr>
              <a:t>ydynt</a:t>
            </a:r>
            <a:r>
              <a:rPr lang="en-GB" sz="1200" kern="1200" dirty="0">
                <a:solidFill>
                  <a:schemeClr val="tx1"/>
                </a:solidFill>
                <a:effectLst/>
                <a:latin typeface="+mn-lt"/>
                <a:ea typeface="+mn-ea"/>
                <a:cs typeface="+mn-cs"/>
              </a:rPr>
              <a:t> yn </a:t>
            </a:r>
            <a:r>
              <a:rPr lang="en-GB" sz="1200" kern="1200" dirty="0" err="1">
                <a:solidFill>
                  <a:schemeClr val="tx1"/>
                </a:solidFill>
                <a:effectLst/>
                <a:latin typeface="+mn-lt"/>
                <a:ea typeface="+mn-ea"/>
                <a:cs typeface="+mn-cs"/>
              </a:rPr>
              <a:t>gweld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arwyddion</a:t>
            </a:r>
            <a:r>
              <a:rPr lang="en-GB" sz="1200" kern="1200" dirty="0">
                <a:solidFill>
                  <a:schemeClr val="tx1"/>
                </a:solidFill>
                <a:effectLst/>
                <a:latin typeface="+mn-lt"/>
                <a:ea typeface="+mn-ea"/>
                <a:cs typeface="+mn-cs"/>
              </a:rPr>
              <a:t> o FGM. </a:t>
            </a:r>
            <a:r>
              <a:rPr lang="en-GB" sz="1200" kern="1200" dirty="0" err="1">
                <a:solidFill>
                  <a:schemeClr val="tx1"/>
                </a:solidFill>
                <a:effectLst/>
                <a:latin typeface="+mn-lt"/>
                <a:ea typeface="+mn-ea"/>
                <a:cs typeface="+mn-cs"/>
              </a:rPr>
              <a:t>Dylid</a:t>
            </a:r>
            <a:r>
              <a:rPr lang="en-GB" sz="1200" kern="1200" dirty="0">
                <a:solidFill>
                  <a:schemeClr val="tx1"/>
                </a:solidFill>
                <a:effectLst/>
                <a:latin typeface="+mn-lt"/>
                <a:ea typeface="+mn-ea"/>
                <a:cs typeface="+mn-cs"/>
              </a:rPr>
              <a:t> hysbysu o </a:t>
            </a:r>
            <a:r>
              <a:rPr lang="en-GB" sz="1200" kern="1200" dirty="0" err="1">
                <a:solidFill>
                  <a:schemeClr val="tx1"/>
                </a:solidFill>
                <a:effectLst/>
                <a:latin typeface="+mn-lt"/>
                <a:ea typeface="+mn-ea"/>
                <a:cs typeface="+mn-cs"/>
              </a:rPr>
              <a:t>fewn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diwrnod</a:t>
            </a:r>
            <a:r>
              <a:rPr lang="en-GB" sz="1200" kern="1200" dirty="0">
                <a:solidFill>
                  <a:schemeClr val="tx1"/>
                </a:solidFill>
                <a:effectLst/>
                <a:latin typeface="+mn-lt"/>
                <a:ea typeface="+mn-ea"/>
                <a:cs typeface="+mn-cs"/>
              </a:rPr>
              <a:t> fel </a:t>
            </a:r>
            <a:r>
              <a:rPr lang="en-GB" sz="1200" kern="1200" dirty="0" err="1">
                <a:solidFill>
                  <a:schemeClr val="tx1"/>
                </a:solidFill>
                <a:effectLst/>
                <a:latin typeface="+mn-lt"/>
                <a:ea typeface="+mn-ea"/>
                <a:cs typeface="+mn-cs"/>
              </a:rPr>
              <a:t>rheol</a:t>
            </a:r>
            <a:r>
              <a:rPr lang="en-GB" sz="1200" kern="1200" dirty="0">
                <a:solidFill>
                  <a:schemeClr val="tx1"/>
                </a:solidFill>
                <a:effectLst/>
                <a:latin typeface="+mn-lt"/>
                <a:ea typeface="+mn-ea"/>
                <a:cs typeface="+mn-cs"/>
              </a:rPr>
              <a:t>. Yna </a:t>
            </a:r>
            <a:r>
              <a:rPr lang="en-GB" sz="1200" kern="1200" dirty="0" err="1">
                <a:solidFill>
                  <a:schemeClr val="tx1"/>
                </a:solidFill>
                <a:effectLst/>
                <a:latin typeface="+mn-lt"/>
                <a:ea typeface="+mn-ea"/>
                <a:cs typeface="+mn-cs"/>
              </a:rPr>
              <a:t>dylai’r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heddlu</a:t>
            </a:r>
            <a:r>
              <a:rPr lang="en-GB" sz="1200" kern="1200" dirty="0">
                <a:solidFill>
                  <a:schemeClr val="tx1"/>
                </a:solidFill>
                <a:effectLst/>
                <a:latin typeface="+mn-lt"/>
                <a:ea typeface="+mn-ea"/>
                <a:cs typeface="+mn-cs"/>
              </a:rPr>
              <a:t> a gofal cymdeithasol </a:t>
            </a:r>
            <a:r>
              <a:rPr lang="en-GB" sz="1200" kern="1200" dirty="0" err="1">
                <a:solidFill>
                  <a:schemeClr val="tx1"/>
                </a:solidFill>
                <a:effectLst/>
                <a:latin typeface="+mn-lt"/>
                <a:ea typeface="+mn-ea"/>
                <a:cs typeface="+mn-cs"/>
              </a:rPr>
              <a:t>weithredu</a:t>
            </a:r>
            <a:r>
              <a:rPr lang="en-GB" sz="1200" kern="1200" dirty="0">
                <a:solidFill>
                  <a:schemeClr val="tx1"/>
                </a:solidFill>
                <a:effectLst/>
                <a:latin typeface="+mn-lt"/>
                <a:ea typeface="+mn-ea"/>
                <a:cs typeface="+mn-cs"/>
              </a:rPr>
              <a:t> ar </a:t>
            </a:r>
            <a:r>
              <a:rPr lang="en-GB" sz="1200" kern="1200" dirty="0" err="1">
                <a:solidFill>
                  <a:schemeClr val="tx1"/>
                </a:solidFill>
                <a:effectLst/>
                <a:latin typeface="+mn-lt"/>
                <a:ea typeface="+mn-ea"/>
                <a:cs typeface="+mn-cs"/>
              </a:rPr>
              <a:t>unwaith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Dylid</a:t>
            </a:r>
            <a:r>
              <a:rPr lang="en-GB" sz="1200" kern="1200" dirty="0">
                <a:solidFill>
                  <a:schemeClr val="tx1"/>
                </a:solidFill>
                <a:effectLst/>
                <a:latin typeface="+mn-lt"/>
                <a:ea typeface="+mn-ea"/>
                <a:cs typeface="+mn-cs"/>
              </a:rPr>
              <a:t> hysbysu am unrhyw </a:t>
            </a:r>
            <a:r>
              <a:rPr lang="en-GB" sz="1200" kern="1200" dirty="0" err="1">
                <a:solidFill>
                  <a:schemeClr val="tx1"/>
                </a:solidFill>
                <a:effectLst/>
                <a:latin typeface="+mn-lt"/>
                <a:ea typeface="+mn-ea"/>
                <a:cs typeface="+mn-cs"/>
              </a:rPr>
              <a:t>achosion</a:t>
            </a:r>
            <a:r>
              <a:rPr lang="en-GB" sz="1200" kern="1200" dirty="0">
                <a:solidFill>
                  <a:schemeClr val="tx1"/>
                </a:solidFill>
                <a:effectLst/>
                <a:latin typeface="+mn-lt"/>
                <a:ea typeface="+mn-ea"/>
                <a:cs typeface="+mn-cs"/>
              </a:rPr>
              <a:t> o FGM a </a:t>
            </a:r>
            <a:r>
              <a:rPr lang="en-GB" sz="1200" kern="1200" dirty="0" err="1">
                <a:solidFill>
                  <a:schemeClr val="tx1"/>
                </a:solidFill>
                <a:effectLst/>
                <a:latin typeface="+mn-lt"/>
                <a:ea typeface="+mn-ea"/>
                <a:cs typeface="+mn-cs"/>
              </a:rPr>
              <a:t>amheuir</a:t>
            </a:r>
            <a:r>
              <a:rPr lang="en-GB" sz="1200" kern="1200" dirty="0">
                <a:solidFill>
                  <a:schemeClr val="tx1"/>
                </a:solidFill>
                <a:effectLst/>
                <a:latin typeface="+mn-lt"/>
                <a:ea typeface="+mn-ea"/>
                <a:cs typeface="+mn-cs"/>
              </a:rPr>
              <a:t> fel mater diogelu.</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defTabSz="877497">
              <a:defRPr/>
            </a:pPr>
            <a:endParaRPr lang="en-US" dirty="0">
              <a:latin typeface="Arial"/>
              <a:ea typeface="Calibri"/>
            </a:endParaRPr>
          </a:p>
          <a:p>
            <a:pPr defTabSz="877497">
              <a:defRPr/>
            </a:pPr>
            <a:endParaRPr lang="en-GB" dirty="0"/>
          </a:p>
          <a:p>
            <a:endParaRPr lang="en-US" i="1"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23</a:t>
            </a:fld>
            <a:endParaRPr lang="en-US"/>
          </a:p>
        </p:txBody>
      </p:sp>
    </p:spTree>
    <p:extLst>
      <p:ext uri="{BB962C8B-B14F-4D97-AF65-F5344CB8AC3E}">
        <p14:creationId xmlns:p14="http://schemas.microsoft.com/office/powerpoint/2010/main" val="470664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cy-GB" sz="1200" kern="1200" dirty="0">
                <a:solidFill>
                  <a:schemeClr val="tx1"/>
                </a:solidFill>
                <a:effectLst/>
                <a:latin typeface="Arial" panose="020B0604020202020204" pitchFamily="34" charset="0"/>
                <a:ea typeface="+mn-ea"/>
                <a:cs typeface="Arial" panose="020B0604020202020204" pitchFamily="34" charset="0"/>
              </a:rPr>
              <a:t>Mae’r sleid hon yn rhoi’r diffiniadau o gamdriniaeth, esgeulustod a niwed o’r canllawiau statudol o dan Ddeddf Gwasanaethau Cymdeithasol a Llesiant (Cymru) 2014 ar yr ochr chwith. Mae’r Ddeddf yn rhoi diffiniadau</a:t>
            </a:r>
            <a:r>
              <a:rPr lang="cy-GB" sz="1200" kern="1200" baseline="0" dirty="0">
                <a:solidFill>
                  <a:schemeClr val="tx1"/>
                </a:solidFill>
                <a:effectLst/>
                <a:latin typeface="Arial" panose="020B0604020202020204" pitchFamily="34" charset="0"/>
                <a:ea typeface="+mn-ea"/>
                <a:cs typeface="Arial" panose="020B0604020202020204" pitchFamily="34" charset="0"/>
              </a:rPr>
              <a:t> o gamdriniaeth, esgeulustod a niwed: </a:t>
            </a:r>
          </a:p>
          <a:p>
            <a:endParaRPr lang="cy-GB" sz="1200" kern="1200" baseline="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cy-GB" sz="1200" kern="1200" dirty="0">
                <a:solidFill>
                  <a:schemeClr val="tx1"/>
                </a:solidFill>
                <a:effectLst/>
                <a:latin typeface="Arial" panose="020B0604020202020204" pitchFamily="34" charset="0"/>
                <a:ea typeface="+mn-ea"/>
                <a:cs typeface="Arial" panose="020B0604020202020204" pitchFamily="34" charset="0"/>
              </a:rPr>
              <a:t>ystyr </a:t>
            </a:r>
            <a:r>
              <a:rPr lang="cy-GB" sz="1200" b="1" kern="1200" dirty="0">
                <a:solidFill>
                  <a:schemeClr val="tx1"/>
                </a:solidFill>
                <a:effectLst/>
                <a:latin typeface="Arial" panose="020B0604020202020204" pitchFamily="34" charset="0"/>
                <a:ea typeface="+mn-ea"/>
                <a:cs typeface="Arial" panose="020B0604020202020204" pitchFamily="34" charset="0"/>
              </a:rPr>
              <a:t>camdriniaeth </a:t>
            </a:r>
            <a:r>
              <a:rPr lang="cy-GB" sz="1200" kern="1200" dirty="0">
                <a:solidFill>
                  <a:schemeClr val="tx1"/>
                </a:solidFill>
                <a:effectLst/>
                <a:latin typeface="Arial" panose="020B0604020202020204" pitchFamily="34" charset="0"/>
                <a:ea typeface="+mn-ea"/>
                <a:cs typeface="Arial" panose="020B0604020202020204" pitchFamily="34" charset="0"/>
              </a:rPr>
              <a:t>yw camdriniaeth gorfforol, rywiol, seicolegol, emosiynol neu ariannol (ac mae’n cynnwys camdriniaeth sy’n digwydd mewn unrhyw leoliad, p’un ai mewn annedd breifat, mewn sefydliad neu mewn unrhyw fan arall) ac mae “camdriniaeth ariannol” yn cynnwys dwyn, twyllo, pwysau ar berson mewn perthynas ag arian, camddefnyddio arian. </a:t>
            </a:r>
          </a:p>
          <a:p>
            <a:pPr marL="171450" indent="-171450">
              <a:buFont typeface="Arial" panose="020B0604020202020204" pitchFamily="34" charset="0"/>
              <a:buChar char="•"/>
            </a:pPr>
            <a:r>
              <a:rPr lang="cy-GB" sz="1200" kern="1200" dirty="0">
                <a:solidFill>
                  <a:schemeClr val="tx1"/>
                </a:solidFill>
                <a:effectLst/>
                <a:latin typeface="Arial" panose="020B0604020202020204" pitchFamily="34" charset="0"/>
                <a:ea typeface="+mn-ea"/>
                <a:cs typeface="Arial" panose="020B0604020202020204" pitchFamily="34" charset="0"/>
              </a:rPr>
              <a:t>ystyr </a:t>
            </a:r>
            <a:r>
              <a:rPr lang="cy-GB" sz="1200" b="1" kern="1200" dirty="0">
                <a:solidFill>
                  <a:schemeClr val="tx1"/>
                </a:solidFill>
                <a:effectLst/>
                <a:latin typeface="Arial" panose="020B0604020202020204" pitchFamily="34" charset="0"/>
                <a:ea typeface="+mn-ea"/>
                <a:cs typeface="Arial" panose="020B0604020202020204" pitchFamily="34" charset="0"/>
              </a:rPr>
              <a:t>esgeulustod </a:t>
            </a:r>
            <a:r>
              <a:rPr lang="cy-GB" sz="1200" kern="1200" dirty="0">
                <a:solidFill>
                  <a:schemeClr val="tx1"/>
                </a:solidFill>
                <a:effectLst/>
                <a:latin typeface="Arial" panose="020B0604020202020204" pitchFamily="34" charset="0"/>
                <a:ea typeface="+mn-ea"/>
                <a:cs typeface="Arial" panose="020B0604020202020204" pitchFamily="34" charset="0"/>
              </a:rPr>
              <a:t>yw methiant i ddiwallu anghenion corfforol, emosiynol, cymdeithasol neu seicolegol sylfaenol person, sy’n debygol o arwain at amharu ar lesiant y person (er enghraifft, amharu ar iechyd y person). </a:t>
            </a:r>
          </a:p>
          <a:p>
            <a:pPr marL="171450" indent="-171450">
              <a:buFont typeface="Arial" panose="020B0604020202020204" pitchFamily="34" charset="0"/>
              <a:buChar char="•"/>
            </a:pPr>
            <a:r>
              <a:rPr lang="cy-GB" sz="1200" kern="1200" dirty="0">
                <a:solidFill>
                  <a:schemeClr val="tx1"/>
                </a:solidFill>
                <a:effectLst/>
                <a:latin typeface="Arial" panose="020B0604020202020204" pitchFamily="34" charset="0"/>
                <a:ea typeface="+mn-ea"/>
                <a:cs typeface="Arial" panose="020B0604020202020204" pitchFamily="34" charset="0"/>
              </a:rPr>
              <a:t>ystyr </a:t>
            </a:r>
            <a:r>
              <a:rPr lang="cy-GB" sz="1200" b="1" kern="1200" dirty="0">
                <a:solidFill>
                  <a:schemeClr val="tx1"/>
                </a:solidFill>
                <a:effectLst/>
                <a:latin typeface="Arial" panose="020B0604020202020204" pitchFamily="34" charset="0"/>
                <a:ea typeface="+mn-ea"/>
                <a:cs typeface="Arial" panose="020B0604020202020204" pitchFamily="34" charset="0"/>
              </a:rPr>
              <a:t>niwed </a:t>
            </a:r>
            <a:r>
              <a:rPr lang="cy-GB" sz="1200" kern="1200" dirty="0">
                <a:solidFill>
                  <a:schemeClr val="tx1"/>
                </a:solidFill>
                <a:effectLst/>
                <a:latin typeface="Arial" panose="020B0604020202020204" pitchFamily="34" charset="0"/>
                <a:ea typeface="+mn-ea"/>
                <a:cs typeface="Arial" panose="020B0604020202020204" pitchFamily="34" charset="0"/>
              </a:rPr>
              <a:t>yw camdriniaeth neu nam ar (a) iechyd corfforol neu iechyd meddwl, neu (b) datblygiad corfforol, deallusol, emosiynol, cymdeithasol neu ymddygiadol. </a:t>
            </a:r>
          </a:p>
          <a:p>
            <a:pPr marL="0" indent="0">
              <a:buFont typeface="Arial" panose="020B0604020202020204" pitchFamily="34" charset="0"/>
              <a:buNone/>
            </a:pPr>
            <a:endParaRPr lang="cy-GB" sz="120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GB" sz="1200" kern="1200" dirty="0">
                <a:solidFill>
                  <a:schemeClr val="tx1"/>
                </a:solidFill>
                <a:effectLst/>
                <a:latin typeface="Arial" panose="020B0604020202020204" pitchFamily="34" charset="0"/>
                <a:ea typeface="+mn-ea"/>
                <a:cs typeface="Arial" panose="020B0604020202020204" pitchFamily="34" charset="0"/>
              </a:rPr>
              <a:t>Gall camdriniaeth neu esgeulustod fod yn drosedd </a:t>
            </a:r>
            <a:r>
              <a:rPr lang="en-GB" sz="1200" kern="1200" dirty="0" err="1">
                <a:solidFill>
                  <a:schemeClr val="tx1"/>
                </a:solidFill>
                <a:effectLst/>
                <a:latin typeface="Arial" panose="020B0604020202020204" pitchFamily="34" charset="0"/>
                <a:ea typeface="+mn-ea"/>
                <a:cs typeface="Arial" panose="020B0604020202020204" pitchFamily="34" charset="0"/>
              </a:rPr>
              <a:t>droseddol</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Maent</a:t>
            </a:r>
            <a:r>
              <a:rPr lang="en-GB" sz="1200" kern="1200" dirty="0">
                <a:solidFill>
                  <a:schemeClr val="tx1"/>
                </a:solidFill>
                <a:effectLst/>
                <a:latin typeface="Arial" panose="020B0604020202020204" pitchFamily="34" charset="0"/>
                <a:ea typeface="+mn-ea"/>
                <a:cs typeface="Arial" panose="020B0604020202020204" pitchFamily="34" charset="0"/>
              </a:rPr>
              <a:t> yn cynnwys </a:t>
            </a:r>
            <a:r>
              <a:rPr lang="en-GB" sz="1200" kern="1200" dirty="0" err="1">
                <a:solidFill>
                  <a:schemeClr val="tx1"/>
                </a:solidFill>
                <a:effectLst/>
                <a:latin typeface="Arial" panose="020B0604020202020204" pitchFamily="34" charset="0"/>
                <a:ea typeface="+mn-ea"/>
                <a:cs typeface="Arial" panose="020B0604020202020204" pitchFamily="34" charset="0"/>
              </a:rPr>
              <a:t>troseddau</a:t>
            </a:r>
            <a:r>
              <a:rPr lang="en-GB" sz="1200" kern="1200" dirty="0">
                <a:solidFill>
                  <a:schemeClr val="tx1"/>
                </a:solidFill>
                <a:effectLst/>
                <a:latin typeface="Arial" panose="020B0604020202020204" pitchFamily="34" charset="0"/>
                <a:ea typeface="+mn-ea"/>
                <a:cs typeface="Arial" panose="020B0604020202020204" pitchFamily="34" charset="0"/>
              </a:rPr>
              <a:t> yn </a:t>
            </a:r>
            <a:r>
              <a:rPr lang="en-GB" sz="1200" kern="1200" dirty="0" err="1">
                <a:solidFill>
                  <a:schemeClr val="tx1"/>
                </a:solidFill>
                <a:effectLst/>
                <a:latin typeface="Arial" panose="020B0604020202020204" pitchFamily="34" charset="0"/>
                <a:ea typeface="+mn-ea"/>
                <a:cs typeface="Arial" panose="020B0604020202020204" pitchFamily="34" charset="0"/>
              </a:rPr>
              <a:t>erbyn</a:t>
            </a:r>
            <a:r>
              <a:rPr lang="en-GB" sz="1200" kern="1200" dirty="0">
                <a:solidFill>
                  <a:schemeClr val="tx1"/>
                </a:solidFill>
                <a:effectLst/>
                <a:latin typeface="Arial" panose="020B0604020202020204" pitchFamily="34" charset="0"/>
                <a:ea typeface="+mn-ea"/>
                <a:cs typeface="Arial" panose="020B0604020202020204" pitchFamily="34" charset="0"/>
              </a:rPr>
              <a:t> y person (</a:t>
            </a:r>
            <a:r>
              <a:rPr lang="en-GB" sz="1200" kern="1200" dirty="0" err="1">
                <a:solidFill>
                  <a:schemeClr val="tx1"/>
                </a:solidFill>
                <a:effectLst/>
                <a:latin typeface="Arial" panose="020B0604020202020204" pitchFamily="34" charset="0"/>
                <a:ea typeface="+mn-ea"/>
                <a:cs typeface="Arial" panose="020B0604020202020204" pitchFamily="34" charset="0"/>
              </a:rPr>
              <a:t>troseddau</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treisgar</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troseddau</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rhywiol</a:t>
            </a:r>
            <a:r>
              <a:rPr lang="en-GB" sz="1200" kern="1200" dirty="0">
                <a:solidFill>
                  <a:schemeClr val="tx1"/>
                </a:solidFill>
                <a:effectLst/>
                <a:latin typeface="Arial" panose="020B0604020202020204" pitchFamily="34" charset="0"/>
                <a:ea typeface="+mn-ea"/>
                <a:cs typeface="Arial" panose="020B0604020202020204" pitchFamily="34" charset="0"/>
              </a:rPr>
              <a:t> a </a:t>
            </a:r>
            <a:r>
              <a:rPr lang="en-GB" sz="1200" kern="1200" dirty="0" err="1">
                <a:solidFill>
                  <a:schemeClr val="tx1"/>
                </a:solidFill>
                <a:effectLst/>
                <a:latin typeface="Arial" panose="020B0604020202020204" pitchFamily="34" charset="0"/>
                <a:ea typeface="+mn-ea"/>
                <a:cs typeface="Arial" panose="020B0604020202020204" pitchFamily="34" charset="0"/>
              </a:rPr>
              <a:t>throseddau</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eiddo</a:t>
            </a:r>
            <a:r>
              <a:rPr lang="en-GB" sz="1200" kern="1200" dirty="0">
                <a:solidFill>
                  <a:schemeClr val="tx1"/>
                </a:solidFill>
                <a:effectLst/>
                <a:latin typeface="Arial" panose="020B0604020202020204" pitchFamily="34" charset="0"/>
                <a:ea typeface="+mn-ea"/>
                <a:cs typeface="Arial" panose="020B0604020202020204" pitchFamily="34" charset="0"/>
              </a:rPr>
              <a:t> fel </a:t>
            </a:r>
            <a:r>
              <a:rPr lang="en-GB" sz="1200" kern="1200" dirty="0" err="1">
                <a:solidFill>
                  <a:schemeClr val="tx1"/>
                </a:solidFill>
                <a:effectLst/>
                <a:latin typeface="Arial" panose="020B0604020202020204" pitchFamily="34" charset="0"/>
                <a:ea typeface="+mn-ea"/>
                <a:cs typeface="Arial" panose="020B0604020202020204" pitchFamily="34" charset="0"/>
              </a:rPr>
              <a:t>dwyn</a:t>
            </a:r>
            <a:r>
              <a:rPr lang="en-GB" sz="1200" kern="1200" dirty="0">
                <a:solidFill>
                  <a:schemeClr val="tx1"/>
                </a:solidFill>
                <a:effectLst/>
                <a:latin typeface="Arial" panose="020B0604020202020204" pitchFamily="34" charset="0"/>
                <a:ea typeface="+mn-ea"/>
                <a:cs typeface="Arial" panose="020B0604020202020204" pitchFamily="34" charset="0"/>
              </a:rPr>
              <a:t>. Os yw camdriniaeth neu esgeulustod yn cael ei </a:t>
            </a:r>
            <a:r>
              <a:rPr lang="en-GB" sz="1200" kern="1200" dirty="0" err="1">
                <a:solidFill>
                  <a:schemeClr val="tx1"/>
                </a:solidFill>
                <a:effectLst/>
                <a:latin typeface="Arial" panose="020B0604020202020204" pitchFamily="34" charset="0"/>
                <a:ea typeface="+mn-ea"/>
                <a:cs typeface="Arial" panose="020B0604020202020204" pitchFamily="34" charset="0"/>
              </a:rPr>
              <a:t>gymell</a:t>
            </a:r>
            <a:r>
              <a:rPr lang="en-GB" sz="1200" kern="1200" dirty="0">
                <a:solidFill>
                  <a:schemeClr val="tx1"/>
                </a:solidFill>
                <a:effectLst/>
                <a:latin typeface="Arial" panose="020B0604020202020204" pitchFamily="34" charset="0"/>
                <a:ea typeface="+mn-ea"/>
                <a:cs typeface="Arial" panose="020B0604020202020204" pitchFamily="34" charset="0"/>
              </a:rPr>
              <a:t> gan </a:t>
            </a:r>
            <a:r>
              <a:rPr lang="en-GB" sz="1200" kern="1200" dirty="0" err="1">
                <a:solidFill>
                  <a:schemeClr val="tx1"/>
                </a:solidFill>
                <a:effectLst/>
                <a:latin typeface="Arial" panose="020B0604020202020204" pitchFamily="34" charset="0"/>
                <a:ea typeface="+mn-ea"/>
                <a:cs typeface="Arial" panose="020B0604020202020204" pitchFamily="34" charset="0"/>
              </a:rPr>
              <a:t>nodwedd</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bersonol</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rhywun</a:t>
            </a:r>
            <a:r>
              <a:rPr lang="en-GB" sz="1200" kern="1200" dirty="0">
                <a:solidFill>
                  <a:schemeClr val="tx1"/>
                </a:solidFill>
                <a:effectLst/>
                <a:latin typeface="Arial" panose="020B0604020202020204" pitchFamily="34" charset="0"/>
                <a:ea typeface="+mn-ea"/>
                <a:cs typeface="Arial" panose="020B0604020202020204" pitchFamily="34" charset="0"/>
              </a:rPr>
              <a:t> – </a:t>
            </a:r>
            <a:r>
              <a:rPr lang="en-GB" sz="1200" kern="1200" dirty="0" err="1">
                <a:solidFill>
                  <a:schemeClr val="tx1"/>
                </a:solidFill>
                <a:effectLst/>
                <a:latin typeface="Arial" panose="020B0604020202020204" pitchFamily="34" charset="0"/>
                <a:ea typeface="+mn-ea"/>
                <a:cs typeface="Arial" panose="020B0604020202020204" pitchFamily="34" charset="0"/>
              </a:rPr>
              <a:t>anabledd</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hil</a:t>
            </a:r>
            <a:r>
              <a:rPr lang="en-GB" sz="1200" kern="1200" dirty="0">
                <a:solidFill>
                  <a:schemeClr val="tx1"/>
                </a:solidFill>
                <a:effectLst/>
                <a:latin typeface="Arial" panose="020B0604020202020204" pitchFamily="34" charset="0"/>
                <a:ea typeface="+mn-ea"/>
                <a:cs typeface="Arial" panose="020B0604020202020204" pitchFamily="34" charset="0"/>
              </a:rPr>
              <a:t> ac </a:t>
            </a:r>
            <a:r>
              <a:rPr lang="en-GB" sz="1200" kern="1200" dirty="0" err="1">
                <a:solidFill>
                  <a:schemeClr val="tx1"/>
                </a:solidFill>
                <a:effectLst/>
                <a:latin typeface="Arial" panose="020B0604020202020204" pitchFamily="34" charset="0"/>
                <a:ea typeface="+mn-ea"/>
                <a:cs typeface="Arial" panose="020B0604020202020204" pitchFamily="34" charset="0"/>
              </a:rPr>
              <a:t>ethnigrwydd</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crefydd</a:t>
            </a:r>
            <a:r>
              <a:rPr lang="en-GB" sz="1200" kern="1200" dirty="0">
                <a:solidFill>
                  <a:schemeClr val="tx1"/>
                </a:solidFill>
                <a:effectLst/>
                <a:latin typeface="Arial" panose="020B0604020202020204" pitchFamily="34" charset="0"/>
                <a:ea typeface="+mn-ea"/>
                <a:cs typeface="Arial" panose="020B0604020202020204" pitchFamily="34" charset="0"/>
              </a:rPr>
              <a:t> a </a:t>
            </a:r>
            <a:r>
              <a:rPr lang="en-GB" sz="1200" kern="1200" dirty="0" err="1">
                <a:solidFill>
                  <a:schemeClr val="tx1"/>
                </a:solidFill>
                <a:effectLst/>
                <a:latin typeface="Arial" panose="020B0604020202020204" pitchFamily="34" charset="0"/>
                <a:ea typeface="+mn-ea"/>
                <a:cs typeface="Arial" panose="020B0604020202020204" pitchFamily="34" charset="0"/>
              </a:rPr>
              <a:t>chred</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cyfeiriadedd</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rhywiol</a:t>
            </a:r>
            <a:r>
              <a:rPr lang="en-GB" sz="1200" kern="1200" dirty="0">
                <a:solidFill>
                  <a:schemeClr val="tx1"/>
                </a:solidFill>
                <a:effectLst/>
                <a:latin typeface="Arial" panose="020B0604020202020204" pitchFamily="34" charset="0"/>
                <a:ea typeface="+mn-ea"/>
                <a:cs typeface="Arial" panose="020B0604020202020204" pitchFamily="34" charset="0"/>
              </a:rPr>
              <a:t> a </a:t>
            </a:r>
            <a:r>
              <a:rPr lang="en-GB" sz="1200" kern="1200" dirty="0" err="1">
                <a:solidFill>
                  <a:schemeClr val="tx1"/>
                </a:solidFill>
                <a:effectLst/>
                <a:latin typeface="Arial" panose="020B0604020202020204" pitchFamily="34" charset="0"/>
                <a:ea typeface="+mn-ea"/>
                <a:cs typeface="Arial" panose="020B0604020202020204" pitchFamily="34" charset="0"/>
              </a:rPr>
              <a:t>hunaniaeth</a:t>
            </a:r>
            <a:r>
              <a:rPr lang="en-GB" sz="1200" kern="1200" dirty="0">
                <a:solidFill>
                  <a:schemeClr val="tx1"/>
                </a:solidFill>
                <a:effectLst/>
                <a:latin typeface="Arial" panose="020B0604020202020204" pitchFamily="34" charset="0"/>
                <a:ea typeface="+mn-ea"/>
                <a:cs typeface="Arial" panose="020B0604020202020204" pitchFamily="34" charset="0"/>
              </a:rPr>
              <a:t> o ran </a:t>
            </a:r>
            <a:r>
              <a:rPr lang="en-GB" sz="1200" kern="1200" dirty="0" err="1">
                <a:solidFill>
                  <a:schemeClr val="tx1"/>
                </a:solidFill>
                <a:effectLst/>
                <a:latin typeface="Arial" panose="020B0604020202020204" pitchFamily="34" charset="0"/>
                <a:ea typeface="+mn-ea"/>
                <a:cs typeface="Arial" panose="020B0604020202020204" pitchFamily="34" charset="0"/>
              </a:rPr>
              <a:t>trawsrywedd</a:t>
            </a:r>
            <a:r>
              <a:rPr lang="en-GB" sz="1200" kern="1200" dirty="0">
                <a:solidFill>
                  <a:schemeClr val="tx1"/>
                </a:solidFill>
                <a:effectLst/>
                <a:latin typeface="Arial" panose="020B0604020202020204" pitchFamily="34" charset="0"/>
                <a:ea typeface="+mn-ea"/>
                <a:cs typeface="Arial" panose="020B0604020202020204" pitchFamily="34" charset="0"/>
              </a:rPr>
              <a:t>/</a:t>
            </a:r>
            <a:r>
              <a:rPr lang="en-GB" sz="1200" kern="1200" dirty="0" err="1">
                <a:solidFill>
                  <a:schemeClr val="tx1"/>
                </a:solidFill>
                <a:effectLst/>
                <a:latin typeface="Arial" panose="020B0604020202020204" pitchFamily="34" charset="0"/>
                <a:ea typeface="+mn-ea"/>
                <a:cs typeface="Arial" panose="020B0604020202020204" pitchFamily="34" charset="0"/>
              </a:rPr>
              <a:t>rhywedd</a:t>
            </a:r>
            <a:r>
              <a:rPr lang="en-GB" sz="1200" kern="1200" dirty="0">
                <a:solidFill>
                  <a:schemeClr val="tx1"/>
                </a:solidFill>
                <a:effectLst/>
                <a:latin typeface="Arial" panose="020B0604020202020204" pitchFamily="34" charset="0"/>
                <a:ea typeface="+mn-ea"/>
                <a:cs typeface="Arial" panose="020B0604020202020204" pitchFamily="34" charset="0"/>
              </a:rPr>
              <a:t> – yna mae’n </a:t>
            </a:r>
            <a:r>
              <a:rPr lang="en-GB" sz="1200" kern="1200" dirty="0" err="1">
                <a:solidFill>
                  <a:schemeClr val="tx1"/>
                </a:solidFill>
                <a:effectLst/>
                <a:latin typeface="Arial" panose="020B0604020202020204" pitchFamily="34" charset="0"/>
                <a:ea typeface="+mn-ea"/>
                <a:cs typeface="Arial" panose="020B0604020202020204" pitchFamily="34" charset="0"/>
              </a:rPr>
              <a:t>bosib</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mai</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trosedd</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gasineb</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ydyw</a:t>
            </a:r>
            <a:r>
              <a:rPr lang="en-GB" sz="1200" kern="1200" dirty="0">
                <a:solidFill>
                  <a:schemeClr val="tx1"/>
                </a:solidFill>
                <a:effectLst/>
                <a:latin typeface="Arial" panose="020B0604020202020204" pitchFamily="34" charset="0"/>
                <a:ea typeface="+mn-ea"/>
                <a:cs typeface="Arial" panose="020B0604020202020204" pitchFamily="34" charset="0"/>
              </a:rPr>
              <a:t>. Mae’r </a:t>
            </a:r>
            <a:r>
              <a:rPr lang="en-GB" sz="1200" kern="1200" dirty="0" err="1">
                <a:solidFill>
                  <a:schemeClr val="tx1"/>
                </a:solidFill>
                <a:effectLst/>
                <a:latin typeface="Arial" panose="020B0604020202020204" pitchFamily="34" charset="0"/>
                <a:ea typeface="+mn-ea"/>
                <a:cs typeface="Arial" panose="020B0604020202020204" pitchFamily="34" charset="0"/>
              </a:rPr>
              <a:t>diffiniad</a:t>
            </a:r>
            <a:r>
              <a:rPr lang="en-GB" sz="1200" kern="1200" dirty="0">
                <a:solidFill>
                  <a:schemeClr val="tx1"/>
                </a:solidFill>
                <a:effectLst/>
                <a:latin typeface="Arial" panose="020B0604020202020204" pitchFamily="34" charset="0"/>
                <a:ea typeface="+mn-ea"/>
                <a:cs typeface="Arial" panose="020B0604020202020204" pitchFamily="34" charset="0"/>
              </a:rPr>
              <a:t> o niwed yn y Ddeddf yn </a:t>
            </a:r>
            <a:r>
              <a:rPr lang="en-GB" sz="1200" kern="1200" dirty="0" err="1">
                <a:solidFill>
                  <a:schemeClr val="tx1"/>
                </a:solidFill>
                <a:effectLst/>
                <a:latin typeface="Arial" panose="020B0604020202020204" pitchFamily="34" charset="0"/>
                <a:ea typeface="+mn-ea"/>
                <a:cs typeface="Arial" panose="020B0604020202020204" pitchFamily="34" charset="0"/>
              </a:rPr>
              <a:t>debyg</a:t>
            </a:r>
            <a:r>
              <a:rPr lang="en-GB" sz="1200" kern="1200" baseline="0" dirty="0">
                <a:solidFill>
                  <a:schemeClr val="tx1"/>
                </a:solidFill>
                <a:effectLst/>
                <a:latin typeface="Arial" panose="020B0604020202020204" pitchFamily="34" charset="0"/>
                <a:ea typeface="+mn-ea"/>
                <a:cs typeface="Arial" panose="020B0604020202020204" pitchFamily="34" charset="0"/>
              </a:rPr>
              <a:t> </a:t>
            </a:r>
            <a:r>
              <a:rPr lang="en-GB" sz="1200" kern="1200" baseline="0" dirty="0" err="1">
                <a:solidFill>
                  <a:schemeClr val="tx1"/>
                </a:solidFill>
                <a:effectLst/>
                <a:latin typeface="Arial" panose="020B0604020202020204" pitchFamily="34" charset="0"/>
                <a:ea typeface="+mn-ea"/>
                <a:cs typeface="Arial" panose="020B0604020202020204" pitchFamily="34" charset="0"/>
              </a:rPr>
              <a:t>iawn</a:t>
            </a:r>
            <a:r>
              <a:rPr lang="en-GB" sz="1200" kern="1200" baseline="0" dirty="0">
                <a:solidFill>
                  <a:schemeClr val="tx1"/>
                </a:solidFill>
                <a:effectLst/>
                <a:latin typeface="Arial" panose="020B0604020202020204" pitchFamily="34" charset="0"/>
                <a:ea typeface="+mn-ea"/>
                <a:cs typeface="Arial" panose="020B0604020202020204" pitchFamily="34" charset="0"/>
              </a:rPr>
              <a:t> i’r un yn </a:t>
            </a:r>
            <a:r>
              <a:rPr lang="en-GB" sz="1200" kern="1200" baseline="0" dirty="0" err="1">
                <a:solidFill>
                  <a:schemeClr val="tx1"/>
                </a:solidFill>
                <a:effectLst/>
                <a:latin typeface="Arial" panose="020B0604020202020204" pitchFamily="34" charset="0"/>
                <a:ea typeface="+mn-ea"/>
                <a:cs typeface="Arial" panose="020B0604020202020204" pitchFamily="34" charset="0"/>
              </a:rPr>
              <a:t>Neddf</a:t>
            </a:r>
            <a:r>
              <a:rPr lang="en-GB" sz="1200" kern="1200" baseline="0" dirty="0">
                <a:solidFill>
                  <a:schemeClr val="tx1"/>
                </a:solidFill>
                <a:effectLst/>
                <a:latin typeface="Arial" panose="020B0604020202020204" pitchFamily="34" charset="0"/>
                <a:ea typeface="+mn-ea"/>
                <a:cs typeface="Arial" panose="020B0604020202020204" pitchFamily="34" charset="0"/>
              </a:rPr>
              <a:t> Plant 1989. Mae hyn yn golygu y bydd </a:t>
            </a:r>
            <a:r>
              <a:rPr lang="en-GB" sz="1200" kern="1200" baseline="0" dirty="0" err="1">
                <a:solidFill>
                  <a:schemeClr val="tx1"/>
                </a:solidFill>
                <a:effectLst/>
                <a:latin typeface="Arial" panose="020B0604020202020204" pitchFamily="34" charset="0"/>
                <a:ea typeface="+mn-ea"/>
                <a:cs typeface="Arial" panose="020B0604020202020204" pitchFamily="34" charset="0"/>
              </a:rPr>
              <a:t>atgyfeiriadau</a:t>
            </a:r>
            <a:r>
              <a:rPr lang="en-GB" sz="1200" kern="1200" baseline="0" dirty="0">
                <a:solidFill>
                  <a:schemeClr val="tx1"/>
                </a:solidFill>
                <a:effectLst/>
                <a:latin typeface="Arial" panose="020B0604020202020204" pitchFamily="34" charset="0"/>
                <a:ea typeface="+mn-ea"/>
                <a:cs typeface="Arial" panose="020B0604020202020204" pitchFamily="34" charset="0"/>
              </a:rPr>
              <a:t> plant sy’n wynebu risg o dan y Ddeddf hon yn </a:t>
            </a:r>
            <a:r>
              <a:rPr lang="en-GB" sz="1200" kern="1200" baseline="0" dirty="0" err="1">
                <a:solidFill>
                  <a:schemeClr val="tx1"/>
                </a:solidFill>
                <a:effectLst/>
                <a:latin typeface="Arial" panose="020B0604020202020204" pitchFamily="34" charset="0"/>
                <a:ea typeface="+mn-ea"/>
                <a:cs typeface="Arial" panose="020B0604020202020204" pitchFamily="34" charset="0"/>
              </a:rPr>
              <a:t>debyg</a:t>
            </a:r>
            <a:r>
              <a:rPr lang="en-GB" sz="1200" kern="1200" baseline="0" dirty="0">
                <a:solidFill>
                  <a:schemeClr val="tx1"/>
                </a:solidFill>
                <a:effectLst/>
                <a:latin typeface="Arial" panose="020B0604020202020204" pitchFamily="34" charset="0"/>
                <a:ea typeface="+mn-ea"/>
                <a:cs typeface="Arial" panose="020B0604020202020204" pitchFamily="34" charset="0"/>
              </a:rPr>
              <a:t> i </a:t>
            </a:r>
            <a:r>
              <a:rPr lang="en-GB" sz="1200" kern="1200" baseline="0" dirty="0" err="1">
                <a:solidFill>
                  <a:schemeClr val="tx1"/>
                </a:solidFill>
                <a:effectLst/>
                <a:latin typeface="Arial" panose="020B0604020202020204" pitchFamily="34" charset="0"/>
                <a:ea typeface="+mn-ea"/>
                <a:cs typeface="Arial" panose="020B0604020202020204" pitchFamily="34" charset="0"/>
              </a:rPr>
              <a:t>atgyfeiriadau</a:t>
            </a:r>
            <a:r>
              <a:rPr lang="en-GB" sz="1200" kern="1200" baseline="0" dirty="0">
                <a:solidFill>
                  <a:schemeClr val="tx1"/>
                </a:solidFill>
                <a:effectLst/>
                <a:latin typeface="Arial" panose="020B0604020202020204" pitchFamily="34" charset="0"/>
                <a:ea typeface="+mn-ea"/>
                <a:cs typeface="Arial" panose="020B0604020202020204" pitchFamily="34" charset="0"/>
              </a:rPr>
              <a:t> ar hyn o </a:t>
            </a:r>
            <a:r>
              <a:rPr lang="en-GB" sz="1200" kern="1200" baseline="0" dirty="0" err="1">
                <a:solidFill>
                  <a:schemeClr val="tx1"/>
                </a:solidFill>
                <a:effectLst/>
                <a:latin typeface="Arial" panose="020B0604020202020204" pitchFamily="34" charset="0"/>
                <a:ea typeface="+mn-ea"/>
                <a:cs typeface="Arial" panose="020B0604020202020204" pitchFamily="34" charset="0"/>
              </a:rPr>
              <a:t>bryd</a:t>
            </a:r>
            <a:r>
              <a:rPr lang="en-GB" sz="1200" kern="1200" baseline="0" dirty="0">
                <a:solidFill>
                  <a:schemeClr val="tx1"/>
                </a:solidFill>
                <a:effectLst/>
                <a:latin typeface="Arial" panose="020B0604020202020204" pitchFamily="34" charset="0"/>
                <a:ea typeface="+mn-ea"/>
                <a:cs typeface="Arial" panose="020B0604020202020204" pitchFamily="34" charset="0"/>
              </a:rPr>
              <a:t>.</a:t>
            </a:r>
          </a:p>
          <a:p>
            <a:pPr marL="0" indent="0">
              <a:buFont typeface="Arial" panose="020B0604020202020204" pitchFamily="34" charset="0"/>
              <a:buNone/>
            </a:pPr>
            <a:endParaRPr lang="en-GB" sz="1200" kern="1200" baseline="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GB" sz="1200" kern="1200" baseline="0" dirty="0">
                <a:solidFill>
                  <a:schemeClr val="tx1"/>
                </a:solidFill>
                <a:effectLst/>
                <a:latin typeface="Arial" panose="020B0604020202020204" pitchFamily="34" charset="0"/>
                <a:ea typeface="+mn-ea"/>
                <a:cs typeface="Arial" panose="020B0604020202020204" pitchFamily="34" charset="0"/>
              </a:rPr>
              <a:t>Mae </a:t>
            </a:r>
            <a:r>
              <a:rPr lang="en-GB" sz="1200" kern="1200" dirty="0">
                <a:solidFill>
                  <a:schemeClr val="tx1"/>
                </a:solidFill>
                <a:effectLst/>
                <a:latin typeface="Arial" panose="020B0604020202020204" pitchFamily="34" charset="0"/>
                <a:ea typeface="+mn-ea"/>
                <a:cs typeface="Arial" panose="020B0604020202020204" pitchFamily="34" charset="0"/>
              </a:rPr>
              <a:t> dyletswydd </a:t>
            </a:r>
            <a:r>
              <a:rPr lang="en-GB" sz="1200" kern="1200" dirty="0" err="1">
                <a:solidFill>
                  <a:schemeClr val="tx1"/>
                </a:solidFill>
                <a:effectLst/>
                <a:latin typeface="Arial" panose="020B0604020202020204" pitchFamily="34" charset="0"/>
                <a:ea typeface="+mn-ea"/>
                <a:cs typeface="Arial" panose="020B0604020202020204" pitchFamily="34" charset="0"/>
              </a:rPr>
              <a:t>ofynnol</a:t>
            </a:r>
            <a:r>
              <a:rPr lang="en-GB" sz="1200" kern="1200" dirty="0">
                <a:solidFill>
                  <a:schemeClr val="tx1"/>
                </a:solidFill>
                <a:effectLst/>
                <a:latin typeface="Arial" panose="020B0604020202020204" pitchFamily="34" charset="0"/>
                <a:ea typeface="+mn-ea"/>
                <a:cs typeface="Arial" panose="020B0604020202020204" pitchFamily="34" charset="0"/>
              </a:rPr>
              <a:t> i hysbysu am </a:t>
            </a:r>
            <a:r>
              <a:rPr lang="en-GB" sz="1200" kern="1200" dirty="0" err="1">
                <a:solidFill>
                  <a:schemeClr val="tx1"/>
                </a:solidFill>
                <a:effectLst/>
                <a:latin typeface="Arial" panose="020B0604020202020204" pitchFamily="34" charset="0"/>
                <a:ea typeface="+mn-ea"/>
                <a:cs typeface="Arial" panose="020B0604020202020204" pitchFamily="34" charset="0"/>
              </a:rPr>
              <a:t>anffurfio</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organau</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cenhedlu</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benywod</a:t>
            </a:r>
            <a:r>
              <a:rPr lang="en-GB" sz="1200" kern="1200" dirty="0">
                <a:solidFill>
                  <a:schemeClr val="tx1"/>
                </a:solidFill>
                <a:effectLst/>
                <a:latin typeface="Arial" panose="020B0604020202020204" pitchFamily="34" charset="0"/>
                <a:ea typeface="+mn-ea"/>
                <a:cs typeface="Arial" panose="020B0604020202020204" pitchFamily="34" charset="0"/>
              </a:rPr>
              <a:t> (FGM) </a:t>
            </a:r>
            <a:r>
              <a:rPr lang="en-GB" sz="1200" kern="1200" dirty="0" err="1">
                <a:solidFill>
                  <a:schemeClr val="tx1"/>
                </a:solidFill>
                <a:effectLst/>
                <a:latin typeface="Arial" panose="020B0604020202020204" pitchFamily="34" charset="0"/>
                <a:ea typeface="+mn-ea"/>
                <a:cs typeface="Arial" panose="020B0604020202020204" pitchFamily="34" charset="0"/>
              </a:rPr>
              <a:t>wedi’i</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chyflwyno</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gyda</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b="1" kern="1200" dirty="0" err="1">
                <a:solidFill>
                  <a:schemeClr val="tx1"/>
                </a:solidFill>
                <a:effectLst/>
                <a:latin typeface="Arial" panose="020B0604020202020204" pitchFamily="34" charset="0"/>
                <a:ea typeface="+mn-ea"/>
                <a:cs typeface="Arial" panose="020B0604020202020204" pitchFamily="34" charset="0"/>
              </a:rPr>
              <a:t>Deddf</a:t>
            </a:r>
            <a:r>
              <a:rPr lang="en-GB" sz="1200" b="1" kern="1200" dirty="0">
                <a:solidFill>
                  <a:schemeClr val="tx1"/>
                </a:solidFill>
                <a:effectLst/>
                <a:latin typeface="Arial" panose="020B0604020202020204" pitchFamily="34" charset="0"/>
                <a:ea typeface="+mn-ea"/>
                <a:cs typeface="Arial" panose="020B0604020202020204" pitchFamily="34" charset="0"/>
              </a:rPr>
              <a:t> </a:t>
            </a:r>
            <a:r>
              <a:rPr lang="en-GB" sz="1200" b="1" kern="1200" dirty="0" err="1">
                <a:solidFill>
                  <a:schemeClr val="tx1"/>
                </a:solidFill>
                <a:effectLst/>
                <a:latin typeface="Arial" panose="020B0604020202020204" pitchFamily="34" charset="0"/>
                <a:ea typeface="+mn-ea"/>
                <a:cs typeface="Arial" panose="020B0604020202020204" pitchFamily="34" charset="0"/>
              </a:rPr>
              <a:t>Troseddu</a:t>
            </a:r>
            <a:r>
              <a:rPr lang="en-GB" sz="1200" b="1" kern="1200" dirty="0">
                <a:solidFill>
                  <a:schemeClr val="tx1"/>
                </a:solidFill>
                <a:effectLst/>
                <a:latin typeface="Arial" panose="020B0604020202020204" pitchFamily="34" charset="0"/>
                <a:ea typeface="+mn-ea"/>
                <a:cs typeface="Arial" panose="020B0604020202020204" pitchFamily="34" charset="0"/>
              </a:rPr>
              <a:t> </a:t>
            </a:r>
            <a:r>
              <a:rPr lang="en-GB" sz="1200" b="1" kern="1200" dirty="0" err="1">
                <a:solidFill>
                  <a:schemeClr val="tx1"/>
                </a:solidFill>
                <a:effectLst/>
                <a:latin typeface="Arial" panose="020B0604020202020204" pitchFamily="34" charset="0"/>
                <a:ea typeface="+mn-ea"/>
                <a:cs typeface="Arial" panose="020B0604020202020204" pitchFamily="34" charset="0"/>
              </a:rPr>
              <a:t>Difrifol</a:t>
            </a:r>
            <a:r>
              <a:rPr lang="en-GB" sz="1200" b="1" kern="1200" dirty="0">
                <a:solidFill>
                  <a:schemeClr val="tx1"/>
                </a:solidFill>
                <a:effectLst/>
                <a:latin typeface="Arial" panose="020B0604020202020204" pitchFamily="34" charset="0"/>
                <a:ea typeface="+mn-ea"/>
                <a:cs typeface="Arial" panose="020B0604020202020204" pitchFamily="34" charset="0"/>
              </a:rPr>
              <a:t> 2015</a:t>
            </a:r>
            <a:r>
              <a:rPr lang="en-GB" sz="1200" kern="1200" dirty="0">
                <a:solidFill>
                  <a:schemeClr val="tx1"/>
                </a:solidFill>
                <a:effectLst/>
                <a:latin typeface="Arial" panose="020B0604020202020204" pitchFamily="34" charset="0"/>
                <a:ea typeface="+mn-ea"/>
                <a:cs typeface="Arial" panose="020B0604020202020204" pitchFamily="34" charset="0"/>
              </a:rPr>
              <a:t>. Mae’r ddyletswydd yn ei gwneud hi’n </a:t>
            </a:r>
            <a:r>
              <a:rPr lang="en-GB" sz="1200" kern="1200" dirty="0" err="1">
                <a:solidFill>
                  <a:schemeClr val="tx1"/>
                </a:solidFill>
                <a:effectLst/>
                <a:latin typeface="Arial" panose="020B0604020202020204" pitchFamily="34" charset="0"/>
                <a:ea typeface="+mn-ea"/>
                <a:cs typeface="Arial" panose="020B0604020202020204" pitchFamily="34" charset="0"/>
              </a:rPr>
              <a:t>ofynnol</a:t>
            </a:r>
            <a:r>
              <a:rPr lang="en-GB" sz="1200" kern="1200" dirty="0">
                <a:solidFill>
                  <a:schemeClr val="tx1"/>
                </a:solidFill>
                <a:effectLst/>
                <a:latin typeface="Arial" panose="020B0604020202020204" pitchFamily="34" charset="0"/>
                <a:ea typeface="+mn-ea"/>
                <a:cs typeface="Arial" panose="020B0604020202020204" pitchFamily="34" charset="0"/>
              </a:rPr>
              <a:t> i </a:t>
            </a:r>
            <a:r>
              <a:rPr lang="en-GB" sz="1200" kern="1200" dirty="0" err="1">
                <a:solidFill>
                  <a:schemeClr val="tx1"/>
                </a:solidFill>
                <a:effectLst/>
                <a:latin typeface="Arial" panose="020B0604020202020204" pitchFamily="34" charset="0"/>
                <a:ea typeface="+mn-ea"/>
                <a:cs typeface="Arial" panose="020B0604020202020204" pitchFamily="34" charset="0"/>
              </a:rPr>
              <a:t>weithwyr</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iechyd</a:t>
            </a:r>
            <a:r>
              <a:rPr lang="en-GB" sz="1200" kern="1200" dirty="0">
                <a:solidFill>
                  <a:schemeClr val="tx1"/>
                </a:solidFill>
                <a:effectLst/>
                <a:latin typeface="Arial" panose="020B0604020202020204" pitchFamily="34" charset="0"/>
                <a:ea typeface="+mn-ea"/>
                <a:cs typeface="Arial" panose="020B0604020202020204" pitchFamily="34" charset="0"/>
              </a:rPr>
              <a:t> a gofal </a:t>
            </a:r>
            <a:r>
              <a:rPr lang="en-GB" sz="1200" kern="1200" dirty="0" err="1">
                <a:solidFill>
                  <a:schemeClr val="tx1"/>
                </a:solidFill>
                <a:effectLst/>
                <a:latin typeface="Arial" panose="020B0604020202020204" pitchFamily="34" charset="0"/>
                <a:ea typeface="+mn-ea"/>
                <a:cs typeface="Arial" panose="020B0604020202020204" pitchFamily="34" charset="0"/>
              </a:rPr>
              <a:t>proffesiynol</a:t>
            </a:r>
            <a:r>
              <a:rPr lang="en-GB" sz="1200" kern="1200" dirty="0">
                <a:solidFill>
                  <a:schemeClr val="tx1"/>
                </a:solidFill>
                <a:effectLst/>
                <a:latin typeface="Arial" panose="020B0604020202020204" pitchFamily="34" charset="0"/>
                <a:ea typeface="+mn-ea"/>
                <a:cs typeface="Arial" panose="020B0604020202020204" pitchFamily="34" charset="0"/>
              </a:rPr>
              <a:t> ac </a:t>
            </a:r>
            <a:r>
              <a:rPr lang="en-GB" sz="1200" kern="1200" dirty="0" err="1">
                <a:solidFill>
                  <a:schemeClr val="tx1"/>
                </a:solidFill>
                <a:effectLst/>
                <a:latin typeface="Arial" panose="020B0604020202020204" pitchFamily="34" charset="0"/>
                <a:ea typeface="+mn-ea"/>
                <a:cs typeface="Arial" panose="020B0604020202020204" pitchFamily="34" charset="0"/>
              </a:rPr>
              <a:t>athrawon</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yng</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Nghymru</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hysbysu’r</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heddlu</a:t>
            </a:r>
            <a:r>
              <a:rPr lang="en-GB" sz="1200" kern="1200" dirty="0">
                <a:solidFill>
                  <a:schemeClr val="tx1"/>
                </a:solidFill>
                <a:effectLst/>
                <a:latin typeface="Arial" panose="020B0604020202020204" pitchFamily="34" charset="0"/>
                <a:ea typeface="+mn-ea"/>
                <a:cs typeface="Arial" panose="020B0604020202020204" pitchFamily="34" charset="0"/>
              </a:rPr>
              <a:t> am </a:t>
            </a:r>
            <a:r>
              <a:rPr lang="en-GB" sz="1200" kern="1200" dirty="0" err="1">
                <a:solidFill>
                  <a:schemeClr val="tx1"/>
                </a:solidFill>
                <a:effectLst/>
                <a:latin typeface="Arial" panose="020B0604020202020204" pitchFamily="34" charset="0"/>
                <a:ea typeface="+mn-ea"/>
                <a:cs typeface="Arial" panose="020B0604020202020204" pitchFamily="34" charset="0"/>
              </a:rPr>
              <a:t>achosion</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hysbys</a:t>
            </a:r>
            <a:r>
              <a:rPr lang="en-GB" sz="1200" kern="1200" dirty="0">
                <a:solidFill>
                  <a:schemeClr val="tx1"/>
                </a:solidFill>
                <a:effectLst/>
                <a:latin typeface="Arial" panose="020B0604020202020204" pitchFamily="34" charset="0"/>
                <a:ea typeface="+mn-ea"/>
                <a:cs typeface="Arial" panose="020B0604020202020204" pitchFamily="34" charset="0"/>
              </a:rPr>
              <a:t> o FGM </a:t>
            </a:r>
            <a:r>
              <a:rPr lang="en-GB" sz="1200" kern="1200" dirty="0" err="1">
                <a:solidFill>
                  <a:schemeClr val="tx1"/>
                </a:solidFill>
                <a:effectLst/>
                <a:latin typeface="Arial" panose="020B0604020202020204" pitchFamily="34" charset="0"/>
                <a:ea typeface="+mn-ea"/>
                <a:cs typeface="Arial" panose="020B0604020202020204" pitchFamily="34" charset="0"/>
              </a:rPr>
              <a:t>ymhlith</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merched</a:t>
            </a:r>
            <a:r>
              <a:rPr lang="en-GB" sz="1200" kern="1200" dirty="0">
                <a:solidFill>
                  <a:schemeClr val="tx1"/>
                </a:solidFill>
                <a:effectLst/>
                <a:latin typeface="Arial" panose="020B0604020202020204" pitchFamily="34" charset="0"/>
                <a:ea typeface="+mn-ea"/>
                <a:cs typeface="Arial" panose="020B0604020202020204" pitchFamily="34" charset="0"/>
              </a:rPr>
              <a:t> o dan 18 oed. Mae’n ddyletswydd </a:t>
            </a:r>
            <a:r>
              <a:rPr lang="en-GB" sz="1200" kern="1200" dirty="0" err="1">
                <a:solidFill>
                  <a:schemeClr val="tx1"/>
                </a:solidFill>
                <a:effectLst/>
                <a:latin typeface="Arial" panose="020B0604020202020204" pitchFamily="34" charset="0"/>
                <a:ea typeface="+mn-ea"/>
                <a:cs typeface="Arial" panose="020B0604020202020204" pitchFamily="34" charset="0"/>
              </a:rPr>
              <a:t>bersonol</a:t>
            </a:r>
            <a:r>
              <a:rPr lang="en-GB" sz="1200" kern="1200" dirty="0">
                <a:solidFill>
                  <a:schemeClr val="tx1"/>
                </a:solidFill>
                <a:effectLst/>
                <a:latin typeface="Arial" panose="020B0604020202020204" pitchFamily="34" charset="0"/>
                <a:ea typeface="+mn-ea"/>
                <a:cs typeface="Arial" panose="020B0604020202020204" pitchFamily="34" charset="0"/>
              </a:rPr>
              <a:t> ar </a:t>
            </a:r>
            <a:r>
              <a:rPr lang="en-GB" sz="1200" kern="1200" dirty="0" err="1">
                <a:solidFill>
                  <a:schemeClr val="tx1"/>
                </a:solidFill>
                <a:effectLst/>
                <a:latin typeface="Arial" panose="020B0604020202020204" pitchFamily="34" charset="0"/>
                <a:ea typeface="+mn-ea"/>
                <a:cs typeface="Arial" panose="020B0604020202020204" pitchFamily="34" charset="0"/>
              </a:rPr>
              <a:t>weithwyr</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proffesiynol</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cofrestredig</a:t>
            </a:r>
            <a:r>
              <a:rPr lang="en-GB" sz="1200" kern="1200" dirty="0">
                <a:solidFill>
                  <a:schemeClr val="tx1"/>
                </a:solidFill>
                <a:effectLst/>
                <a:latin typeface="Arial" panose="020B0604020202020204" pitchFamily="34" charset="0"/>
                <a:ea typeface="+mn-ea"/>
                <a:cs typeface="Arial" panose="020B0604020202020204" pitchFamily="34" charset="0"/>
              </a:rPr>
              <a:t> ac mae’n </a:t>
            </a:r>
            <a:r>
              <a:rPr lang="en-GB" sz="1200" kern="1200" dirty="0" err="1">
                <a:solidFill>
                  <a:schemeClr val="tx1"/>
                </a:solidFill>
                <a:effectLst/>
                <a:latin typeface="Arial" panose="020B0604020202020204" pitchFamily="34" charset="0"/>
                <a:ea typeface="+mn-ea"/>
                <a:cs typeface="Arial" panose="020B0604020202020204" pitchFamily="34" charset="0"/>
              </a:rPr>
              <a:t>gymwys</a:t>
            </a:r>
            <a:r>
              <a:rPr lang="en-GB" sz="1200" kern="1200" dirty="0">
                <a:solidFill>
                  <a:schemeClr val="tx1"/>
                </a:solidFill>
                <a:effectLst/>
                <a:latin typeface="Arial" panose="020B0604020202020204" pitchFamily="34" charset="0"/>
                <a:ea typeface="+mn-ea"/>
                <a:cs typeface="Arial" panose="020B0604020202020204" pitchFamily="34" charset="0"/>
              </a:rPr>
              <a:t> os yw </a:t>
            </a:r>
            <a:r>
              <a:rPr lang="en-GB" sz="1200" kern="1200" dirty="0" err="1">
                <a:solidFill>
                  <a:schemeClr val="tx1"/>
                </a:solidFill>
                <a:effectLst/>
                <a:latin typeface="Arial" panose="020B0604020202020204" pitchFamily="34" charset="0"/>
                <a:ea typeface="+mn-ea"/>
                <a:cs typeface="Arial" panose="020B0604020202020204" pitchFamily="34" charset="0"/>
              </a:rPr>
              <a:t>merch</a:t>
            </a:r>
            <a:r>
              <a:rPr lang="en-GB" sz="1200" kern="1200" dirty="0">
                <a:solidFill>
                  <a:schemeClr val="tx1"/>
                </a:solidFill>
                <a:effectLst/>
                <a:latin typeface="Arial" panose="020B0604020202020204" pitchFamily="34" charset="0"/>
                <a:ea typeface="+mn-ea"/>
                <a:cs typeface="Arial" panose="020B0604020202020204" pitchFamily="34" charset="0"/>
              </a:rPr>
              <a:t> dan 18 oed yn </a:t>
            </a:r>
            <a:r>
              <a:rPr lang="en-GB" sz="1200" kern="1200" dirty="0" err="1">
                <a:solidFill>
                  <a:schemeClr val="tx1"/>
                </a:solidFill>
                <a:effectLst/>
                <a:latin typeface="Arial" panose="020B0604020202020204" pitchFamily="34" charset="0"/>
                <a:ea typeface="+mn-ea"/>
                <a:cs typeface="Arial" panose="020B0604020202020204" pitchFamily="34" charset="0"/>
              </a:rPr>
              <a:t>dweud</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wrthynt</a:t>
            </a:r>
            <a:r>
              <a:rPr lang="en-GB" sz="1200" kern="1200" dirty="0">
                <a:solidFill>
                  <a:schemeClr val="tx1"/>
                </a:solidFill>
                <a:effectLst/>
                <a:latin typeface="Arial" panose="020B0604020202020204" pitchFamily="34" charset="0"/>
                <a:ea typeface="+mn-ea"/>
                <a:cs typeface="Arial" panose="020B0604020202020204" pitchFamily="34" charset="0"/>
              </a:rPr>
              <a:t> am FGM neu os </a:t>
            </a:r>
            <a:r>
              <a:rPr lang="en-GB" sz="1200" kern="1200" dirty="0" err="1">
                <a:solidFill>
                  <a:schemeClr val="tx1"/>
                </a:solidFill>
                <a:effectLst/>
                <a:latin typeface="Arial" panose="020B0604020202020204" pitchFamily="34" charset="0"/>
                <a:ea typeface="+mn-ea"/>
                <a:cs typeface="Arial" panose="020B0604020202020204" pitchFamily="34" charset="0"/>
              </a:rPr>
              <a:t>ydynt</a:t>
            </a:r>
            <a:r>
              <a:rPr lang="en-GB" sz="1200" kern="1200" dirty="0">
                <a:solidFill>
                  <a:schemeClr val="tx1"/>
                </a:solidFill>
                <a:effectLst/>
                <a:latin typeface="Arial" panose="020B0604020202020204" pitchFamily="34" charset="0"/>
                <a:ea typeface="+mn-ea"/>
                <a:cs typeface="Arial" panose="020B0604020202020204" pitchFamily="34" charset="0"/>
              </a:rPr>
              <a:t> yn </a:t>
            </a:r>
            <a:r>
              <a:rPr lang="en-GB" sz="1200" kern="1200" dirty="0" err="1">
                <a:solidFill>
                  <a:schemeClr val="tx1"/>
                </a:solidFill>
                <a:effectLst/>
                <a:latin typeface="Arial" panose="020B0604020202020204" pitchFamily="34" charset="0"/>
                <a:ea typeface="+mn-ea"/>
                <a:cs typeface="Arial" panose="020B0604020202020204" pitchFamily="34" charset="0"/>
              </a:rPr>
              <a:t>gweld</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arwyddion</a:t>
            </a:r>
            <a:r>
              <a:rPr lang="en-GB" sz="1200" kern="1200" dirty="0">
                <a:solidFill>
                  <a:schemeClr val="tx1"/>
                </a:solidFill>
                <a:effectLst/>
                <a:latin typeface="Arial" panose="020B0604020202020204" pitchFamily="34" charset="0"/>
                <a:ea typeface="+mn-ea"/>
                <a:cs typeface="Arial" panose="020B0604020202020204" pitchFamily="34" charset="0"/>
              </a:rPr>
              <a:t> o FGM. </a:t>
            </a:r>
            <a:r>
              <a:rPr lang="en-GB" sz="1200" kern="1200" dirty="0" err="1">
                <a:solidFill>
                  <a:schemeClr val="tx1"/>
                </a:solidFill>
                <a:effectLst/>
                <a:latin typeface="Arial" panose="020B0604020202020204" pitchFamily="34" charset="0"/>
                <a:ea typeface="+mn-ea"/>
                <a:cs typeface="Arial" panose="020B0604020202020204" pitchFamily="34" charset="0"/>
              </a:rPr>
              <a:t>Dylid</a:t>
            </a:r>
            <a:r>
              <a:rPr lang="en-GB" sz="1200" kern="1200" dirty="0">
                <a:solidFill>
                  <a:schemeClr val="tx1"/>
                </a:solidFill>
                <a:effectLst/>
                <a:latin typeface="Arial" panose="020B0604020202020204" pitchFamily="34" charset="0"/>
                <a:ea typeface="+mn-ea"/>
                <a:cs typeface="Arial" panose="020B0604020202020204" pitchFamily="34" charset="0"/>
              </a:rPr>
              <a:t> hysbysu o </a:t>
            </a:r>
            <a:r>
              <a:rPr lang="en-GB" sz="1200" kern="1200" dirty="0" err="1">
                <a:solidFill>
                  <a:schemeClr val="tx1"/>
                </a:solidFill>
                <a:effectLst/>
                <a:latin typeface="Arial" panose="020B0604020202020204" pitchFamily="34" charset="0"/>
                <a:ea typeface="+mn-ea"/>
                <a:cs typeface="Arial" panose="020B0604020202020204" pitchFamily="34" charset="0"/>
              </a:rPr>
              <a:t>fewn</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diwrnod</a:t>
            </a:r>
            <a:r>
              <a:rPr lang="en-GB" sz="1200" kern="1200" dirty="0">
                <a:solidFill>
                  <a:schemeClr val="tx1"/>
                </a:solidFill>
                <a:effectLst/>
                <a:latin typeface="Arial" panose="020B0604020202020204" pitchFamily="34" charset="0"/>
                <a:ea typeface="+mn-ea"/>
                <a:cs typeface="Arial" panose="020B0604020202020204" pitchFamily="34" charset="0"/>
              </a:rPr>
              <a:t> fel </a:t>
            </a:r>
            <a:r>
              <a:rPr lang="en-GB" sz="1200" kern="1200" dirty="0" err="1">
                <a:solidFill>
                  <a:schemeClr val="tx1"/>
                </a:solidFill>
                <a:effectLst/>
                <a:latin typeface="Arial" panose="020B0604020202020204" pitchFamily="34" charset="0"/>
                <a:ea typeface="+mn-ea"/>
                <a:cs typeface="Arial" panose="020B0604020202020204" pitchFamily="34" charset="0"/>
              </a:rPr>
              <a:t>rheol</a:t>
            </a:r>
            <a:r>
              <a:rPr lang="en-GB" sz="1200" kern="1200" dirty="0">
                <a:solidFill>
                  <a:schemeClr val="tx1"/>
                </a:solidFill>
                <a:effectLst/>
                <a:latin typeface="Arial" panose="020B0604020202020204" pitchFamily="34" charset="0"/>
                <a:ea typeface="+mn-ea"/>
                <a:cs typeface="Arial" panose="020B0604020202020204" pitchFamily="34" charset="0"/>
              </a:rPr>
              <a:t>. Yna </a:t>
            </a:r>
            <a:r>
              <a:rPr lang="en-GB" sz="1200" kern="1200" dirty="0" err="1">
                <a:solidFill>
                  <a:schemeClr val="tx1"/>
                </a:solidFill>
                <a:effectLst/>
                <a:latin typeface="Arial" panose="020B0604020202020204" pitchFamily="34" charset="0"/>
                <a:ea typeface="+mn-ea"/>
                <a:cs typeface="Arial" panose="020B0604020202020204" pitchFamily="34" charset="0"/>
              </a:rPr>
              <a:t>dylai’r</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heddlu</a:t>
            </a:r>
            <a:r>
              <a:rPr lang="en-GB" sz="1200" kern="1200" dirty="0">
                <a:solidFill>
                  <a:schemeClr val="tx1"/>
                </a:solidFill>
                <a:effectLst/>
                <a:latin typeface="Arial" panose="020B0604020202020204" pitchFamily="34" charset="0"/>
                <a:ea typeface="+mn-ea"/>
                <a:cs typeface="Arial" panose="020B0604020202020204" pitchFamily="34" charset="0"/>
              </a:rPr>
              <a:t> a gofal cymdeithasol </a:t>
            </a:r>
            <a:r>
              <a:rPr lang="en-GB" sz="1200" kern="1200" dirty="0" err="1">
                <a:solidFill>
                  <a:schemeClr val="tx1"/>
                </a:solidFill>
                <a:effectLst/>
                <a:latin typeface="Arial" panose="020B0604020202020204" pitchFamily="34" charset="0"/>
                <a:ea typeface="+mn-ea"/>
                <a:cs typeface="Arial" panose="020B0604020202020204" pitchFamily="34" charset="0"/>
              </a:rPr>
              <a:t>weithredu</a:t>
            </a:r>
            <a:r>
              <a:rPr lang="en-GB" sz="1200" kern="1200" dirty="0">
                <a:solidFill>
                  <a:schemeClr val="tx1"/>
                </a:solidFill>
                <a:effectLst/>
                <a:latin typeface="Arial" panose="020B0604020202020204" pitchFamily="34" charset="0"/>
                <a:ea typeface="+mn-ea"/>
                <a:cs typeface="Arial" panose="020B0604020202020204" pitchFamily="34" charset="0"/>
              </a:rPr>
              <a:t> ar </a:t>
            </a:r>
            <a:r>
              <a:rPr lang="en-GB" sz="1200" kern="1200" dirty="0" err="1">
                <a:solidFill>
                  <a:schemeClr val="tx1"/>
                </a:solidFill>
                <a:effectLst/>
                <a:latin typeface="Arial" panose="020B0604020202020204" pitchFamily="34" charset="0"/>
                <a:ea typeface="+mn-ea"/>
                <a:cs typeface="Arial" panose="020B0604020202020204" pitchFamily="34" charset="0"/>
              </a:rPr>
              <a:t>unwaith</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Dylid</a:t>
            </a:r>
            <a:r>
              <a:rPr lang="en-GB" sz="1200" kern="1200" dirty="0">
                <a:solidFill>
                  <a:schemeClr val="tx1"/>
                </a:solidFill>
                <a:effectLst/>
                <a:latin typeface="Arial" panose="020B0604020202020204" pitchFamily="34" charset="0"/>
                <a:ea typeface="+mn-ea"/>
                <a:cs typeface="Arial" panose="020B0604020202020204" pitchFamily="34" charset="0"/>
              </a:rPr>
              <a:t> hysbysu am unrhyw </a:t>
            </a:r>
            <a:r>
              <a:rPr lang="en-GB" sz="1200" kern="1200" dirty="0" err="1">
                <a:solidFill>
                  <a:schemeClr val="tx1"/>
                </a:solidFill>
                <a:effectLst/>
                <a:latin typeface="Arial" panose="020B0604020202020204" pitchFamily="34" charset="0"/>
                <a:ea typeface="+mn-ea"/>
                <a:cs typeface="Arial" panose="020B0604020202020204" pitchFamily="34" charset="0"/>
              </a:rPr>
              <a:t>achosion</a:t>
            </a:r>
            <a:r>
              <a:rPr lang="en-GB" sz="1200" kern="1200" dirty="0">
                <a:solidFill>
                  <a:schemeClr val="tx1"/>
                </a:solidFill>
                <a:effectLst/>
                <a:latin typeface="Arial" panose="020B0604020202020204" pitchFamily="34" charset="0"/>
                <a:ea typeface="+mn-ea"/>
                <a:cs typeface="Arial" panose="020B0604020202020204" pitchFamily="34" charset="0"/>
              </a:rPr>
              <a:t> o FGM a </a:t>
            </a:r>
            <a:r>
              <a:rPr lang="en-GB" sz="1200" kern="1200" dirty="0" err="1">
                <a:solidFill>
                  <a:schemeClr val="tx1"/>
                </a:solidFill>
                <a:effectLst/>
                <a:latin typeface="Arial" panose="020B0604020202020204" pitchFamily="34" charset="0"/>
                <a:ea typeface="+mn-ea"/>
                <a:cs typeface="Arial" panose="020B0604020202020204" pitchFamily="34" charset="0"/>
              </a:rPr>
              <a:t>amheuir</a:t>
            </a:r>
            <a:r>
              <a:rPr lang="en-GB" sz="1200" kern="1200" dirty="0">
                <a:solidFill>
                  <a:schemeClr val="tx1"/>
                </a:solidFill>
                <a:effectLst/>
                <a:latin typeface="Arial" panose="020B0604020202020204" pitchFamily="34" charset="0"/>
                <a:ea typeface="+mn-ea"/>
                <a:cs typeface="Arial" panose="020B0604020202020204" pitchFamily="34" charset="0"/>
              </a:rPr>
              <a:t> fel mater diogelu.</a:t>
            </a:r>
            <a:endParaRPr lang="cy-GB"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B06615A-BDFD-4F93-A786-200AC70AF5C0}" type="slidenum">
              <a:rPr lang="en-US" smtClean="0"/>
              <a:pPr/>
              <a:t>24</a:t>
            </a:fld>
            <a:endParaRPr lang="en-US"/>
          </a:p>
        </p:txBody>
      </p:sp>
    </p:spTree>
    <p:extLst>
      <p:ext uri="{BB962C8B-B14F-4D97-AF65-F5344CB8AC3E}">
        <p14:creationId xmlns:p14="http://schemas.microsoft.com/office/powerpoint/2010/main" val="64631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noProof="1">
                <a:solidFill>
                  <a:schemeClr val="tx1"/>
                </a:solidFill>
                <a:effectLst/>
                <a:latin typeface="Arial" panose="020B0604020202020204" pitchFamily="34" charset="0"/>
                <a:ea typeface="+mn-ea"/>
                <a:cs typeface="Arial" panose="020B0604020202020204" pitchFamily="34" charset="0"/>
              </a:rPr>
              <a:t>Mae pob grŵp yn cael un categori o gamdriniaeth (gwnewch yn siŵr bod pob categori yn cael sylw) ac mae’n rhaid iddynt nodi’r dangosyddion/arwyddion a symptomau ar y ffurflen neu yn Adran 2, cwestiwn 1, yn eu llyfrau gwaith er mwyn eu hadrodd yn ôl i’r prif grŵp. Os</a:t>
            </a:r>
            <a:r>
              <a:rPr lang="en-US" sz="1200" kern="1200" baseline="0" noProof="1">
                <a:solidFill>
                  <a:schemeClr val="tx1"/>
                </a:solidFill>
                <a:effectLst/>
                <a:latin typeface="Arial" panose="020B0604020202020204" pitchFamily="34" charset="0"/>
                <a:ea typeface="+mn-ea"/>
                <a:cs typeface="Arial" panose="020B0604020202020204" pitchFamily="34" charset="0"/>
              </a:rPr>
              <a:t> oes b</a:t>
            </a:r>
            <a:r>
              <a:rPr lang="en-US" sz="1200" kern="1200" noProof="1">
                <a:solidFill>
                  <a:schemeClr val="tx1"/>
                </a:solidFill>
                <a:effectLst/>
                <a:latin typeface="Arial" panose="020B0604020202020204" pitchFamily="34" charset="0"/>
                <a:ea typeface="+mn-ea"/>
                <a:cs typeface="Arial" panose="020B0604020202020204" pitchFamily="34" charset="0"/>
              </a:rPr>
              <a:t>ylchau,</a:t>
            </a:r>
            <a:r>
              <a:rPr lang="en-US" sz="1200" kern="1200" baseline="0" noProof="1">
                <a:solidFill>
                  <a:schemeClr val="tx1"/>
                </a:solidFill>
                <a:effectLst/>
                <a:latin typeface="Arial" panose="020B0604020202020204" pitchFamily="34" charset="0"/>
                <a:ea typeface="+mn-ea"/>
                <a:cs typeface="Arial" panose="020B0604020202020204" pitchFamily="34" charset="0"/>
              </a:rPr>
              <a:t> d</a:t>
            </a:r>
            <a:r>
              <a:rPr lang="en-US" sz="1200" kern="1200" noProof="1">
                <a:solidFill>
                  <a:schemeClr val="tx1"/>
                </a:solidFill>
                <a:effectLst/>
                <a:latin typeface="Arial" panose="020B0604020202020204" pitchFamily="34" charset="0"/>
                <a:ea typeface="+mn-ea"/>
                <a:cs typeface="Arial" panose="020B0604020202020204" pitchFamily="34" charset="0"/>
              </a:rPr>
              <a:t>ylid gofyn i’r prif grŵp yn gyntaf ac wedyn bydd yr hwylusydd yn tynnu sylw/llenwi unrhyw fylchau. </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noProof="1">
                <a:solidFill>
                  <a:schemeClr val="tx1"/>
                </a:solidFill>
                <a:effectLst/>
                <a:latin typeface="Arial" panose="020B0604020202020204" pitchFamily="34" charset="0"/>
                <a:ea typeface="+mn-ea"/>
                <a:cs typeface="Arial" panose="020B0604020202020204" pitchFamily="34" charset="0"/>
              </a:rPr>
              <a:t>Yn eu grwpiau unwaith eto, dylid gofyn iddynt nodi ble gallai’r cam-drin/niwed ddigwydd a phwy allai fod yn cam-drin yn y categori hwn? Unwaith eto, bydd yr atebion yn cael eu hadrodd yn ôl i’r grŵp cyfan a fydd yn edrych ar yr amrywiaeth o ymatebion a bydd yr hwylusydd yn llenwi’r bylchau (taflen i roi diffiniadau y cytunwyd arnynt – gwybodaeth ar gyfer plant a phobl ifanc ac oedolion). Mae’n bwysig sicrhau bod cam-drin sefydliadol a cham-drin wedi’i drefnu, trais domestig, priodasau dan orfod, troseddau casineb, troseddau cyfeillio ac FGM yn cael eu hystyried.</a:t>
            </a:r>
          </a:p>
        </p:txBody>
      </p:sp>
      <p:sp>
        <p:nvSpPr>
          <p:cNvPr id="4" name="Slide Number Placeholder 3"/>
          <p:cNvSpPr>
            <a:spLocks noGrp="1"/>
          </p:cNvSpPr>
          <p:nvPr>
            <p:ph type="sldNum" sz="quarter" idx="10"/>
          </p:nvPr>
        </p:nvSpPr>
        <p:spPr/>
        <p:txBody>
          <a:bodyPr/>
          <a:lstStyle/>
          <a:p>
            <a:fld id="{5B06615A-BDFD-4F93-A786-200AC70AF5C0}" type="slidenum">
              <a:rPr lang="en-US" smtClean="0"/>
              <a:pPr/>
              <a:t>25</a:t>
            </a:fld>
            <a:endParaRPr lang="en-US" dirty="0"/>
          </a:p>
        </p:txBody>
      </p:sp>
    </p:spTree>
    <p:extLst>
      <p:ext uri="{BB962C8B-B14F-4D97-AF65-F5344CB8AC3E}">
        <p14:creationId xmlns:p14="http://schemas.microsoft.com/office/powerpoint/2010/main" val="4163099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﻿Sleid </a:t>
            </a:r>
            <a:r>
              <a:rPr lang="en-US" dirty="0" err="1">
                <a:latin typeface="Arial" panose="020B0604020202020204" pitchFamily="34" charset="0"/>
                <a:cs typeface="Arial" panose="020B0604020202020204" pitchFamily="34" charset="0"/>
              </a:rPr>
              <a:t>ddewisol</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ychwanegwch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wybodaeth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gyfredol</a:t>
            </a:r>
            <a:r>
              <a:rPr lang="en-US" dirty="0">
                <a:latin typeface="Arial" panose="020B0604020202020204" pitchFamily="34" charset="0"/>
                <a:cs typeface="Arial" panose="020B0604020202020204" pitchFamily="34" charset="0"/>
              </a:rPr>
              <a:t> neu </a:t>
            </a:r>
            <a:r>
              <a:rPr lang="en-US" dirty="0" err="1">
                <a:latin typeface="Arial" panose="020B0604020202020204" pitchFamily="34" charset="0"/>
                <a:cs typeface="Arial" panose="020B0604020202020204" pitchFamily="34" charset="0"/>
              </a:rPr>
              <a:t>lluniwch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daflen</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gallech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ofyn</a:t>
            </a:r>
            <a:r>
              <a:rPr lang="en-US" dirty="0">
                <a:latin typeface="Arial" panose="020B0604020202020204" pitchFamily="34" charset="0"/>
                <a:cs typeface="Arial" panose="020B0604020202020204" pitchFamily="34" charset="0"/>
              </a:rPr>
              <a:t> i’r cyfranogwyr </a:t>
            </a:r>
            <a:r>
              <a:rPr lang="en-US" dirty="0" err="1">
                <a:latin typeface="Arial" panose="020B0604020202020204" pitchFamily="34" charset="0"/>
                <a:cs typeface="Arial" panose="020B0604020202020204" pitchFamily="34" charset="0"/>
              </a:rPr>
              <a:t>ddewis</a:t>
            </a:r>
            <a:r>
              <a:rPr lang="en-US" dirty="0">
                <a:latin typeface="Arial" panose="020B0604020202020204" pitchFamily="34" charset="0"/>
                <a:cs typeface="Arial" panose="020B0604020202020204" pitchFamily="34" charset="0"/>
              </a:rPr>
              <a:t> un ffaith sy’n </a:t>
            </a:r>
            <a:r>
              <a:rPr lang="en-US" dirty="0" err="1">
                <a:latin typeface="Arial" panose="020B0604020202020204" pitchFamily="34" charset="0"/>
                <a:cs typeface="Arial" panose="020B0604020202020204" pitchFamily="34" charset="0"/>
              </a:rPr>
              <a:t>arwyddocaol</a:t>
            </a:r>
            <a:r>
              <a:rPr lang="en-US" dirty="0">
                <a:latin typeface="Arial" panose="020B0604020202020204" pitchFamily="34" charset="0"/>
                <a:cs typeface="Arial" panose="020B0604020202020204" pitchFamily="34" charset="0"/>
              </a:rPr>
              <a:t> iddynt hwy </a:t>
            </a:r>
            <a:r>
              <a:rPr lang="en-US" dirty="0" err="1">
                <a:latin typeface="Arial" panose="020B0604020202020204" pitchFamily="34" charset="0"/>
                <a:cs typeface="Arial" panose="020B0604020202020204" pitchFamily="34" charset="0"/>
              </a:rPr>
              <a:t>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thrafod</a:t>
            </a: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5B06615A-BDFD-4F93-A786-200AC70AF5C0}" type="slidenum">
              <a:rPr lang="en-US" smtClean="0"/>
              <a:pPr/>
              <a:t>26</a:t>
            </a:fld>
            <a:endParaRPr lang="en-US"/>
          </a:p>
        </p:txBody>
      </p:sp>
    </p:spTree>
    <p:extLst>
      <p:ext uri="{BB962C8B-B14F-4D97-AF65-F5344CB8AC3E}">
        <p14:creationId xmlns:p14="http://schemas.microsoft.com/office/powerpoint/2010/main" val="2219685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Ychwanegwch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wybodaeth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leol</a:t>
            </a:r>
            <a:r>
              <a:rPr lang="en-US" dirty="0">
                <a:latin typeface="Arial" panose="020B0604020202020204" pitchFamily="34" charset="0"/>
                <a:cs typeface="Arial" panose="020B0604020202020204" pitchFamily="34" charset="0"/>
              </a:rPr>
              <a:t> am ddiogelu – sleid </a:t>
            </a:r>
            <a:r>
              <a:rPr lang="en-US" dirty="0" err="1">
                <a:latin typeface="Arial" panose="020B0604020202020204" pitchFamily="34" charset="0"/>
                <a:cs typeface="Arial" panose="020B0604020202020204" pitchFamily="34" charset="0"/>
              </a:rPr>
              <a:t>ddewisol</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5B06615A-BDFD-4F93-A786-200AC70AF5C0}" type="slidenum">
              <a:rPr lang="en-US" smtClean="0"/>
              <a:pPr/>
              <a:t>27</a:t>
            </a:fld>
            <a:endParaRPr lang="en-US"/>
          </a:p>
        </p:txBody>
      </p:sp>
    </p:spTree>
    <p:extLst>
      <p:ext uri="{BB962C8B-B14F-4D97-AF65-F5344CB8AC3E}">
        <p14:creationId xmlns:p14="http://schemas.microsoft.com/office/powerpoint/2010/main" val="215690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r>
              <a:rPr lang="en-US" sz="1200" kern="1200" dirty="0">
                <a:solidFill>
                  <a:schemeClr val="tx1"/>
                </a:solidFill>
                <a:effectLst/>
                <a:latin typeface="Arial" panose="020B0604020202020204" pitchFamily="34" charset="0"/>
                <a:ea typeface="+mn-ea"/>
                <a:cs typeface="Arial" panose="020B0604020202020204" pitchFamily="34" charset="0"/>
              </a:rPr>
              <a:t>Mewn grwpiau, dylid </a:t>
            </a:r>
            <a:r>
              <a:rPr lang="en-US" sz="1200" b="0" kern="1200" dirty="0">
                <a:solidFill>
                  <a:schemeClr val="tx1"/>
                </a:solidFill>
                <a:effectLst/>
                <a:latin typeface="Arial" panose="020B0604020202020204" pitchFamily="34" charset="0"/>
                <a:ea typeface="+mn-ea"/>
                <a:cs typeface="Arial" panose="020B0604020202020204" pitchFamily="34" charset="0"/>
              </a:rPr>
              <a:t>trafod “pam na </a:t>
            </a:r>
            <a:r>
              <a:rPr lang="en-US" sz="1200" b="0" kern="1200" dirty="0" err="1">
                <a:solidFill>
                  <a:schemeClr val="tx1"/>
                </a:solidFill>
                <a:effectLst/>
                <a:latin typeface="Arial" panose="020B0604020202020204" pitchFamily="34" charset="0"/>
                <a:ea typeface="+mn-ea"/>
                <a:cs typeface="Arial" panose="020B0604020202020204" pitchFamily="34" charset="0"/>
              </a:rPr>
              <a:t>fyddai</a:t>
            </a:r>
            <a:r>
              <a:rPr lang="en-US" sz="1200" b="0" kern="1200" dirty="0">
                <a:solidFill>
                  <a:schemeClr val="tx1"/>
                </a:solidFill>
                <a:effectLst/>
                <a:latin typeface="Arial" panose="020B0604020202020204" pitchFamily="34" charset="0"/>
                <a:ea typeface="+mn-ea"/>
                <a:cs typeface="Arial" panose="020B0604020202020204" pitchFamily="34" charset="0"/>
              </a:rPr>
              <a:t> un o’r </a:t>
            </a:r>
            <a:r>
              <a:rPr lang="en-US" sz="1200" b="0" kern="1200" dirty="0" err="1">
                <a:solidFill>
                  <a:schemeClr val="tx1"/>
                </a:solidFill>
                <a:effectLst/>
                <a:latin typeface="Arial" panose="020B0604020202020204" pitchFamily="34" charset="0"/>
                <a:ea typeface="+mn-ea"/>
                <a:cs typeface="Arial" panose="020B0604020202020204" pitchFamily="34" charset="0"/>
              </a:rPr>
              <a:t>bobl</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ganlynol</a:t>
            </a:r>
            <a:r>
              <a:rPr lang="en-US" sz="1200" b="0" kern="1200" baseline="0" dirty="0">
                <a:solidFill>
                  <a:schemeClr val="tx1"/>
                </a:solidFill>
                <a:effectLst/>
                <a:latin typeface="Arial" panose="020B0604020202020204" pitchFamily="34" charset="0"/>
                <a:ea typeface="+mn-ea"/>
                <a:cs typeface="Arial" panose="020B0604020202020204" pitchFamily="34" charset="0"/>
              </a:rPr>
              <a:t> </a:t>
            </a:r>
            <a:r>
              <a:rPr lang="en-US" sz="1200" b="0" kern="1200" dirty="0">
                <a:solidFill>
                  <a:schemeClr val="tx1"/>
                </a:solidFill>
                <a:effectLst/>
                <a:latin typeface="Arial" panose="020B0604020202020204" pitchFamily="34" charset="0"/>
                <a:ea typeface="+mn-ea"/>
                <a:cs typeface="Arial" panose="020B0604020202020204" pitchFamily="34" charset="0"/>
              </a:rPr>
              <a:t>yn </a:t>
            </a:r>
            <a:r>
              <a:rPr lang="en-US" sz="1200" b="0" kern="1200" dirty="0" err="1">
                <a:solidFill>
                  <a:schemeClr val="tx1"/>
                </a:solidFill>
                <a:effectLst/>
                <a:latin typeface="Arial" panose="020B0604020202020204" pitchFamily="34" charset="0"/>
                <a:ea typeface="+mn-ea"/>
                <a:cs typeface="Arial" panose="020B0604020202020204" pitchFamily="34" charset="0"/>
              </a:rPr>
              <a:t>datgelu</a:t>
            </a:r>
            <a:r>
              <a:rPr lang="en-US" sz="1200" b="0" kern="1200" dirty="0">
                <a:solidFill>
                  <a:schemeClr val="tx1"/>
                </a:solidFill>
                <a:effectLst/>
                <a:latin typeface="Arial" panose="020B0604020202020204" pitchFamily="34" charset="0"/>
                <a:ea typeface="+mn-ea"/>
                <a:cs typeface="Arial" panose="020B0604020202020204" pitchFamily="34" charset="0"/>
              </a:rPr>
              <a:t> achos o gam-drin neu niwed yn </a:t>
            </a:r>
            <a:r>
              <a:rPr lang="en-US" sz="1200" b="0" kern="1200" dirty="0" err="1">
                <a:solidFill>
                  <a:schemeClr val="tx1"/>
                </a:solidFill>
                <a:effectLst/>
                <a:latin typeface="Arial" panose="020B0604020202020204" pitchFamily="34" charset="0"/>
                <a:ea typeface="+mn-ea"/>
                <a:cs typeface="Arial" panose="020B0604020202020204" pitchFamily="34" charset="0"/>
              </a:rPr>
              <a:t>eich</a:t>
            </a:r>
            <a:r>
              <a:rPr lang="en-US" sz="1200" b="0" kern="1200" dirty="0">
                <a:solidFill>
                  <a:schemeClr val="tx1"/>
                </a:solidFill>
                <a:effectLst/>
                <a:latin typeface="Arial" panose="020B0604020202020204" pitchFamily="34" charset="0"/>
                <a:ea typeface="+mn-ea"/>
                <a:cs typeface="Arial" panose="020B0604020202020204" pitchFamily="34" charset="0"/>
              </a:rPr>
              <a:t> barn chi: oedolion </a:t>
            </a:r>
            <a:r>
              <a:rPr lang="en-US" sz="1200" kern="1200" dirty="0">
                <a:solidFill>
                  <a:schemeClr val="tx1"/>
                </a:solidFill>
                <a:effectLst/>
                <a:latin typeface="Arial" panose="020B0604020202020204" pitchFamily="34" charset="0"/>
                <a:ea typeface="+mn-ea"/>
                <a:cs typeface="Arial" panose="020B0604020202020204" pitchFamily="34" charset="0"/>
              </a:rPr>
              <a:t>sy’n agored i niwed; plant a phobl ifanc; teulu a ffrindiau; staff</a:t>
            </a:r>
            <a:r>
              <a:rPr lang="en-US" sz="1200" b="0" kern="1200" dirty="0">
                <a:solidFill>
                  <a:schemeClr val="tx1"/>
                </a:solidFill>
                <a:effectLst/>
                <a:latin typeface="Arial" panose="020B0604020202020204" pitchFamily="34" charset="0"/>
                <a:ea typeface="+mn-ea"/>
                <a:cs typeface="Arial" panose="020B0604020202020204" pitchFamily="34" charset="0"/>
              </a:rPr>
              <a:t>”</a:t>
            </a:r>
            <a:r>
              <a:rPr lang="en-US" sz="1200" kern="1200" dirty="0">
                <a:solidFill>
                  <a:schemeClr val="tx1"/>
                </a:solidFill>
                <a:effectLst/>
                <a:latin typeface="Arial" panose="020B0604020202020204" pitchFamily="34" charset="0"/>
                <a:ea typeface="+mn-ea"/>
                <a:cs typeface="Arial" panose="020B0604020202020204" pitchFamily="34" charset="0"/>
              </a:rPr>
              <a:t>. </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Dylid </a:t>
            </a:r>
            <a:r>
              <a:rPr lang="en-US" sz="1200" kern="1200" dirty="0" err="1">
                <a:solidFill>
                  <a:schemeClr val="tx1"/>
                </a:solidFill>
                <a:effectLst/>
                <a:latin typeface="Arial" panose="020B0604020202020204" pitchFamily="34" charset="0"/>
                <a:ea typeface="+mn-ea"/>
                <a:cs typeface="Arial" panose="020B0604020202020204" pitchFamily="34" charset="0"/>
              </a:rPr>
              <a:t>cofnodi</a:t>
            </a:r>
            <a:r>
              <a:rPr lang="en-US" sz="1200" kern="1200" dirty="0">
                <a:solidFill>
                  <a:schemeClr val="tx1"/>
                </a:solidFill>
                <a:effectLst/>
                <a:latin typeface="Arial" panose="020B0604020202020204" pitchFamily="34" charset="0"/>
                <a:ea typeface="+mn-ea"/>
                <a:cs typeface="Arial" panose="020B0604020202020204" pitchFamily="34" charset="0"/>
              </a:rPr>
              <a:t> a rhannu syniadau. Dylai’r hwylusydd sicrhau bod </a:t>
            </a:r>
            <a:r>
              <a:rPr lang="en-US" sz="1200" kern="1200" dirty="0" err="1">
                <a:solidFill>
                  <a:schemeClr val="tx1"/>
                </a:solidFill>
                <a:effectLst/>
                <a:latin typeface="Arial" panose="020B0604020202020204" pitchFamily="34" charset="0"/>
                <a:ea typeface="+mn-ea"/>
                <a:cs typeface="Arial" panose="020B0604020202020204" pitchFamily="34" charset="0"/>
              </a:rPr>
              <a:t>popeth</a:t>
            </a:r>
            <a:r>
              <a:rPr lang="en-US" sz="1200" kern="1200" dirty="0">
                <a:solidFill>
                  <a:schemeClr val="tx1"/>
                </a:solidFill>
                <a:effectLst/>
                <a:latin typeface="Arial" panose="020B0604020202020204" pitchFamily="34" charset="0"/>
                <a:ea typeface="+mn-ea"/>
                <a:cs typeface="Arial" panose="020B0604020202020204" pitchFamily="34" charset="0"/>
              </a:rPr>
              <a:t> yn cael ei drafod drwy </a:t>
            </a:r>
            <a:r>
              <a:rPr lang="en-US" sz="1200" kern="1200" dirty="0" err="1">
                <a:solidFill>
                  <a:schemeClr val="tx1"/>
                </a:solidFill>
                <a:effectLst/>
                <a:latin typeface="Arial" panose="020B0604020202020204" pitchFamily="34" charset="0"/>
                <a:ea typeface="+mn-ea"/>
                <a:cs typeface="Arial" panose="020B0604020202020204" pitchFamily="34" charset="0"/>
              </a:rPr>
              <a:t>ddefnyddio’r</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daflen</a:t>
            </a:r>
            <a:r>
              <a:rPr lang="en-US" sz="1200" kern="1200" dirty="0">
                <a:solidFill>
                  <a:schemeClr val="tx1"/>
                </a:solidFill>
                <a:effectLst/>
                <a:latin typeface="Arial" panose="020B0604020202020204" pitchFamily="34" charset="0"/>
                <a:ea typeface="+mn-ea"/>
                <a:cs typeface="Arial" panose="020B0604020202020204" pitchFamily="34" charset="0"/>
              </a:rPr>
              <a:t> sy’n nodi </a:t>
            </a:r>
            <a:r>
              <a:rPr lang="en-US" sz="1200" kern="1200" dirty="0" err="1">
                <a:solidFill>
                  <a:schemeClr val="tx1"/>
                </a:solidFill>
                <a:effectLst/>
                <a:latin typeface="Arial" panose="020B0604020202020204" pitchFamily="34" charset="0"/>
                <a:ea typeface="+mn-ea"/>
                <a:cs typeface="Arial" panose="020B0604020202020204" pitchFamily="34" charset="0"/>
              </a:rPr>
              <a:t>amrywiaeth</a:t>
            </a:r>
            <a:r>
              <a:rPr lang="en-US" sz="1200" kern="1200" dirty="0">
                <a:solidFill>
                  <a:schemeClr val="tx1"/>
                </a:solidFill>
                <a:effectLst/>
                <a:latin typeface="Arial" panose="020B0604020202020204" pitchFamily="34" charset="0"/>
                <a:ea typeface="+mn-ea"/>
                <a:cs typeface="Arial" panose="020B0604020202020204" pitchFamily="34" charset="0"/>
              </a:rPr>
              <a:t> o ffactorau. Neu, </a:t>
            </a:r>
            <a:r>
              <a:rPr lang="en-US" sz="1200" kern="1200" dirty="0" err="1">
                <a:solidFill>
                  <a:schemeClr val="tx1"/>
                </a:solidFill>
                <a:effectLst/>
                <a:latin typeface="Arial" panose="020B0604020202020204" pitchFamily="34" charset="0"/>
                <a:ea typeface="+mn-ea"/>
                <a:cs typeface="Arial" panose="020B0604020202020204" pitchFamily="34" charset="0"/>
              </a:rPr>
              <a:t>gellir</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hwyluso</a:t>
            </a:r>
            <a:r>
              <a:rPr lang="en-US" sz="1200" kern="1200" dirty="0">
                <a:solidFill>
                  <a:schemeClr val="tx1"/>
                </a:solidFill>
                <a:effectLst/>
                <a:latin typeface="Arial" panose="020B0604020202020204" pitchFamily="34" charset="0"/>
                <a:ea typeface="+mn-ea"/>
                <a:cs typeface="Arial" panose="020B0604020202020204" pitchFamily="34" charset="0"/>
              </a:rPr>
              <a:t> trafodaeth grŵp cyfan gan annog </a:t>
            </a:r>
            <a:r>
              <a:rPr lang="en-US" sz="1200" kern="1200" dirty="0" err="1">
                <a:solidFill>
                  <a:schemeClr val="tx1"/>
                </a:solidFill>
                <a:effectLst/>
                <a:latin typeface="Arial" panose="020B0604020202020204" pitchFamily="34" charset="0"/>
                <a:ea typeface="+mn-ea"/>
                <a:cs typeface="Arial" panose="020B0604020202020204" pitchFamily="34" charset="0"/>
              </a:rPr>
              <a:t>cyfraniadau</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Cysylltiad</a:t>
            </a:r>
            <a:r>
              <a:rPr lang="en-US" sz="1200" kern="1200" dirty="0">
                <a:solidFill>
                  <a:schemeClr val="tx1"/>
                </a:solidFill>
                <a:effectLst/>
                <a:latin typeface="Arial" panose="020B0604020202020204" pitchFamily="34" charset="0"/>
                <a:ea typeface="+mn-ea"/>
                <a:cs typeface="Arial" panose="020B0604020202020204" pitchFamily="34" charset="0"/>
              </a:rPr>
              <a:t> ag adran 3, cwestiwn 5, yn y llyfr gwaith.</a:t>
            </a:r>
            <a:endParaRPr lang="cy-GB"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B06615A-BDFD-4F93-A786-200AC70AF5C0}" type="slidenum">
              <a:rPr lang="en-US" smtClean="0"/>
              <a:pPr/>
              <a:t>28</a:t>
            </a:fld>
            <a:endParaRPr lang="en-US"/>
          </a:p>
        </p:txBody>
      </p:sp>
    </p:spTree>
    <p:extLst>
      <p:ext uri="{BB962C8B-B14F-4D97-AF65-F5344CB8AC3E}">
        <p14:creationId xmlns:p14="http://schemas.microsoft.com/office/powerpoint/2010/main" val="3795128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r>
              <a:rPr lang="en-GB" sz="1200" kern="1200" dirty="0" err="1">
                <a:solidFill>
                  <a:schemeClr val="tx1"/>
                </a:solidFill>
                <a:effectLst/>
                <a:latin typeface="Arial" panose="020B0604020202020204" pitchFamily="34" charset="0"/>
                <a:ea typeface="+mn-ea"/>
                <a:cs typeface="Arial" panose="020B0604020202020204" pitchFamily="34" charset="0"/>
              </a:rPr>
              <a:t>Gellir</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defnyddio’r</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sleid</a:t>
            </a:r>
            <a:r>
              <a:rPr lang="en-GB" sz="1200" kern="1200" dirty="0">
                <a:solidFill>
                  <a:schemeClr val="tx1"/>
                </a:solidFill>
                <a:effectLst/>
                <a:latin typeface="Arial" panose="020B0604020202020204" pitchFamily="34" charset="0"/>
                <a:ea typeface="+mn-ea"/>
                <a:cs typeface="Arial" panose="020B0604020202020204" pitchFamily="34" charset="0"/>
              </a:rPr>
              <a:t> hon i </a:t>
            </a:r>
            <a:r>
              <a:rPr lang="en-GB" sz="1200" kern="1200" dirty="0" err="1">
                <a:solidFill>
                  <a:schemeClr val="tx1"/>
                </a:solidFill>
                <a:effectLst/>
                <a:latin typeface="Arial" panose="020B0604020202020204" pitchFamily="34" charset="0"/>
                <a:ea typeface="+mn-ea"/>
                <a:cs typeface="Arial" panose="020B0604020202020204" pitchFamily="34" charset="0"/>
              </a:rPr>
              <a:t>gysylltu</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gweithgareddau</a:t>
            </a:r>
            <a:r>
              <a:rPr lang="en-GB" sz="1200" kern="1200" dirty="0">
                <a:solidFill>
                  <a:schemeClr val="tx1"/>
                </a:solidFill>
                <a:effectLst/>
                <a:latin typeface="Arial" panose="020B0604020202020204" pitchFamily="34" charset="0"/>
                <a:ea typeface="+mn-ea"/>
                <a:cs typeface="Arial" panose="020B0604020202020204" pitchFamily="34" charset="0"/>
              </a:rPr>
              <a:t> â </a:t>
            </a:r>
            <a:r>
              <a:rPr lang="en-GB" sz="1200" kern="1200" dirty="0" err="1">
                <a:solidFill>
                  <a:schemeClr val="tx1"/>
                </a:solidFill>
                <a:effectLst/>
                <a:latin typeface="Arial" panose="020B0604020202020204" pitchFamily="34" charset="0"/>
                <a:ea typeface="+mn-ea"/>
                <a:cs typeface="Arial" panose="020B0604020202020204" pitchFamily="34" charset="0"/>
              </a:rPr>
              <a:t>chyfraniad</a:t>
            </a:r>
            <a:r>
              <a:rPr lang="en-GB" sz="1200" kern="1200" dirty="0">
                <a:solidFill>
                  <a:schemeClr val="tx1"/>
                </a:solidFill>
                <a:effectLst/>
                <a:latin typeface="Arial" panose="020B0604020202020204" pitchFamily="34" charset="0"/>
                <a:ea typeface="+mn-ea"/>
                <a:cs typeface="Arial" panose="020B0604020202020204" pitchFamily="34" charset="0"/>
              </a:rPr>
              <a:t> a </a:t>
            </a:r>
            <a:r>
              <a:rPr lang="en-GB" sz="1200" kern="1200" dirty="0" err="1">
                <a:solidFill>
                  <a:schemeClr val="tx1"/>
                </a:solidFill>
                <a:effectLst/>
                <a:latin typeface="Arial" panose="020B0604020202020204" pitchFamily="34" charset="0"/>
                <a:ea typeface="+mn-ea"/>
                <a:cs typeface="Arial" panose="020B0604020202020204" pitchFamily="34" charset="0"/>
              </a:rPr>
              <a:t>rôl</a:t>
            </a:r>
            <a:r>
              <a:rPr lang="en-GB" sz="1200" kern="1200" dirty="0">
                <a:solidFill>
                  <a:schemeClr val="tx1"/>
                </a:solidFill>
                <a:effectLst/>
                <a:latin typeface="Arial" panose="020B0604020202020204" pitchFamily="34" charset="0"/>
                <a:ea typeface="+mn-ea"/>
                <a:cs typeface="Arial" panose="020B0604020202020204" pitchFamily="34" charset="0"/>
              </a:rPr>
              <a:t> unigolyn mewn </a:t>
            </a:r>
            <a:r>
              <a:rPr lang="en-GB" sz="1200" kern="1200" dirty="0" err="1">
                <a:solidFill>
                  <a:schemeClr val="tx1"/>
                </a:solidFill>
                <a:effectLst/>
                <a:latin typeface="Arial" panose="020B0604020202020204" pitchFamily="34" charset="0"/>
                <a:ea typeface="+mn-ea"/>
                <a:cs typeface="Arial" panose="020B0604020202020204" pitchFamily="34" charset="0"/>
              </a:rPr>
              <a:t>perthynas</a:t>
            </a:r>
            <a:r>
              <a:rPr lang="en-GB" sz="1200" kern="1200" dirty="0">
                <a:solidFill>
                  <a:schemeClr val="tx1"/>
                </a:solidFill>
                <a:effectLst/>
                <a:latin typeface="Arial" panose="020B0604020202020204" pitchFamily="34" charset="0"/>
                <a:ea typeface="+mn-ea"/>
                <a:cs typeface="Arial" panose="020B0604020202020204" pitchFamily="34" charset="0"/>
              </a:rPr>
              <a:t> â diogelu a </a:t>
            </a:r>
            <a:r>
              <a:rPr lang="en-GB" sz="1200" kern="1200" dirty="0" err="1">
                <a:solidFill>
                  <a:schemeClr val="tx1"/>
                </a:solidFill>
                <a:effectLst/>
                <a:latin typeface="Arial" panose="020B0604020202020204" pitchFamily="34" charset="0"/>
                <a:ea typeface="+mn-ea"/>
                <a:cs typeface="Arial" panose="020B0604020202020204" pitchFamily="34" charset="0"/>
              </a:rPr>
              <a:t>gellir</a:t>
            </a:r>
            <a:r>
              <a:rPr lang="en-GB" sz="1200" kern="1200" dirty="0">
                <a:solidFill>
                  <a:schemeClr val="tx1"/>
                </a:solidFill>
                <a:effectLst/>
                <a:latin typeface="Arial" panose="020B0604020202020204" pitchFamily="34" charset="0"/>
                <a:ea typeface="+mn-ea"/>
                <a:cs typeface="Arial" panose="020B0604020202020204" pitchFamily="34" charset="0"/>
              </a:rPr>
              <a:t> ei </a:t>
            </a:r>
            <a:r>
              <a:rPr lang="en-GB" sz="1200" kern="1200" dirty="0" err="1">
                <a:solidFill>
                  <a:schemeClr val="tx1"/>
                </a:solidFill>
                <a:effectLst/>
                <a:latin typeface="Arial" panose="020B0604020202020204" pitchFamily="34" charset="0"/>
                <a:ea typeface="+mn-ea"/>
                <a:cs typeface="Arial" panose="020B0604020202020204" pitchFamily="34" charset="0"/>
              </a:rPr>
              <a:t>defnyddio</a:t>
            </a:r>
            <a:r>
              <a:rPr lang="en-GB" sz="1200" kern="1200" dirty="0">
                <a:solidFill>
                  <a:schemeClr val="tx1"/>
                </a:solidFill>
                <a:effectLst/>
                <a:latin typeface="Arial" panose="020B0604020202020204" pitchFamily="34" charset="0"/>
                <a:ea typeface="+mn-ea"/>
                <a:cs typeface="Arial" panose="020B0604020202020204" pitchFamily="34" charset="0"/>
              </a:rPr>
              <a:t> fel </a:t>
            </a:r>
            <a:r>
              <a:rPr lang="en-GB" sz="1200" kern="1200" dirty="0" err="1">
                <a:solidFill>
                  <a:schemeClr val="tx1"/>
                </a:solidFill>
                <a:effectLst/>
                <a:latin typeface="Arial" panose="020B0604020202020204" pitchFamily="34" charset="0"/>
                <a:ea typeface="+mn-ea"/>
                <a:cs typeface="Arial" panose="020B0604020202020204" pitchFamily="34" charset="0"/>
              </a:rPr>
              <a:t>taflen</a:t>
            </a:r>
            <a:r>
              <a:rPr lang="en-GB" sz="1200" kern="1200" dirty="0">
                <a:solidFill>
                  <a:schemeClr val="tx1"/>
                </a:solidFill>
                <a:effectLst/>
                <a:latin typeface="Arial" panose="020B0604020202020204" pitchFamily="34" charset="0"/>
                <a:ea typeface="+mn-ea"/>
                <a:cs typeface="Arial" panose="020B0604020202020204" pitchFamily="34" charset="0"/>
              </a:rPr>
              <a:t>.</a:t>
            </a:r>
            <a:endParaRPr lang="cy-GB" sz="1200" kern="1200" dirty="0">
              <a:solidFill>
                <a:schemeClr val="tx1"/>
              </a:solidFill>
              <a:effectLst/>
              <a:latin typeface="Arial" panose="020B0604020202020204" pitchFamily="34" charset="0"/>
              <a:ea typeface="+mn-ea"/>
              <a:cs typeface="Arial" panose="020B0604020202020204" pitchFamily="34" charset="0"/>
            </a:endParaRP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DBS = Mae’r </a:t>
            </a:r>
            <a:r>
              <a:rPr lang="en-GB" sz="1200" kern="1200" dirty="0" err="1">
                <a:solidFill>
                  <a:schemeClr val="tx1"/>
                </a:solidFill>
                <a:effectLst/>
                <a:latin typeface="Arial" panose="020B0604020202020204" pitchFamily="34" charset="0"/>
                <a:ea typeface="+mn-ea"/>
                <a:cs typeface="Arial" panose="020B0604020202020204" pitchFamily="34" charset="0"/>
              </a:rPr>
              <a:t>Gwasanaeth</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Datgelu</a:t>
            </a:r>
            <a:r>
              <a:rPr lang="en-GB" sz="1200" kern="1200" dirty="0">
                <a:solidFill>
                  <a:schemeClr val="tx1"/>
                </a:solidFill>
                <a:effectLst/>
                <a:latin typeface="Arial" panose="020B0604020202020204" pitchFamily="34" charset="0"/>
                <a:ea typeface="+mn-ea"/>
                <a:cs typeface="Arial" panose="020B0604020202020204" pitchFamily="34" charset="0"/>
              </a:rPr>
              <a:t> a </a:t>
            </a:r>
            <a:r>
              <a:rPr lang="en-GB" sz="1200" kern="1200" dirty="0" err="1">
                <a:solidFill>
                  <a:schemeClr val="tx1"/>
                </a:solidFill>
                <a:effectLst/>
                <a:latin typeface="Arial" panose="020B0604020202020204" pitchFamily="34" charset="0"/>
                <a:ea typeface="+mn-ea"/>
                <a:cs typeface="Arial" panose="020B0604020202020204" pitchFamily="34" charset="0"/>
              </a:rPr>
              <a:t>Gwahardd</a:t>
            </a:r>
            <a:r>
              <a:rPr lang="en-GB" sz="1200" kern="1200" dirty="0">
                <a:solidFill>
                  <a:schemeClr val="tx1"/>
                </a:solidFill>
                <a:effectLst/>
                <a:latin typeface="Arial" panose="020B0604020202020204" pitchFamily="34" charset="0"/>
                <a:ea typeface="+mn-ea"/>
                <a:cs typeface="Arial" panose="020B0604020202020204" pitchFamily="34" charset="0"/>
              </a:rPr>
              <a:t> yn helpu </a:t>
            </a:r>
            <a:r>
              <a:rPr lang="en-GB" sz="1200" kern="1200" dirty="0" err="1">
                <a:solidFill>
                  <a:schemeClr val="tx1"/>
                </a:solidFill>
                <a:effectLst/>
                <a:latin typeface="Arial" panose="020B0604020202020204" pitchFamily="34" charset="0"/>
                <a:ea typeface="+mn-ea"/>
                <a:cs typeface="Arial" panose="020B0604020202020204" pitchFamily="34" charset="0"/>
              </a:rPr>
              <a:t>cyflogwyr</a:t>
            </a:r>
            <a:r>
              <a:rPr lang="en-GB" sz="1200" kern="1200" dirty="0">
                <a:solidFill>
                  <a:schemeClr val="tx1"/>
                </a:solidFill>
                <a:effectLst/>
                <a:latin typeface="Arial" panose="020B0604020202020204" pitchFamily="34" charset="0"/>
                <a:ea typeface="+mn-ea"/>
                <a:cs typeface="Arial" panose="020B0604020202020204" pitchFamily="34" charset="0"/>
              </a:rPr>
              <a:t> i wneud penderfyniadau </a:t>
            </a:r>
            <a:r>
              <a:rPr lang="en-GB" sz="1200" kern="1200" dirty="0" err="1">
                <a:solidFill>
                  <a:schemeClr val="tx1"/>
                </a:solidFill>
                <a:effectLst/>
                <a:latin typeface="Arial" panose="020B0604020202020204" pitchFamily="34" charset="0"/>
                <a:ea typeface="+mn-ea"/>
                <a:cs typeface="Arial" panose="020B0604020202020204" pitchFamily="34" charset="0"/>
              </a:rPr>
              <a:t>recriwtio</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mwy</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diogel</a:t>
            </a:r>
            <a:r>
              <a:rPr lang="en-GB" sz="1200" kern="1200" dirty="0">
                <a:solidFill>
                  <a:schemeClr val="tx1"/>
                </a:solidFill>
                <a:effectLst/>
                <a:latin typeface="Arial" panose="020B0604020202020204" pitchFamily="34" charset="0"/>
                <a:ea typeface="+mn-ea"/>
                <a:cs typeface="Arial" panose="020B0604020202020204" pitchFamily="34" charset="0"/>
              </a:rPr>
              <a:t> ac atal pobl </a:t>
            </a:r>
            <a:r>
              <a:rPr lang="en-GB" sz="1200" kern="1200" dirty="0" err="1">
                <a:solidFill>
                  <a:schemeClr val="tx1"/>
                </a:solidFill>
                <a:effectLst/>
                <a:latin typeface="Arial" panose="020B0604020202020204" pitchFamily="34" charset="0"/>
                <a:ea typeface="+mn-ea"/>
                <a:cs typeface="Arial" panose="020B0604020202020204" pitchFamily="34" charset="0"/>
              </a:rPr>
              <a:t>anaddas</a:t>
            </a:r>
            <a:r>
              <a:rPr lang="en-GB" sz="1200" kern="1200" dirty="0">
                <a:solidFill>
                  <a:schemeClr val="tx1"/>
                </a:solidFill>
                <a:effectLst/>
                <a:latin typeface="Arial" panose="020B0604020202020204" pitchFamily="34" charset="0"/>
                <a:ea typeface="+mn-ea"/>
                <a:cs typeface="Arial" panose="020B0604020202020204" pitchFamily="34" charset="0"/>
              </a:rPr>
              <a:t> rhag gweithio </a:t>
            </a:r>
            <a:r>
              <a:rPr lang="en-GB" sz="1200" kern="1200" dirty="0" err="1">
                <a:solidFill>
                  <a:schemeClr val="tx1"/>
                </a:solidFill>
                <a:effectLst/>
                <a:latin typeface="Arial" panose="020B0604020202020204" pitchFamily="34" charset="0"/>
                <a:ea typeface="+mn-ea"/>
                <a:cs typeface="Arial" panose="020B0604020202020204" pitchFamily="34" charset="0"/>
              </a:rPr>
              <a:t>gyda</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grwpiau</a:t>
            </a:r>
            <a:r>
              <a:rPr lang="en-GB" sz="1200" kern="1200" dirty="0">
                <a:solidFill>
                  <a:schemeClr val="tx1"/>
                </a:solidFill>
                <a:effectLst/>
                <a:latin typeface="Arial" panose="020B0604020202020204" pitchFamily="34" charset="0"/>
                <a:ea typeface="+mn-ea"/>
                <a:cs typeface="Arial" panose="020B0604020202020204" pitchFamily="34" charset="0"/>
              </a:rPr>
              <a:t> agored i niwed.</a:t>
            </a:r>
            <a:endParaRPr lang="cy-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err="1">
                <a:solidFill>
                  <a:schemeClr val="tx1"/>
                </a:solidFill>
                <a:effectLst/>
                <a:latin typeface="Arial" panose="020B0604020202020204" pitchFamily="34" charset="0"/>
                <a:ea typeface="+mn-ea"/>
                <a:cs typeface="Arial" panose="020B0604020202020204" pitchFamily="34" charset="0"/>
              </a:rPr>
              <a:t>Deddf</a:t>
            </a:r>
            <a:r>
              <a:rPr lang="en-GB" sz="1200" kern="1200" dirty="0">
                <a:solidFill>
                  <a:schemeClr val="tx1"/>
                </a:solidFill>
                <a:effectLst/>
                <a:latin typeface="Arial" panose="020B0604020202020204" pitchFamily="34" charset="0"/>
                <a:ea typeface="+mn-ea"/>
                <a:cs typeface="Arial" panose="020B0604020202020204" pitchFamily="34" charset="0"/>
              </a:rPr>
              <a:t> 2014 = </a:t>
            </a:r>
            <a:r>
              <a:rPr lang="en-GB" sz="1200" kern="1200" dirty="0" err="1">
                <a:solidFill>
                  <a:schemeClr val="tx1"/>
                </a:solidFill>
                <a:effectLst/>
                <a:latin typeface="Arial" panose="020B0604020202020204" pitchFamily="34" charset="0"/>
                <a:ea typeface="+mn-ea"/>
                <a:cs typeface="Arial" panose="020B0604020202020204" pitchFamily="34" charset="0"/>
              </a:rPr>
              <a:t>Deddf</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Gwasanaethau</a:t>
            </a:r>
            <a:r>
              <a:rPr lang="en-GB" sz="1200" kern="1200" dirty="0">
                <a:solidFill>
                  <a:schemeClr val="tx1"/>
                </a:solidFill>
                <a:effectLst/>
                <a:latin typeface="Arial" panose="020B0604020202020204" pitchFamily="34" charset="0"/>
                <a:ea typeface="+mn-ea"/>
                <a:cs typeface="Arial" panose="020B0604020202020204" pitchFamily="34" charset="0"/>
              </a:rPr>
              <a:t> Cymdeithasol a Llesiant (</a:t>
            </a:r>
            <a:r>
              <a:rPr lang="en-GB" sz="1200" kern="1200" dirty="0" err="1">
                <a:solidFill>
                  <a:schemeClr val="tx1"/>
                </a:solidFill>
                <a:effectLst/>
                <a:latin typeface="Arial" panose="020B0604020202020204" pitchFamily="34" charset="0"/>
                <a:ea typeface="+mn-ea"/>
                <a:cs typeface="Arial" panose="020B0604020202020204" pitchFamily="34" charset="0"/>
              </a:rPr>
              <a:t>Cymru</a:t>
            </a:r>
            <a:r>
              <a:rPr lang="en-GB" sz="1200" kern="1200" dirty="0">
                <a:solidFill>
                  <a:schemeClr val="tx1"/>
                </a:solidFill>
                <a:effectLst/>
                <a:latin typeface="Arial" panose="020B0604020202020204" pitchFamily="34" charset="0"/>
                <a:ea typeface="+mn-ea"/>
                <a:cs typeface="Arial" panose="020B0604020202020204" pitchFamily="34" charset="0"/>
              </a:rPr>
              <a:t>) 2014.</a:t>
            </a:r>
            <a:endParaRPr lang="cy-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APSO = </a:t>
            </a:r>
            <a:r>
              <a:rPr lang="en-GB" sz="1200" kern="1200" dirty="0" err="1">
                <a:solidFill>
                  <a:schemeClr val="tx1"/>
                </a:solidFill>
                <a:effectLst/>
                <a:latin typeface="Arial" panose="020B0604020202020204" pitchFamily="34" charset="0"/>
                <a:ea typeface="+mn-ea"/>
                <a:cs typeface="Arial" panose="020B0604020202020204" pitchFamily="34" charset="0"/>
              </a:rPr>
              <a:t>Gorchymyn</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Amddiffyn</a:t>
            </a:r>
            <a:r>
              <a:rPr lang="en-GB" sz="1200" kern="1200" dirty="0">
                <a:solidFill>
                  <a:schemeClr val="tx1"/>
                </a:solidFill>
                <a:effectLst/>
                <a:latin typeface="Arial" panose="020B0604020202020204" pitchFamily="34" charset="0"/>
                <a:ea typeface="+mn-ea"/>
                <a:cs typeface="Arial" panose="020B0604020202020204" pitchFamily="34" charset="0"/>
              </a:rPr>
              <a:t> a </a:t>
            </a:r>
            <a:r>
              <a:rPr lang="en-GB" sz="1200" kern="1200" dirty="0" err="1">
                <a:solidFill>
                  <a:schemeClr val="tx1"/>
                </a:solidFill>
                <a:effectLst/>
                <a:latin typeface="Arial" panose="020B0604020202020204" pitchFamily="34" charset="0"/>
                <a:ea typeface="+mn-ea"/>
                <a:cs typeface="Arial" panose="020B0604020202020204" pitchFamily="34" charset="0"/>
              </a:rPr>
              <a:t>Chynorthwyo</a:t>
            </a:r>
            <a:r>
              <a:rPr lang="en-GB" sz="1200" kern="1200" dirty="0">
                <a:solidFill>
                  <a:schemeClr val="tx1"/>
                </a:solidFill>
                <a:effectLst/>
                <a:latin typeface="Arial" panose="020B0604020202020204" pitchFamily="34" charset="0"/>
                <a:ea typeface="+mn-ea"/>
                <a:cs typeface="Arial" panose="020B0604020202020204" pitchFamily="34" charset="0"/>
              </a:rPr>
              <a:t> Oedolyn o Ddeddf </a:t>
            </a:r>
            <a:r>
              <a:rPr lang="en-GB" sz="1200" kern="1200" dirty="0" err="1">
                <a:solidFill>
                  <a:schemeClr val="tx1"/>
                </a:solidFill>
                <a:effectLst/>
                <a:latin typeface="Arial" panose="020B0604020202020204" pitchFamily="34" charset="0"/>
                <a:ea typeface="+mn-ea"/>
                <a:cs typeface="Arial" panose="020B0604020202020204" pitchFamily="34" charset="0"/>
              </a:rPr>
              <a:t>Gwasanaethau</a:t>
            </a:r>
            <a:r>
              <a:rPr lang="en-GB" sz="1200" kern="1200" dirty="0">
                <a:solidFill>
                  <a:schemeClr val="tx1"/>
                </a:solidFill>
                <a:effectLst/>
                <a:latin typeface="Arial" panose="020B0604020202020204" pitchFamily="34" charset="0"/>
                <a:ea typeface="+mn-ea"/>
                <a:cs typeface="Arial" panose="020B0604020202020204" pitchFamily="34" charset="0"/>
              </a:rPr>
              <a:t> Cymdeithasol a Llesiant (</a:t>
            </a:r>
            <a:r>
              <a:rPr lang="en-GB" sz="1200" kern="1200" dirty="0" err="1">
                <a:solidFill>
                  <a:schemeClr val="tx1"/>
                </a:solidFill>
                <a:effectLst/>
                <a:latin typeface="Arial" panose="020B0604020202020204" pitchFamily="34" charset="0"/>
                <a:ea typeface="+mn-ea"/>
                <a:cs typeface="Arial" panose="020B0604020202020204" pitchFamily="34" charset="0"/>
              </a:rPr>
              <a:t>Cymru</a:t>
            </a:r>
            <a:r>
              <a:rPr lang="en-GB" sz="1200" kern="1200" dirty="0">
                <a:solidFill>
                  <a:schemeClr val="tx1"/>
                </a:solidFill>
                <a:effectLst/>
                <a:latin typeface="Arial" panose="020B0604020202020204" pitchFamily="34" charset="0"/>
                <a:ea typeface="+mn-ea"/>
                <a:cs typeface="Arial" panose="020B0604020202020204" pitchFamily="34" charset="0"/>
              </a:rPr>
              <a:t>) 2014.</a:t>
            </a:r>
            <a:endParaRPr lang="cy-GB" sz="1200" kern="1200" dirty="0">
              <a:solidFill>
                <a:schemeClr val="tx1"/>
              </a:solidFill>
              <a:effectLst/>
              <a:latin typeface="Arial" panose="020B0604020202020204" pitchFamily="34" charset="0"/>
              <a:ea typeface="+mn-ea"/>
              <a:cs typeface="Arial" panose="020B0604020202020204" pitchFamily="34" charset="0"/>
            </a:endParaRPr>
          </a:p>
          <a:p>
            <a:endParaRPr lang="cy-GB"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B06615A-BDFD-4F93-A786-200AC70AF5C0}" type="slidenum">
              <a:rPr lang="en-US" smtClean="0"/>
              <a:pPr/>
              <a:t>29</a:t>
            </a:fld>
            <a:endParaRPr lang="en-US"/>
          </a:p>
        </p:txBody>
      </p:sp>
    </p:spTree>
    <p:extLst>
      <p:ext uri="{BB962C8B-B14F-4D97-AF65-F5344CB8AC3E}">
        <p14:creationId xmlns:p14="http://schemas.microsoft.com/office/powerpoint/2010/main" val="3795128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t>
            </a:r>
            <a:r>
              <a:rPr lang="en-US" sz="1200" kern="1200" dirty="0">
                <a:solidFill>
                  <a:schemeClr val="tx1"/>
                </a:solidFill>
                <a:latin typeface="Arial" panose="020B0604020202020204" pitchFamily="34" charset="0"/>
                <a:ea typeface="+mn-ea"/>
                <a:cs typeface="Arial" panose="020B0604020202020204" pitchFamily="34" charset="0"/>
              </a:rPr>
              <a:t>Deilliannau dysgu / cyd-destun / </a:t>
            </a:r>
            <a:r>
              <a:rPr lang="en-US" sz="1200" kern="1200" dirty="0" err="1">
                <a:solidFill>
                  <a:schemeClr val="tx1"/>
                </a:solidFill>
                <a:latin typeface="Arial" panose="020B0604020202020204" pitchFamily="34" charset="0"/>
                <a:ea typeface="+mn-ea"/>
                <a:cs typeface="Arial" panose="020B0604020202020204" pitchFamily="34" charset="0"/>
              </a:rPr>
              <a:t>gwybodaeth</a:t>
            </a:r>
            <a:r>
              <a:rPr lang="en-US" sz="1200" kern="1200" dirty="0">
                <a:solidFill>
                  <a:schemeClr val="tx1"/>
                </a:solidFill>
                <a:latin typeface="Arial" panose="020B0604020202020204" pitchFamily="34" charset="0"/>
                <a:ea typeface="+mn-ea"/>
                <a:cs typeface="Arial" panose="020B0604020202020204" pitchFamily="34" charset="0"/>
              </a:rPr>
              <a:t> am y </a:t>
            </a:r>
            <a:r>
              <a:rPr lang="en-US" sz="1200" i="1" kern="1200" dirty="0">
                <a:solidFill>
                  <a:schemeClr val="tx1"/>
                </a:solidFill>
                <a:latin typeface="Arial" panose="020B0604020202020204" pitchFamily="34" charset="0"/>
                <a:ea typeface="+mn-ea"/>
                <a:cs typeface="Arial" panose="020B0604020202020204" pitchFamily="34" charset="0"/>
              </a:rPr>
              <a:t>Fframwaith </a:t>
            </a:r>
            <a:r>
              <a:rPr lang="en-US" sz="1200" i="1" kern="1200" dirty="0" err="1">
                <a:solidFill>
                  <a:schemeClr val="tx1"/>
                </a:solidFill>
                <a:latin typeface="Arial" panose="020B0604020202020204" pitchFamily="34" charset="0"/>
                <a:ea typeface="+mn-ea"/>
                <a:cs typeface="Arial" panose="020B0604020202020204" pitchFamily="34" charset="0"/>
              </a:rPr>
              <a:t>Sefydlu</a:t>
            </a:r>
            <a:r>
              <a:rPr lang="en-US" sz="1200" i="1" kern="1200" dirty="0">
                <a:solidFill>
                  <a:schemeClr val="tx1"/>
                </a:solidFill>
                <a:latin typeface="Arial" panose="020B0604020202020204" pitchFamily="34" charset="0"/>
                <a:ea typeface="+mn-ea"/>
                <a:cs typeface="Arial" panose="020B0604020202020204" pitchFamily="34" charset="0"/>
              </a:rPr>
              <a:t> </a:t>
            </a:r>
            <a:r>
              <a:rPr lang="en-US" sz="1200" i="1" kern="1200" dirty="0" err="1">
                <a:solidFill>
                  <a:schemeClr val="tx1"/>
                </a:solidFill>
                <a:latin typeface="Arial" panose="020B0604020202020204" pitchFamily="34" charset="0"/>
                <a:ea typeface="+mn-ea"/>
                <a:cs typeface="Arial" panose="020B0604020202020204" pitchFamily="34" charset="0"/>
              </a:rPr>
              <a:t>Cymru</a:t>
            </a:r>
            <a:r>
              <a:rPr lang="en-US" sz="1200" i="1" kern="1200" dirty="0">
                <a:solidFill>
                  <a:schemeClr val="tx1"/>
                </a:solidFill>
                <a:latin typeface="Arial" panose="020B0604020202020204" pitchFamily="34" charset="0"/>
                <a:ea typeface="+mn-ea"/>
                <a:cs typeface="Arial" panose="020B0604020202020204" pitchFamily="34" charset="0"/>
              </a:rPr>
              <a:t> </a:t>
            </a:r>
            <a:r>
              <a:rPr lang="en-US" sz="1200" i="1" kern="1200" dirty="0" err="1">
                <a:solidFill>
                  <a:schemeClr val="tx1"/>
                </a:solidFill>
                <a:latin typeface="Arial" panose="020B0604020202020204" pitchFamily="34" charset="0"/>
                <a:ea typeface="+mn-ea"/>
                <a:cs typeface="Arial" panose="020B0604020202020204" pitchFamily="34" charset="0"/>
              </a:rPr>
              <a:t>Gyfan</a:t>
            </a:r>
            <a:r>
              <a:rPr lang="en-US" sz="1200" i="1" kern="1200" dirty="0">
                <a:solidFill>
                  <a:schemeClr val="tx1"/>
                </a:solidFill>
                <a:latin typeface="Arial" panose="020B0604020202020204" pitchFamily="34" charset="0"/>
                <a:ea typeface="+mn-ea"/>
                <a:cs typeface="Arial" panose="020B0604020202020204" pitchFamily="34" charset="0"/>
              </a:rPr>
              <a:t> </a:t>
            </a:r>
            <a:r>
              <a:rPr lang="en-US" sz="1200" i="1" kern="1200" dirty="0" err="1">
                <a:solidFill>
                  <a:schemeClr val="tx1"/>
                </a:solidFill>
                <a:latin typeface="Arial" panose="020B0604020202020204" pitchFamily="34" charset="0"/>
                <a:ea typeface="+mn-ea"/>
                <a:cs typeface="Arial" panose="020B0604020202020204" pitchFamily="34" charset="0"/>
              </a:rPr>
              <a:t>ar</a:t>
            </a:r>
            <a:r>
              <a:rPr lang="en-US" sz="1200" i="1" kern="1200" dirty="0">
                <a:solidFill>
                  <a:schemeClr val="tx1"/>
                </a:solidFill>
                <a:latin typeface="Arial" panose="020B0604020202020204" pitchFamily="34" charset="0"/>
                <a:ea typeface="+mn-ea"/>
                <a:cs typeface="Arial" panose="020B0604020202020204" pitchFamily="34" charset="0"/>
              </a:rPr>
              <a:t> </a:t>
            </a:r>
            <a:r>
              <a:rPr lang="en-US" sz="1200" i="1" kern="1200" dirty="0" err="1">
                <a:solidFill>
                  <a:schemeClr val="tx1"/>
                </a:solidFill>
                <a:latin typeface="Arial" panose="020B0604020202020204" pitchFamily="34" charset="0"/>
                <a:ea typeface="+mn-ea"/>
                <a:cs typeface="Arial" panose="020B0604020202020204" pitchFamily="34" charset="0"/>
              </a:rPr>
              <a:t>gyfer</a:t>
            </a:r>
            <a:r>
              <a:rPr lang="en-US" sz="1200" i="1" kern="1200" dirty="0">
                <a:solidFill>
                  <a:schemeClr val="tx1"/>
                </a:solidFill>
                <a:latin typeface="Arial" panose="020B0604020202020204" pitchFamily="34" charset="0"/>
                <a:ea typeface="+mn-ea"/>
                <a:cs typeface="Arial" panose="020B0604020202020204" pitchFamily="34" charset="0"/>
              </a:rPr>
              <a:t> </a:t>
            </a:r>
            <a:r>
              <a:rPr lang="en-US" sz="1200" i="1" kern="1200" dirty="0" err="1">
                <a:solidFill>
                  <a:schemeClr val="tx1"/>
                </a:solidFill>
                <a:latin typeface="Arial" panose="020B0604020202020204" pitchFamily="34" charset="0"/>
                <a:ea typeface="+mn-ea"/>
                <a:cs typeface="Arial" panose="020B0604020202020204" pitchFamily="34" charset="0"/>
              </a:rPr>
              <a:t>Iechyd</a:t>
            </a:r>
            <a:r>
              <a:rPr lang="en-US" sz="1200" i="1" kern="1200" dirty="0">
                <a:solidFill>
                  <a:schemeClr val="tx1"/>
                </a:solidFill>
                <a:latin typeface="Arial" panose="020B0604020202020204" pitchFamily="34" charset="0"/>
                <a:ea typeface="+mn-ea"/>
                <a:cs typeface="Arial" panose="020B0604020202020204" pitchFamily="34" charset="0"/>
              </a:rPr>
              <a:t> a </a:t>
            </a:r>
            <a:r>
              <a:rPr lang="en-US" sz="1200" i="1" kern="1200" dirty="0" err="1">
                <a:solidFill>
                  <a:schemeClr val="tx1"/>
                </a:solidFill>
                <a:latin typeface="Arial" panose="020B0604020202020204" pitchFamily="34" charset="0"/>
                <a:ea typeface="+mn-ea"/>
                <a:cs typeface="Arial" panose="020B0604020202020204" pitchFamily="34" charset="0"/>
              </a:rPr>
              <a:t>Gofal</a:t>
            </a:r>
            <a:r>
              <a:rPr lang="en-US" sz="1200" i="1" kern="1200" dirty="0">
                <a:solidFill>
                  <a:schemeClr val="tx1"/>
                </a:solidFill>
                <a:latin typeface="Arial" panose="020B0604020202020204" pitchFamily="34" charset="0"/>
                <a:ea typeface="+mn-ea"/>
                <a:cs typeface="Arial" panose="020B0604020202020204" pitchFamily="34" charset="0"/>
              </a:rPr>
              <a:t> </a:t>
            </a:r>
            <a:r>
              <a:rPr lang="en-US" sz="1200" i="1" kern="1200">
                <a:solidFill>
                  <a:schemeClr val="tx1"/>
                </a:solidFill>
                <a:latin typeface="Arial" panose="020B0604020202020204" pitchFamily="34" charset="0"/>
                <a:ea typeface="+mn-ea"/>
                <a:cs typeface="Arial" panose="020B0604020202020204" pitchFamily="34" charset="0"/>
              </a:rPr>
              <a:t>Cymdeithasol</a:t>
            </a:r>
            <a:r>
              <a:rPr lang="en-US" sz="1200" i="1" kern="120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(y </a:t>
            </a:r>
            <a:r>
              <a:rPr lang="en-US" sz="1200" kern="1200" dirty="0" err="1">
                <a:solidFill>
                  <a:schemeClr val="tx1"/>
                </a:solidFill>
                <a:latin typeface="Arial" panose="020B0604020202020204" pitchFamily="34" charset="0"/>
                <a:ea typeface="+mn-ea"/>
                <a:cs typeface="Arial" panose="020B0604020202020204" pitchFamily="34" charset="0"/>
              </a:rPr>
              <a:t>fframwaith</a:t>
            </a:r>
            <a:r>
              <a:rPr lang="en-US" sz="1200" kern="1200" dirty="0">
                <a:solidFill>
                  <a:schemeClr val="tx1"/>
                </a:solidFill>
                <a:latin typeface="Arial" panose="020B0604020202020204" pitchFamily="34" charset="0"/>
                <a:ea typeface="+mn-ea"/>
                <a:cs typeface="Arial" panose="020B0604020202020204" pitchFamily="34" charset="0"/>
              </a:rPr>
              <a:t>) a Dyfarniad Lefel 2 mewn Sefydlu Gofal Cymdeithasol (Cymru) (neu’r uned Cyflwyniad i Ddiogelu yng Nghymru os yw’n briodol). Deilliannau dysgu yn seiliedig ar uned y </a:t>
            </a:r>
            <a:r>
              <a:rPr lang="en-US" sz="1200" kern="1200" dirty="0" err="1">
                <a:solidFill>
                  <a:schemeClr val="tx1"/>
                </a:solidFill>
                <a:latin typeface="Arial" panose="020B0604020202020204" pitchFamily="34" charset="0"/>
                <a:ea typeface="+mn-ea"/>
                <a:cs typeface="Arial" panose="020B0604020202020204" pitchFamily="34" charset="0"/>
              </a:rPr>
              <a:t>fframwaith</a:t>
            </a:r>
            <a:r>
              <a:rPr lang="en-US" sz="1200" kern="1200" dirty="0">
                <a:solidFill>
                  <a:schemeClr val="tx1"/>
                </a:solidFill>
                <a:latin typeface="Arial" panose="020B0604020202020204" pitchFamily="34" charset="0"/>
                <a:ea typeface="+mn-ea"/>
                <a:cs typeface="Arial" panose="020B0604020202020204" pitchFamily="34" charset="0"/>
              </a:rPr>
              <a:t>. Tynnu sylw at weithredu Deddf Gwasanaethau Cymdeithasol a Llesiant (Cymru) 2014. Mae’r hyfforddiant hwn ar gael ledled Cymru ac mae’n rhoi rhagarweiniad defnyddiol i wirfoddolwyr, gweithwyr newydd ac yn diweddaru gwybodaeth gweithwyr mewn llawer o leoliadau a sefydliadau. </a:t>
            </a:r>
          </a:p>
        </p:txBody>
      </p:sp>
      <p:sp>
        <p:nvSpPr>
          <p:cNvPr id="4" name="Slide Number Placeholder 3"/>
          <p:cNvSpPr>
            <a:spLocks noGrp="1"/>
          </p:cNvSpPr>
          <p:nvPr>
            <p:ph type="sldNum" sz="quarter" idx="10"/>
          </p:nvPr>
        </p:nvSpPr>
        <p:spPr/>
        <p:txBody>
          <a:bodyPr/>
          <a:lstStyle/>
          <a:p>
            <a:fld id="{5B06615A-BDFD-4F93-A786-200AC70AF5C0}" type="slidenum">
              <a:rPr lang="en-US" smtClean="0"/>
              <a:pPr/>
              <a:t>3</a:t>
            </a:fld>
            <a:endParaRPr lang="en-US" dirty="0"/>
          </a:p>
        </p:txBody>
      </p:sp>
    </p:spTree>
    <p:extLst>
      <p:ext uri="{BB962C8B-B14F-4D97-AF65-F5344CB8AC3E}">
        <p14:creationId xmlns:p14="http://schemas.microsoft.com/office/powerpoint/2010/main" val="2847420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panose="020B0604020202020204" pitchFamily="34" charset="0"/>
                <a:ea typeface="+mn-ea"/>
                <a:cs typeface="Arial" panose="020B0604020202020204" pitchFamily="34" charset="0"/>
              </a:rPr>
              <a:t>Bwriad yr </a:t>
            </a:r>
            <a:r>
              <a:rPr lang="en-US" sz="1200" kern="1200" dirty="0" err="1">
                <a:solidFill>
                  <a:schemeClr val="tx1"/>
                </a:solidFill>
                <a:effectLst/>
                <a:latin typeface="Arial" panose="020B0604020202020204" pitchFamily="34" charset="0"/>
                <a:ea typeface="+mn-ea"/>
                <a:cs typeface="Arial" panose="020B0604020202020204" pitchFamily="34" charset="0"/>
              </a:rPr>
              <a:t>astudiaethau</a:t>
            </a:r>
            <a:r>
              <a:rPr lang="en-US" sz="1200" kern="1200" dirty="0">
                <a:solidFill>
                  <a:schemeClr val="tx1"/>
                </a:solidFill>
                <a:effectLst/>
                <a:latin typeface="Arial" panose="020B0604020202020204" pitchFamily="34" charset="0"/>
                <a:ea typeface="+mn-ea"/>
                <a:cs typeface="Arial" panose="020B0604020202020204" pitchFamily="34" charset="0"/>
              </a:rPr>
              <a:t> achos hyn yw tynnu sylw at </a:t>
            </a:r>
            <a:r>
              <a:rPr lang="en-US" sz="1200" kern="1200" dirty="0" err="1">
                <a:solidFill>
                  <a:schemeClr val="tx1"/>
                </a:solidFill>
                <a:effectLst/>
                <a:latin typeface="Arial" panose="020B0604020202020204" pitchFamily="34" charset="0"/>
                <a:ea typeface="+mn-ea"/>
                <a:cs typeface="Arial" panose="020B0604020202020204" pitchFamily="34" charset="0"/>
              </a:rPr>
              <a:t>faterion</a:t>
            </a:r>
            <a:r>
              <a:rPr lang="en-US" sz="1200" kern="1200" dirty="0">
                <a:solidFill>
                  <a:schemeClr val="tx1"/>
                </a:solidFill>
                <a:effectLst/>
                <a:latin typeface="Arial" panose="020B0604020202020204" pitchFamily="34" charset="0"/>
                <a:ea typeface="+mn-ea"/>
                <a:cs typeface="Arial" panose="020B0604020202020204" pitchFamily="34" charset="0"/>
              </a:rPr>
              <a:t> mewn</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sefyllfa</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ymarferol</a:t>
            </a:r>
            <a:r>
              <a:rPr lang="en-US" sz="1200" kern="1200" baseline="0" dirty="0">
                <a:solidFill>
                  <a:schemeClr val="tx1"/>
                </a:solidFill>
                <a:effectLst/>
                <a:latin typeface="Arial" panose="020B0604020202020204" pitchFamily="34" charset="0"/>
                <a:ea typeface="+mn-ea"/>
                <a:cs typeface="Arial" panose="020B0604020202020204" pitchFamily="34" charset="0"/>
              </a:rPr>
              <a:t>; gan </a:t>
            </a:r>
            <a:r>
              <a:rPr lang="en-US" sz="1200" kern="1200" baseline="0" dirty="0" err="1">
                <a:solidFill>
                  <a:schemeClr val="tx1"/>
                </a:solidFill>
                <a:effectLst/>
                <a:latin typeface="Arial" panose="020B0604020202020204" pitchFamily="34" charset="0"/>
                <a:ea typeface="+mn-ea"/>
                <a:cs typeface="Arial" panose="020B0604020202020204" pitchFamily="34" charset="0"/>
              </a:rPr>
              <a:t>ddwyn</a:t>
            </a:r>
            <a:r>
              <a:rPr lang="en-US" sz="1200" kern="1200" baseline="0" dirty="0">
                <a:solidFill>
                  <a:schemeClr val="tx1"/>
                </a:solidFill>
                <a:effectLst/>
                <a:latin typeface="Arial" panose="020B0604020202020204" pitchFamily="34" charset="0"/>
                <a:ea typeface="+mn-ea"/>
                <a:cs typeface="Arial" panose="020B0604020202020204" pitchFamily="34" charset="0"/>
              </a:rPr>
              <a:t> ynghyd y ffactorau </a:t>
            </a:r>
            <a:r>
              <a:rPr lang="en-US" sz="1200" kern="1200" baseline="0" dirty="0" err="1">
                <a:solidFill>
                  <a:schemeClr val="tx1"/>
                </a:solidFill>
                <a:effectLst/>
                <a:latin typeface="Arial" panose="020B0604020202020204" pitchFamily="34" charset="0"/>
                <a:ea typeface="+mn-ea"/>
                <a:cs typeface="Arial" panose="020B0604020202020204" pitchFamily="34" charset="0"/>
              </a:rPr>
              <a:t>hollbwysig</a:t>
            </a:r>
            <a:r>
              <a:rPr lang="en-US" sz="1200" kern="1200" baseline="0" dirty="0">
                <a:solidFill>
                  <a:schemeClr val="tx1"/>
                </a:solidFill>
                <a:effectLst/>
                <a:latin typeface="Arial" panose="020B0604020202020204" pitchFamily="34" charset="0"/>
                <a:ea typeface="+mn-ea"/>
                <a:cs typeface="Arial" panose="020B0604020202020204" pitchFamily="34" charset="0"/>
              </a:rPr>
              <a:t>, yn </a:t>
            </a:r>
            <a:r>
              <a:rPr lang="en-US" sz="1200" kern="1200" baseline="0" dirty="0" err="1">
                <a:solidFill>
                  <a:schemeClr val="tx1"/>
                </a:solidFill>
                <a:effectLst/>
                <a:latin typeface="Arial" panose="020B0604020202020204" pitchFamily="34" charset="0"/>
                <a:ea typeface="+mn-ea"/>
                <a:cs typeface="Arial" panose="020B0604020202020204" pitchFamily="34" charset="0"/>
              </a:rPr>
              <a:t>enwedig</a:t>
            </a:r>
            <a:r>
              <a:rPr lang="en-US" sz="1200" kern="1200" baseline="0" dirty="0">
                <a:solidFill>
                  <a:schemeClr val="tx1"/>
                </a:solidFill>
                <a:effectLst/>
                <a:latin typeface="Arial" panose="020B0604020202020204" pitchFamily="34" charset="0"/>
                <a:ea typeface="+mn-ea"/>
                <a:cs typeface="Arial" panose="020B0604020202020204" pitchFamily="34" charset="0"/>
              </a:rPr>
              <a:t> mewn perthynas â gwaith </a:t>
            </a:r>
            <a:r>
              <a:rPr lang="en-US" sz="1200" kern="1200" baseline="0" dirty="0" err="1">
                <a:solidFill>
                  <a:schemeClr val="tx1"/>
                </a:solidFill>
                <a:effectLst/>
                <a:latin typeface="Arial" panose="020B0604020202020204" pitchFamily="34" charset="0"/>
                <a:ea typeface="+mn-ea"/>
                <a:cs typeface="Arial" panose="020B0604020202020204" pitchFamily="34" charset="0"/>
              </a:rPr>
              <a:t>aml-asiantaeth</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Byddant</a:t>
            </a:r>
            <a:r>
              <a:rPr lang="en-US" sz="1200" kern="1200" baseline="0" dirty="0">
                <a:solidFill>
                  <a:schemeClr val="tx1"/>
                </a:solidFill>
                <a:effectLst/>
                <a:latin typeface="Arial" panose="020B0604020202020204" pitchFamily="34" charset="0"/>
                <a:ea typeface="+mn-ea"/>
                <a:cs typeface="Arial" panose="020B0604020202020204" pitchFamily="34" charset="0"/>
              </a:rPr>
              <a:t> o gymorth i </a:t>
            </a:r>
            <a:r>
              <a:rPr lang="en-US" sz="1200" kern="1200" baseline="0" dirty="0" err="1">
                <a:solidFill>
                  <a:schemeClr val="tx1"/>
                </a:solidFill>
                <a:effectLst/>
                <a:latin typeface="Arial" panose="020B0604020202020204" pitchFamily="34" charset="0"/>
                <a:ea typeface="+mn-ea"/>
                <a:cs typeface="Arial" panose="020B0604020202020204" pitchFamily="34" charset="0"/>
              </a:rPr>
              <a:t>roi</a:t>
            </a:r>
            <a:r>
              <a:rPr lang="en-US" sz="1200" kern="1200" baseline="0" dirty="0">
                <a:solidFill>
                  <a:schemeClr val="tx1"/>
                </a:solidFill>
                <a:effectLst/>
                <a:latin typeface="Arial" panose="020B0604020202020204" pitchFamily="34" charset="0"/>
                <a:ea typeface="+mn-ea"/>
                <a:cs typeface="Arial" panose="020B0604020202020204" pitchFamily="34" charset="0"/>
              </a:rPr>
              <a:t> ffactorau risg mewn cyd-destun a chodi </a:t>
            </a:r>
            <a:r>
              <a:rPr lang="en-US" sz="1200" kern="1200" baseline="0" dirty="0" err="1">
                <a:solidFill>
                  <a:schemeClr val="tx1"/>
                </a:solidFill>
                <a:effectLst/>
                <a:latin typeface="Arial" panose="020B0604020202020204" pitchFamily="34" charset="0"/>
                <a:ea typeface="+mn-ea"/>
                <a:cs typeface="Arial" panose="020B0604020202020204" pitchFamily="34" charset="0"/>
              </a:rPr>
              <a:t>cwestiynau</a:t>
            </a:r>
            <a:r>
              <a:rPr lang="en-US" sz="1200" kern="1200" baseline="0" dirty="0">
                <a:solidFill>
                  <a:schemeClr val="tx1"/>
                </a:solidFill>
                <a:effectLst/>
                <a:latin typeface="Arial" panose="020B0604020202020204" pitchFamily="34" charset="0"/>
                <a:ea typeface="+mn-ea"/>
                <a:cs typeface="Arial" panose="020B0604020202020204" pitchFamily="34" charset="0"/>
              </a:rPr>
              <a:t> am atal mewn </a:t>
            </a:r>
            <a:r>
              <a:rPr lang="en-US" sz="1200" kern="1200" baseline="0" dirty="0" err="1">
                <a:solidFill>
                  <a:schemeClr val="tx1"/>
                </a:solidFill>
                <a:effectLst/>
                <a:latin typeface="Arial" panose="020B0604020202020204" pitchFamily="34" charset="0"/>
                <a:ea typeface="+mn-ea"/>
                <a:cs typeface="Arial" panose="020B0604020202020204" pitchFamily="34" charset="0"/>
              </a:rPr>
              <a:t>sefyllfa</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lle</a:t>
            </a:r>
            <a:r>
              <a:rPr lang="en-US" sz="1200" kern="1200" baseline="0" dirty="0">
                <a:solidFill>
                  <a:schemeClr val="tx1"/>
                </a:solidFill>
                <a:effectLst/>
                <a:latin typeface="Arial" panose="020B0604020202020204" pitchFamily="34" charset="0"/>
                <a:ea typeface="+mn-ea"/>
                <a:cs typeface="Arial" panose="020B0604020202020204" pitchFamily="34" charset="0"/>
              </a:rPr>
              <a:t> mae’n </a:t>
            </a:r>
            <a:r>
              <a:rPr lang="en-US" sz="1200" kern="1200" baseline="0" dirty="0" err="1">
                <a:solidFill>
                  <a:schemeClr val="tx1"/>
                </a:solidFill>
                <a:effectLst/>
                <a:latin typeface="Arial" panose="020B0604020202020204" pitchFamily="34" charset="0"/>
                <a:ea typeface="+mn-ea"/>
                <a:cs typeface="Arial" panose="020B0604020202020204" pitchFamily="34" charset="0"/>
              </a:rPr>
              <a:t>hysbysu</a:t>
            </a:r>
            <a:r>
              <a:rPr lang="en-US" sz="1200" kern="1200" baseline="0" dirty="0">
                <a:solidFill>
                  <a:schemeClr val="tx1"/>
                </a:solidFill>
                <a:effectLst/>
                <a:latin typeface="Arial" panose="020B0604020202020204" pitchFamily="34" charset="0"/>
                <a:ea typeface="+mn-ea"/>
                <a:cs typeface="Arial" panose="020B0604020202020204" pitchFamily="34" charset="0"/>
              </a:rPr>
              <a:t> bod camdriniaeth, esgeulustod a niwed yn </a:t>
            </a:r>
            <a:r>
              <a:rPr lang="en-US" sz="1200" kern="1200" baseline="0" dirty="0" err="1">
                <a:solidFill>
                  <a:schemeClr val="tx1"/>
                </a:solidFill>
                <a:effectLst/>
                <a:latin typeface="Arial" panose="020B0604020202020204" pitchFamily="34" charset="0"/>
                <a:ea typeface="+mn-ea"/>
                <a:cs typeface="Arial" panose="020B0604020202020204" pitchFamily="34" charset="0"/>
              </a:rPr>
              <a:t>digwydd</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Maent</a:t>
            </a:r>
            <a:r>
              <a:rPr lang="en-US" sz="1200" kern="1200" baseline="0" dirty="0">
                <a:solidFill>
                  <a:schemeClr val="tx1"/>
                </a:solidFill>
                <a:effectLst/>
                <a:latin typeface="Arial" panose="020B0604020202020204" pitchFamily="34" charset="0"/>
                <a:ea typeface="+mn-ea"/>
                <a:cs typeface="Arial" panose="020B0604020202020204" pitchFamily="34" charset="0"/>
              </a:rPr>
              <a:t> wedi’u </a:t>
            </a:r>
            <a:r>
              <a:rPr lang="en-US" sz="1200" kern="1200" baseline="0" dirty="0" err="1">
                <a:solidFill>
                  <a:schemeClr val="tx1"/>
                </a:solidFill>
                <a:effectLst/>
                <a:latin typeface="Arial" panose="020B0604020202020204" pitchFamily="34" charset="0"/>
                <a:ea typeface="+mn-ea"/>
                <a:cs typeface="Arial" panose="020B0604020202020204" pitchFamily="34" charset="0"/>
              </a:rPr>
              <a:t>crynhoi</a:t>
            </a:r>
            <a:r>
              <a:rPr lang="en-US" sz="1200" kern="1200" baseline="0" dirty="0">
                <a:solidFill>
                  <a:schemeClr val="tx1"/>
                </a:solidFill>
                <a:effectLst/>
                <a:latin typeface="Arial" panose="020B0604020202020204" pitchFamily="34" charset="0"/>
                <a:ea typeface="+mn-ea"/>
                <a:cs typeface="Arial" panose="020B0604020202020204" pitchFamily="34" charset="0"/>
              </a:rPr>
              <a:t> i </a:t>
            </a:r>
            <a:r>
              <a:rPr lang="en-US" sz="1200" kern="1200" baseline="0" dirty="0" err="1">
                <a:solidFill>
                  <a:schemeClr val="tx1"/>
                </a:solidFill>
                <a:effectLst/>
                <a:latin typeface="Arial" panose="020B0604020202020204" pitchFamily="34" charset="0"/>
                <a:ea typeface="+mn-ea"/>
                <a:cs typeface="Arial" panose="020B0604020202020204" pitchFamily="34" charset="0"/>
              </a:rPr>
              <a:t>gynorthwyo</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gyda’r</a:t>
            </a:r>
            <a:r>
              <a:rPr lang="en-US" sz="1200" kern="1200" baseline="0" dirty="0">
                <a:solidFill>
                  <a:schemeClr val="tx1"/>
                </a:solidFill>
                <a:effectLst/>
                <a:latin typeface="Arial" panose="020B0604020202020204" pitchFamily="34" charset="0"/>
                <a:ea typeface="+mn-ea"/>
                <a:cs typeface="Arial" panose="020B0604020202020204" pitchFamily="34" charset="0"/>
              </a:rPr>
              <a:t> broses hon, ond mae </a:t>
            </a:r>
            <a:r>
              <a:rPr lang="en-US" sz="1200" kern="1200" baseline="0" dirty="0" err="1">
                <a:solidFill>
                  <a:schemeClr val="tx1"/>
                </a:solidFill>
                <a:effectLst/>
                <a:latin typeface="Arial" panose="020B0604020202020204" pitchFamily="34" charset="0"/>
                <a:ea typeface="+mn-ea"/>
                <a:cs typeface="Arial" panose="020B0604020202020204" pitchFamily="34" charset="0"/>
              </a:rPr>
              <a:t>rhagor</a:t>
            </a:r>
            <a:r>
              <a:rPr lang="en-US" sz="1200" kern="1200" baseline="0" dirty="0">
                <a:solidFill>
                  <a:schemeClr val="tx1"/>
                </a:solidFill>
                <a:effectLst/>
                <a:latin typeface="Arial" panose="020B0604020202020204" pitchFamily="34" charset="0"/>
                <a:ea typeface="+mn-ea"/>
                <a:cs typeface="Arial" panose="020B0604020202020204" pitchFamily="34" charset="0"/>
              </a:rPr>
              <a:t> o </a:t>
            </a:r>
            <a:r>
              <a:rPr lang="en-US" sz="1200" kern="1200" baseline="0" dirty="0" err="1">
                <a:solidFill>
                  <a:schemeClr val="tx1"/>
                </a:solidFill>
                <a:effectLst/>
                <a:latin typeface="Arial" panose="020B0604020202020204" pitchFamily="34" charset="0"/>
                <a:ea typeface="+mn-ea"/>
                <a:cs typeface="Arial" panose="020B0604020202020204" pitchFamily="34" charset="0"/>
              </a:rPr>
              <a:t>wybodaeth</a:t>
            </a:r>
            <a:r>
              <a:rPr lang="en-US" sz="1200" kern="1200" baseline="0" dirty="0">
                <a:solidFill>
                  <a:schemeClr val="tx1"/>
                </a:solidFill>
                <a:effectLst/>
                <a:latin typeface="Arial" panose="020B0604020202020204" pitchFamily="34" charset="0"/>
                <a:ea typeface="+mn-ea"/>
                <a:cs typeface="Arial" panose="020B0604020202020204" pitchFamily="34" charset="0"/>
              </a:rPr>
              <a:t> ar gael yn yr </a:t>
            </a:r>
            <a:r>
              <a:rPr lang="en-US" sz="1200" kern="1200" baseline="0" dirty="0" err="1">
                <a:solidFill>
                  <a:schemeClr val="tx1"/>
                </a:solidFill>
                <a:effectLst/>
                <a:latin typeface="Arial" panose="020B0604020202020204" pitchFamily="34" charset="0"/>
                <a:ea typeface="+mn-ea"/>
                <a:cs typeface="Arial" panose="020B0604020202020204" pitchFamily="34" charset="0"/>
              </a:rPr>
              <a:t>adroddiadau</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adolygu</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llawn</a:t>
            </a:r>
            <a:r>
              <a:rPr lang="en-US" sz="1200" kern="1200" baseline="0" dirty="0">
                <a:solidFill>
                  <a:schemeClr val="tx1"/>
                </a:solidFill>
                <a:effectLst/>
                <a:latin typeface="Arial" panose="020B0604020202020204" pitchFamily="34" charset="0"/>
                <a:ea typeface="+mn-ea"/>
                <a:cs typeface="Arial" panose="020B0604020202020204" pitchFamily="34" charset="0"/>
              </a:rPr>
              <a:t>.</a:t>
            </a:r>
          </a:p>
          <a:p>
            <a:endParaRPr lang="en-US" sz="1200" kern="1200" baseline="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Mae grwpiau’n cael un </a:t>
            </a:r>
            <a:r>
              <a:rPr lang="en-US" sz="1200" kern="1200" dirty="0" err="1">
                <a:solidFill>
                  <a:schemeClr val="tx1"/>
                </a:solidFill>
                <a:effectLst/>
                <a:latin typeface="Arial" panose="020B0604020202020204" pitchFamily="34" charset="0"/>
                <a:ea typeface="+mn-ea"/>
                <a:cs typeface="Arial" panose="020B0604020202020204" pitchFamily="34" charset="0"/>
              </a:rPr>
              <a:t>crynodeb</a:t>
            </a:r>
            <a:r>
              <a:rPr lang="en-US" sz="1200" kern="1200" dirty="0">
                <a:solidFill>
                  <a:schemeClr val="tx1"/>
                </a:solidFill>
                <a:effectLst/>
                <a:latin typeface="Arial" panose="020B0604020202020204" pitchFamily="34" charset="0"/>
                <a:ea typeface="+mn-ea"/>
                <a:cs typeface="Arial" panose="020B0604020202020204" pitchFamily="34" charset="0"/>
              </a:rPr>
              <a:t> neu mae pob grŵp yn cael </a:t>
            </a:r>
            <a:r>
              <a:rPr lang="en-US" sz="1200" kern="1200" dirty="0" err="1">
                <a:solidFill>
                  <a:schemeClr val="tx1"/>
                </a:solidFill>
                <a:effectLst/>
                <a:latin typeface="Arial" panose="020B0604020202020204" pitchFamily="34" charset="0"/>
                <a:ea typeface="+mn-ea"/>
                <a:cs typeface="Arial" panose="020B0604020202020204" pitchFamily="34" charset="0"/>
              </a:rPr>
              <a:t>enghreifftiau</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gwahanol</a:t>
            </a:r>
            <a:r>
              <a:rPr lang="en-US" sz="1200" kern="1200" dirty="0">
                <a:solidFill>
                  <a:schemeClr val="tx1"/>
                </a:solidFill>
                <a:effectLst/>
                <a:latin typeface="Arial" panose="020B0604020202020204" pitchFamily="34" charset="0"/>
                <a:ea typeface="+mn-ea"/>
                <a:cs typeface="Arial" panose="020B0604020202020204" pitchFamily="34" charset="0"/>
              </a:rPr>
              <a:t> (sy’n briodol i’r grŵp dysgwyr) sy’n cynnwys </a:t>
            </a:r>
            <a:r>
              <a:rPr lang="en-US" sz="1200" kern="1200" dirty="0" err="1">
                <a:solidFill>
                  <a:schemeClr val="tx1"/>
                </a:solidFill>
                <a:effectLst/>
                <a:latin typeface="Arial" panose="020B0604020202020204" pitchFamily="34" charset="0"/>
                <a:ea typeface="+mn-ea"/>
                <a:cs typeface="Arial" panose="020B0604020202020204" pitchFamily="34" charset="0"/>
              </a:rPr>
              <a:t>ymchwiliadau</a:t>
            </a:r>
            <a:r>
              <a:rPr lang="en-US" sz="1200" kern="1200" dirty="0">
                <a:solidFill>
                  <a:schemeClr val="tx1"/>
                </a:solidFill>
                <a:effectLst/>
                <a:latin typeface="Arial" panose="020B0604020202020204" pitchFamily="34" charset="0"/>
                <a:ea typeface="+mn-ea"/>
                <a:cs typeface="Arial" panose="020B0604020202020204" pitchFamily="34" charset="0"/>
              </a:rPr>
              <a:t> pwysig fel </a:t>
            </a:r>
            <a:r>
              <a:rPr lang="en-US" sz="1200" kern="1200" dirty="0" err="1">
                <a:solidFill>
                  <a:schemeClr val="tx1"/>
                </a:solidFill>
                <a:effectLst/>
                <a:latin typeface="Arial" panose="020B0604020202020204" pitchFamily="34" charset="0"/>
                <a:ea typeface="+mn-ea"/>
                <a:cs typeface="Arial" panose="020B0604020202020204" pitchFamily="34" charset="0"/>
              </a:rPr>
              <a:t>Ysbyty</a:t>
            </a:r>
            <a:r>
              <a:rPr lang="en-US" sz="1200" kern="1200" dirty="0">
                <a:solidFill>
                  <a:schemeClr val="tx1"/>
                </a:solidFill>
                <a:effectLst/>
                <a:latin typeface="Arial" panose="020B0604020202020204" pitchFamily="34" charset="0"/>
                <a:ea typeface="+mn-ea"/>
                <a:cs typeface="Arial" panose="020B0604020202020204" pitchFamily="34" charset="0"/>
              </a:rPr>
              <a:t> Winterbourne View, </a:t>
            </a:r>
            <a:r>
              <a:rPr lang="en-US" sz="1200" kern="1200" dirty="0" err="1">
                <a:solidFill>
                  <a:schemeClr val="tx1"/>
                </a:solidFill>
                <a:effectLst/>
                <a:latin typeface="Arial" panose="020B0604020202020204" pitchFamily="34" charset="0"/>
                <a:ea typeface="+mn-ea"/>
                <a:cs typeface="Arial" panose="020B0604020202020204" pitchFamily="34" charset="0"/>
              </a:rPr>
              <a:t>Rochdale</a:t>
            </a:r>
            <a:r>
              <a:rPr lang="en-US" sz="1200" kern="1200" dirty="0">
                <a:solidFill>
                  <a:schemeClr val="tx1"/>
                </a:solidFill>
                <a:effectLst/>
                <a:latin typeface="Arial" panose="020B0604020202020204" pitchFamily="34" charset="0"/>
                <a:ea typeface="+mn-ea"/>
                <a:cs typeface="Arial" panose="020B0604020202020204" pitchFamily="34" charset="0"/>
              </a:rPr>
              <a:t>, Keanu Williams, Daniel Pelka, Vanessa George, </a:t>
            </a:r>
            <a:r>
              <a:rPr lang="en-US" sz="1200" kern="1200" dirty="0" err="1">
                <a:solidFill>
                  <a:schemeClr val="tx1"/>
                </a:solidFill>
                <a:effectLst/>
                <a:latin typeface="Arial" panose="020B0604020202020204" pitchFamily="34" charset="0"/>
                <a:ea typeface="+mn-ea"/>
                <a:cs typeface="Arial" panose="020B0604020202020204" pitchFamily="34" charset="0"/>
              </a:rPr>
              <a:t>ymchwiliad</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Bichard</a:t>
            </a:r>
            <a:r>
              <a:rPr lang="en-US" sz="1200" kern="1200" dirty="0">
                <a:solidFill>
                  <a:schemeClr val="tx1"/>
                </a:solidFill>
                <a:effectLst/>
                <a:latin typeface="Arial" panose="020B0604020202020204" pitchFamily="34" charset="0"/>
                <a:ea typeface="+mn-ea"/>
                <a:cs typeface="Arial" panose="020B0604020202020204" pitchFamily="34" charset="0"/>
              </a:rPr>
              <a:t>, Steven </a:t>
            </a:r>
            <a:r>
              <a:rPr lang="en-US" sz="1200" kern="1200" dirty="0" err="1">
                <a:solidFill>
                  <a:schemeClr val="tx1"/>
                </a:solidFill>
                <a:effectLst/>
                <a:latin typeface="Arial" panose="020B0604020202020204" pitchFamily="34" charset="0"/>
                <a:ea typeface="+mn-ea"/>
                <a:cs typeface="Arial" panose="020B0604020202020204" pitchFamily="34" charset="0"/>
              </a:rPr>
              <a:t>Hoskin</a:t>
            </a:r>
            <a:r>
              <a:rPr lang="en-US" sz="1200" kern="1200" dirty="0">
                <a:solidFill>
                  <a:schemeClr val="tx1"/>
                </a:solidFill>
                <a:effectLst/>
                <a:latin typeface="Arial" panose="020B0604020202020204" pitchFamily="34" charset="0"/>
                <a:ea typeface="+mn-ea"/>
                <a:cs typeface="Arial" panose="020B0604020202020204" pitchFamily="34" charset="0"/>
              </a:rPr>
              <a:t>, Operation Jasmine, Plentyn M, Plentyn DS a Victoria </a:t>
            </a:r>
            <a:r>
              <a:rPr lang="en-US" sz="1200" kern="1200" dirty="0" err="1">
                <a:solidFill>
                  <a:schemeClr val="tx1"/>
                </a:solidFill>
                <a:effectLst/>
                <a:latin typeface="Arial" panose="020B0604020202020204" pitchFamily="34" charset="0"/>
                <a:ea typeface="+mn-ea"/>
                <a:cs typeface="Arial" panose="020B0604020202020204" pitchFamily="34" charset="0"/>
              </a:rPr>
              <a:t>Climbie</a:t>
            </a:r>
            <a:r>
              <a:rPr lang="en-US" sz="1200" kern="1200" dirty="0">
                <a:solidFill>
                  <a:schemeClr val="tx1"/>
                </a:solidFill>
                <a:effectLst/>
                <a:latin typeface="Arial" panose="020B0604020202020204" pitchFamily="34" charset="0"/>
                <a:ea typeface="+mn-ea"/>
                <a:cs typeface="Arial" panose="020B0604020202020204" pitchFamily="34" charset="0"/>
              </a:rPr>
              <a:t>. Dylai’r rhain </a:t>
            </a:r>
            <a:r>
              <a:rPr lang="en-US" sz="1200" kern="1200" dirty="0" err="1">
                <a:solidFill>
                  <a:schemeClr val="tx1"/>
                </a:solidFill>
                <a:effectLst/>
                <a:latin typeface="Arial" panose="020B0604020202020204" pitchFamily="34" charset="0"/>
                <a:ea typeface="+mn-ea"/>
                <a:cs typeface="Arial" panose="020B0604020202020204" pitchFamily="34" charset="0"/>
              </a:rPr>
              <a:t>herio</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tybiaethau</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ynglŷn</a:t>
            </a:r>
            <a:r>
              <a:rPr lang="en-US" sz="1200" kern="1200" dirty="0">
                <a:solidFill>
                  <a:schemeClr val="tx1"/>
                </a:solidFill>
                <a:effectLst/>
                <a:latin typeface="Arial" panose="020B0604020202020204" pitchFamily="34" charset="0"/>
                <a:ea typeface="+mn-ea"/>
                <a:cs typeface="Arial" panose="020B0604020202020204" pitchFamily="34" charset="0"/>
              </a:rPr>
              <a:t> â </a:t>
            </a:r>
            <a:r>
              <a:rPr lang="en-US" sz="1200" kern="1200" dirty="0" err="1">
                <a:solidFill>
                  <a:schemeClr val="tx1"/>
                </a:solidFill>
                <a:effectLst/>
                <a:latin typeface="Arial" panose="020B0604020202020204" pitchFamily="34" charset="0"/>
                <a:ea typeface="+mn-ea"/>
                <a:cs typeface="Arial" panose="020B0604020202020204" pitchFamily="34" charset="0"/>
              </a:rPr>
              <a:t>phwy</a:t>
            </a:r>
            <a:r>
              <a:rPr lang="en-US" sz="1200" kern="1200" dirty="0">
                <a:solidFill>
                  <a:schemeClr val="tx1"/>
                </a:solidFill>
                <a:effectLst/>
                <a:latin typeface="Arial" panose="020B0604020202020204" pitchFamily="34" charset="0"/>
                <a:ea typeface="+mn-ea"/>
                <a:cs typeface="Arial" panose="020B0604020202020204" pitchFamily="34" charset="0"/>
              </a:rPr>
              <a:t> sy’n cam-drin, </a:t>
            </a:r>
            <a:r>
              <a:rPr lang="en-US" sz="1200" kern="1200" dirty="0" err="1">
                <a:solidFill>
                  <a:schemeClr val="tx1"/>
                </a:solidFill>
                <a:effectLst/>
                <a:latin typeface="Arial" panose="020B0604020202020204" pitchFamily="34" charset="0"/>
                <a:ea typeface="+mn-ea"/>
                <a:cs typeface="Arial" panose="020B0604020202020204" pitchFamily="34" charset="0"/>
              </a:rPr>
              <a:t>ble</a:t>
            </a:r>
            <a:r>
              <a:rPr lang="en-US" sz="1200" kern="1200" dirty="0">
                <a:solidFill>
                  <a:schemeClr val="tx1"/>
                </a:solidFill>
                <a:effectLst/>
                <a:latin typeface="Arial" panose="020B0604020202020204" pitchFamily="34" charset="0"/>
                <a:ea typeface="+mn-ea"/>
                <a:cs typeface="Arial" panose="020B0604020202020204" pitchFamily="34" charset="0"/>
              </a:rPr>
              <a:t> mae cam-drin yn gallu </a:t>
            </a:r>
            <a:r>
              <a:rPr lang="en-US" sz="1200" kern="1200" dirty="0" err="1">
                <a:solidFill>
                  <a:schemeClr val="tx1"/>
                </a:solidFill>
                <a:effectLst/>
                <a:latin typeface="Arial" panose="020B0604020202020204" pitchFamily="34" charset="0"/>
                <a:ea typeface="+mn-ea"/>
                <a:cs typeface="Arial" panose="020B0604020202020204" pitchFamily="34" charset="0"/>
              </a:rPr>
              <a:t>digwydd</a:t>
            </a:r>
            <a:r>
              <a:rPr lang="en-US" sz="1200" kern="1200" dirty="0">
                <a:solidFill>
                  <a:schemeClr val="tx1"/>
                </a:solidFill>
                <a:effectLst/>
                <a:latin typeface="Arial" panose="020B0604020202020204" pitchFamily="34" charset="0"/>
                <a:ea typeface="+mn-ea"/>
                <a:cs typeface="Arial" panose="020B0604020202020204" pitchFamily="34" charset="0"/>
              </a:rPr>
              <a:t> a </a:t>
            </a:r>
            <a:r>
              <a:rPr lang="en-US" sz="1200" kern="1200" dirty="0" err="1">
                <a:solidFill>
                  <a:schemeClr val="tx1"/>
                </a:solidFill>
                <a:effectLst/>
                <a:latin typeface="Arial" panose="020B0604020202020204" pitchFamily="34" charset="0"/>
                <a:ea typeface="+mn-ea"/>
                <a:cs typeface="Arial" panose="020B0604020202020204" pitchFamily="34" charset="0"/>
              </a:rPr>
              <a:t>phwy</a:t>
            </a:r>
            <a:r>
              <a:rPr lang="en-US" sz="1200" kern="1200" dirty="0">
                <a:solidFill>
                  <a:schemeClr val="tx1"/>
                </a:solidFill>
                <a:effectLst/>
                <a:latin typeface="Arial" panose="020B0604020202020204" pitchFamily="34" charset="0"/>
                <a:ea typeface="+mn-ea"/>
                <a:cs typeface="Arial" panose="020B0604020202020204" pitchFamily="34" charset="0"/>
              </a:rPr>
              <a:t> sy’n cael eu cam-drin. Dylai’r cyfranogwyr </a:t>
            </a:r>
            <a:r>
              <a:rPr lang="en-US" sz="1200" kern="1200" dirty="0" err="1">
                <a:solidFill>
                  <a:schemeClr val="tx1"/>
                </a:solidFill>
                <a:effectLst/>
                <a:latin typeface="Arial" panose="020B0604020202020204" pitchFamily="34" charset="0"/>
                <a:ea typeface="+mn-ea"/>
                <a:cs typeface="Arial" panose="020B0604020202020204" pitchFamily="34" charset="0"/>
              </a:rPr>
              <a:t>ddarllen</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detholiad</a:t>
            </a:r>
            <a:r>
              <a:rPr lang="en-US" sz="1200" kern="1200" dirty="0">
                <a:solidFill>
                  <a:schemeClr val="tx1"/>
                </a:solidFill>
                <a:effectLst/>
                <a:latin typeface="Arial" panose="020B0604020202020204" pitchFamily="34" charset="0"/>
                <a:ea typeface="+mn-ea"/>
                <a:cs typeface="Arial" panose="020B0604020202020204" pitchFamily="34" charset="0"/>
              </a:rPr>
              <a:t> o </a:t>
            </a:r>
            <a:r>
              <a:rPr lang="en-US" sz="1200" kern="1200" dirty="0" err="1">
                <a:solidFill>
                  <a:schemeClr val="tx1"/>
                </a:solidFill>
                <a:effectLst/>
                <a:latin typeface="Arial" panose="020B0604020202020204" pitchFamily="34" charset="0"/>
                <a:ea typeface="+mn-ea"/>
                <a:cs typeface="Arial" panose="020B0604020202020204" pitchFamily="34" charset="0"/>
              </a:rPr>
              <a:t>grynodebau</a:t>
            </a:r>
            <a:r>
              <a:rPr lang="en-US" sz="1200" kern="1200" dirty="0">
                <a:solidFill>
                  <a:schemeClr val="tx1"/>
                </a:solidFill>
                <a:effectLst/>
                <a:latin typeface="Arial" panose="020B0604020202020204" pitchFamily="34" charset="0"/>
                <a:ea typeface="+mn-ea"/>
                <a:cs typeface="Arial" panose="020B0604020202020204" pitchFamily="34" charset="0"/>
              </a:rPr>
              <a:t> o achosion a dylid gofyn iddynt pa ffactorau allweddol a </a:t>
            </a:r>
            <a:r>
              <a:rPr lang="en-US" sz="1200" kern="1200" dirty="0" err="1">
                <a:solidFill>
                  <a:schemeClr val="tx1"/>
                </a:solidFill>
                <a:effectLst/>
                <a:latin typeface="Arial" panose="020B0604020202020204" pitchFamily="34" charset="0"/>
                <a:ea typeface="+mn-ea"/>
                <a:cs typeface="Arial" panose="020B0604020202020204" pitchFamily="34" charset="0"/>
              </a:rPr>
              <a:t>fyddai</a:t>
            </a:r>
            <a:r>
              <a:rPr lang="en-US" sz="1200" kern="1200" dirty="0">
                <a:solidFill>
                  <a:schemeClr val="tx1"/>
                </a:solidFill>
                <a:effectLst/>
                <a:latin typeface="Arial" panose="020B0604020202020204" pitchFamily="34" charset="0"/>
                <a:ea typeface="+mn-ea"/>
                <a:cs typeface="Arial" panose="020B0604020202020204" pitchFamily="34" charset="0"/>
              </a:rPr>
              <a:t> wedi gwneud </a:t>
            </a:r>
            <a:r>
              <a:rPr lang="en-US" sz="1200" kern="1200" dirty="0" err="1">
                <a:solidFill>
                  <a:schemeClr val="tx1"/>
                </a:solidFill>
                <a:effectLst/>
                <a:latin typeface="Arial" panose="020B0604020202020204" pitchFamily="34" charset="0"/>
                <a:ea typeface="+mn-ea"/>
                <a:cs typeface="Arial" panose="020B0604020202020204" pitchFamily="34" charset="0"/>
              </a:rPr>
              <a:t>gwahaniaeth</a:t>
            </a:r>
            <a:r>
              <a:rPr lang="en-US" sz="1200" kern="1200" dirty="0">
                <a:solidFill>
                  <a:schemeClr val="tx1"/>
                </a:solidFill>
                <a:effectLst/>
                <a:latin typeface="Arial" panose="020B0604020202020204" pitchFamily="34" charset="0"/>
                <a:ea typeface="+mn-ea"/>
                <a:cs typeface="Arial" panose="020B0604020202020204" pitchFamily="34" charset="0"/>
              </a:rPr>
              <a:t>, yn eu barn nhw, i atal a rhoi </a:t>
            </a:r>
            <a:r>
              <a:rPr lang="en-US" sz="1200" kern="1200" dirty="0" err="1">
                <a:solidFill>
                  <a:schemeClr val="tx1"/>
                </a:solidFill>
                <a:effectLst/>
                <a:latin typeface="Arial" panose="020B0604020202020204" pitchFamily="34" charset="0"/>
                <a:ea typeface="+mn-ea"/>
                <a:cs typeface="Arial" panose="020B0604020202020204" pitchFamily="34" charset="0"/>
              </a:rPr>
              <a:t>terfyn</a:t>
            </a:r>
            <a:r>
              <a:rPr lang="en-US" sz="1200" kern="1200" dirty="0">
                <a:solidFill>
                  <a:schemeClr val="tx1"/>
                </a:solidFill>
                <a:effectLst/>
                <a:latin typeface="Arial" panose="020B0604020202020204" pitchFamily="34" charset="0"/>
                <a:ea typeface="+mn-ea"/>
                <a:cs typeface="Arial" panose="020B0604020202020204" pitchFamily="34" charset="0"/>
              </a:rPr>
              <a:t> ar y niwed, y cam-drin neu’r </a:t>
            </a:r>
            <a:r>
              <a:rPr lang="en-US" sz="1200" kern="1200" dirty="0" err="1">
                <a:solidFill>
                  <a:schemeClr val="tx1"/>
                </a:solidFill>
                <a:effectLst/>
                <a:latin typeface="Arial" panose="020B0604020202020204" pitchFamily="34" charset="0"/>
                <a:ea typeface="+mn-ea"/>
                <a:cs typeface="Arial" panose="020B0604020202020204" pitchFamily="34" charset="0"/>
              </a:rPr>
              <a:t>esgeuluso</a:t>
            </a:r>
            <a:r>
              <a:rPr lang="en-US" sz="1200" kern="1200" dirty="0">
                <a:solidFill>
                  <a:schemeClr val="tx1"/>
                </a:solidFill>
                <a:effectLst/>
                <a:latin typeface="Arial" panose="020B0604020202020204" pitchFamily="34" charset="0"/>
                <a:ea typeface="+mn-ea"/>
                <a:cs typeface="Arial" panose="020B0604020202020204" pitchFamily="34" charset="0"/>
              </a:rPr>
              <a:t>. Dylid tynnu sylw at ddiogelu, ymarfer da a gwasanaethau diogel. Gellid </a:t>
            </a:r>
            <a:r>
              <a:rPr lang="en-US" sz="1200" kern="1200" dirty="0" err="1">
                <a:solidFill>
                  <a:schemeClr val="tx1"/>
                </a:solidFill>
                <a:effectLst/>
                <a:latin typeface="Arial" panose="020B0604020202020204" pitchFamily="34" charset="0"/>
                <a:ea typeface="+mn-ea"/>
                <a:cs typeface="Arial" panose="020B0604020202020204" pitchFamily="34" charset="0"/>
              </a:rPr>
              <a:t>cofnodi</a:t>
            </a:r>
            <a:r>
              <a:rPr lang="en-US" sz="1200" kern="1200" dirty="0">
                <a:solidFill>
                  <a:schemeClr val="tx1"/>
                </a:solidFill>
                <a:effectLst/>
                <a:latin typeface="Arial" panose="020B0604020202020204" pitchFamily="34" charset="0"/>
                <a:ea typeface="+mn-ea"/>
                <a:cs typeface="Arial" panose="020B0604020202020204" pitchFamily="34" charset="0"/>
              </a:rPr>
              <a:t> hyn ar y </a:t>
            </a:r>
            <a:r>
              <a:rPr lang="en-US" sz="1200" kern="1200" dirty="0" err="1">
                <a:solidFill>
                  <a:schemeClr val="tx1"/>
                </a:solidFill>
                <a:effectLst/>
                <a:latin typeface="Arial" panose="020B0604020202020204" pitchFamily="34" charset="0"/>
                <a:ea typeface="+mn-ea"/>
                <a:cs typeface="Arial" panose="020B0604020202020204" pitchFamily="34" charset="0"/>
              </a:rPr>
              <a:t>taflenni</a:t>
            </a:r>
            <a:r>
              <a:rPr lang="en-US" sz="1200" kern="1200" dirty="0">
                <a:solidFill>
                  <a:schemeClr val="tx1"/>
                </a:solidFill>
                <a:effectLst/>
                <a:latin typeface="Arial" panose="020B0604020202020204" pitchFamily="34" charset="0"/>
                <a:ea typeface="+mn-ea"/>
                <a:cs typeface="Arial" panose="020B0604020202020204" pitchFamily="34" charset="0"/>
              </a:rPr>
              <a:t> sydd ar gael. Dylid gofyn i’r grŵp </a:t>
            </a:r>
            <a:r>
              <a:rPr lang="en-US" sz="1200" kern="1200" dirty="0" err="1">
                <a:solidFill>
                  <a:schemeClr val="tx1"/>
                </a:solidFill>
                <a:effectLst/>
                <a:latin typeface="Arial" panose="020B0604020202020204" pitchFamily="34" charset="0"/>
                <a:ea typeface="+mn-ea"/>
                <a:cs typeface="Arial" panose="020B0604020202020204" pitchFamily="34" charset="0"/>
              </a:rPr>
              <a:t>roi</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crynodeb</a:t>
            </a:r>
            <a:r>
              <a:rPr lang="en-US" sz="1200" kern="1200" dirty="0">
                <a:solidFill>
                  <a:schemeClr val="tx1"/>
                </a:solidFill>
                <a:effectLst/>
                <a:latin typeface="Arial" panose="020B0604020202020204" pitchFamily="34" charset="0"/>
                <a:ea typeface="+mn-ea"/>
                <a:cs typeface="Arial" panose="020B0604020202020204" pitchFamily="34" charset="0"/>
              </a:rPr>
              <a:t> o’u </a:t>
            </a:r>
            <a:r>
              <a:rPr lang="en-US" sz="1200" kern="1200" dirty="0" err="1">
                <a:solidFill>
                  <a:schemeClr val="tx1"/>
                </a:solidFill>
                <a:effectLst/>
                <a:latin typeface="Arial" panose="020B0604020202020204" pitchFamily="34" charset="0"/>
                <a:ea typeface="+mn-ea"/>
                <a:cs typeface="Arial" panose="020B0604020202020204" pitchFamily="34" charset="0"/>
              </a:rPr>
              <a:t>hastudiaeth</a:t>
            </a:r>
            <a:r>
              <a:rPr lang="en-US" sz="1200" kern="1200" dirty="0">
                <a:solidFill>
                  <a:schemeClr val="tx1"/>
                </a:solidFill>
                <a:effectLst/>
                <a:latin typeface="Arial" panose="020B0604020202020204" pitchFamily="34" charset="0"/>
                <a:ea typeface="+mn-ea"/>
                <a:cs typeface="Arial" panose="020B0604020202020204" pitchFamily="34" charset="0"/>
              </a:rPr>
              <a:t> neu </a:t>
            </a:r>
            <a:r>
              <a:rPr lang="en-US" sz="1200" kern="1200" dirty="0" err="1">
                <a:solidFill>
                  <a:schemeClr val="tx1"/>
                </a:solidFill>
                <a:effectLst/>
                <a:latin typeface="Arial" panose="020B0604020202020204" pitchFamily="34" charset="0"/>
                <a:ea typeface="+mn-ea"/>
                <a:cs typeface="Arial" panose="020B0604020202020204" pitchFamily="34" charset="0"/>
              </a:rPr>
              <a:t>astudiaethau</a:t>
            </a:r>
            <a:r>
              <a:rPr lang="en-US" sz="1200" kern="1200" dirty="0">
                <a:solidFill>
                  <a:schemeClr val="tx1"/>
                </a:solidFill>
                <a:effectLst/>
                <a:latin typeface="Arial" panose="020B0604020202020204" pitchFamily="34" charset="0"/>
                <a:ea typeface="+mn-ea"/>
                <a:cs typeface="Arial" panose="020B0604020202020204" pitchFamily="34" charset="0"/>
              </a:rPr>
              <a:t> achos nhw i </a:t>
            </a:r>
            <a:r>
              <a:rPr lang="en-US" sz="1200" kern="1200" dirty="0" err="1">
                <a:solidFill>
                  <a:schemeClr val="tx1"/>
                </a:solidFill>
                <a:effectLst/>
                <a:latin typeface="Arial" panose="020B0604020202020204" pitchFamily="34" charset="0"/>
                <a:ea typeface="+mn-ea"/>
                <a:cs typeface="Arial" panose="020B0604020202020204" pitchFamily="34" charset="0"/>
              </a:rPr>
              <a:t>weddill</a:t>
            </a:r>
            <a:r>
              <a:rPr lang="en-US" sz="1200" kern="1200" dirty="0">
                <a:solidFill>
                  <a:schemeClr val="tx1"/>
                </a:solidFill>
                <a:effectLst/>
                <a:latin typeface="Arial" panose="020B0604020202020204" pitchFamily="34" charset="0"/>
                <a:ea typeface="+mn-ea"/>
                <a:cs typeface="Arial" panose="020B0604020202020204" pitchFamily="34" charset="0"/>
              </a:rPr>
              <a:t> y cyfranogwyr a rhannu eu safbwyntiau. Mae </a:t>
            </a:r>
            <a:r>
              <a:rPr lang="en-US" sz="1200" kern="1200" dirty="0" err="1">
                <a:solidFill>
                  <a:schemeClr val="tx1"/>
                </a:solidFill>
                <a:effectLst/>
                <a:latin typeface="Arial" panose="020B0604020202020204" pitchFamily="34" charset="0"/>
                <a:ea typeface="+mn-ea"/>
                <a:cs typeface="Arial" panose="020B0604020202020204" pitchFamily="34" charset="0"/>
              </a:rPr>
              <a:t>croeso</a:t>
            </a:r>
            <a:r>
              <a:rPr lang="en-US" sz="1200" kern="1200" dirty="0">
                <a:solidFill>
                  <a:schemeClr val="tx1"/>
                </a:solidFill>
                <a:effectLst/>
                <a:latin typeface="Arial" panose="020B0604020202020204" pitchFamily="34" charset="0"/>
                <a:ea typeface="+mn-ea"/>
                <a:cs typeface="Arial" panose="020B0604020202020204" pitchFamily="34" charset="0"/>
              </a:rPr>
              <a:t> i </a:t>
            </a:r>
            <a:r>
              <a:rPr lang="en-US" sz="1200" kern="1200" dirty="0" err="1">
                <a:solidFill>
                  <a:schemeClr val="tx1"/>
                </a:solidFill>
                <a:effectLst/>
                <a:latin typeface="Arial" panose="020B0604020202020204" pitchFamily="34" charset="0"/>
                <a:ea typeface="+mn-ea"/>
                <a:cs typeface="Arial" panose="020B0604020202020204" pitchFamily="34" charset="0"/>
              </a:rPr>
              <a:t>weddill</a:t>
            </a:r>
            <a:r>
              <a:rPr lang="en-US" sz="1200" kern="1200" dirty="0">
                <a:solidFill>
                  <a:schemeClr val="tx1"/>
                </a:solidFill>
                <a:effectLst/>
                <a:latin typeface="Arial" panose="020B0604020202020204" pitchFamily="34" charset="0"/>
                <a:ea typeface="+mn-ea"/>
                <a:cs typeface="Arial" panose="020B0604020202020204" pitchFamily="34" charset="0"/>
              </a:rPr>
              <a:t> y grŵp gyfrannu. Efallai y bydd yr </a:t>
            </a:r>
            <a:r>
              <a:rPr lang="en-US" sz="1200" kern="1200" dirty="0" err="1">
                <a:solidFill>
                  <a:schemeClr val="tx1"/>
                </a:solidFill>
                <a:effectLst/>
                <a:latin typeface="Arial" panose="020B0604020202020204" pitchFamily="34" charset="0"/>
                <a:ea typeface="+mn-ea"/>
                <a:cs typeface="Arial" panose="020B0604020202020204" pitchFamily="34" charset="0"/>
              </a:rPr>
              <a:t>adroddiadau</a:t>
            </a:r>
            <a:r>
              <a:rPr lang="en-US" sz="1200" kern="1200" dirty="0">
                <a:solidFill>
                  <a:schemeClr val="tx1"/>
                </a:solidFill>
                <a:effectLst/>
                <a:latin typeface="Arial" panose="020B0604020202020204" pitchFamily="34" charset="0"/>
                <a:ea typeface="+mn-ea"/>
                <a:cs typeface="Arial" panose="020B0604020202020204" pitchFamily="34" charset="0"/>
              </a:rPr>
              <a:t>, yn </a:t>
            </a:r>
            <a:r>
              <a:rPr lang="en-US" sz="1200" kern="1200" dirty="0" err="1">
                <a:solidFill>
                  <a:schemeClr val="tx1"/>
                </a:solidFill>
                <a:effectLst/>
                <a:latin typeface="Arial" panose="020B0604020202020204" pitchFamily="34" charset="0"/>
                <a:ea typeface="+mn-ea"/>
                <a:cs typeface="Arial" panose="020B0604020202020204" pitchFamily="34" charset="0"/>
              </a:rPr>
              <a:t>enwedig</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adroddiad</a:t>
            </a:r>
            <a:r>
              <a:rPr lang="en-US" sz="1200" kern="1200" dirty="0">
                <a:solidFill>
                  <a:schemeClr val="tx1"/>
                </a:solidFill>
                <a:effectLst/>
                <a:latin typeface="Arial" panose="020B0604020202020204" pitchFamily="34" charset="0"/>
                <a:ea typeface="+mn-ea"/>
                <a:cs typeface="Arial" panose="020B0604020202020204" pitchFamily="34" charset="0"/>
              </a:rPr>
              <a:t> Baby P, yn</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peri</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cryn</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ofid</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i rai pobl.</a:t>
            </a:r>
            <a:endParaRPr lang="cy-GB"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B06615A-BDFD-4F93-A786-200AC70AF5C0}" type="slidenum">
              <a:rPr lang="en-US" smtClean="0"/>
              <a:pPr/>
              <a:t>30</a:t>
            </a:fld>
            <a:endParaRPr lang="en-US"/>
          </a:p>
        </p:txBody>
      </p:sp>
    </p:spTree>
    <p:extLst>
      <p:ext uri="{BB962C8B-B14F-4D97-AF65-F5344CB8AC3E}">
        <p14:creationId xmlns:p14="http://schemas.microsoft.com/office/powerpoint/2010/main" val="3088746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panose="020B0604020202020204" pitchFamily="34" charset="0"/>
                <a:ea typeface="+mn-ea"/>
                <a:cs typeface="Arial" panose="020B0604020202020204" pitchFamily="34" charset="0"/>
              </a:rPr>
              <a:t>Dylai grwpiau neu </a:t>
            </a:r>
            <a:r>
              <a:rPr lang="en-US" sz="1200" kern="1200" dirty="0" err="1">
                <a:solidFill>
                  <a:schemeClr val="tx1"/>
                </a:solidFill>
                <a:effectLst/>
                <a:latin typeface="Arial" panose="020B0604020202020204" pitchFamily="34" charset="0"/>
                <a:ea typeface="+mn-ea"/>
                <a:cs typeface="Arial" panose="020B0604020202020204" pitchFamily="34" charset="0"/>
              </a:rPr>
              <a:t>barau</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lunio</a:t>
            </a:r>
            <a:r>
              <a:rPr lang="en-US" sz="1200" kern="1200" dirty="0">
                <a:solidFill>
                  <a:schemeClr val="tx1"/>
                </a:solidFill>
                <a:effectLst/>
                <a:latin typeface="Arial" panose="020B0604020202020204" pitchFamily="34" charset="0"/>
                <a:ea typeface="+mn-ea"/>
                <a:cs typeface="Arial" panose="020B0604020202020204" pitchFamily="34" charset="0"/>
              </a:rPr>
              <a:t> rhestr – dylai </a:t>
            </a:r>
            <a:r>
              <a:rPr lang="en-US" sz="1200" kern="1200" dirty="0" err="1">
                <a:solidFill>
                  <a:schemeClr val="tx1"/>
                </a:solidFill>
                <a:effectLst/>
                <a:latin typeface="Arial" panose="020B0604020202020204" pitchFamily="34" charset="0"/>
                <a:ea typeface="+mn-ea"/>
                <a:cs typeface="Arial" panose="020B0604020202020204" pitchFamily="34" charset="0"/>
              </a:rPr>
              <a:t>hanner</a:t>
            </a:r>
            <a:r>
              <a:rPr lang="en-US" sz="1200" kern="1200" dirty="0">
                <a:solidFill>
                  <a:schemeClr val="tx1"/>
                </a:solidFill>
                <a:effectLst/>
                <a:latin typeface="Arial" panose="020B0604020202020204" pitchFamily="34" charset="0"/>
                <a:ea typeface="+mn-ea"/>
                <a:cs typeface="Arial" panose="020B0604020202020204" pitchFamily="34" charset="0"/>
              </a:rPr>
              <a:t> y grwpiau </a:t>
            </a:r>
            <a:r>
              <a:rPr lang="en-US" sz="1200" kern="1200" dirty="0" err="1">
                <a:solidFill>
                  <a:schemeClr val="tx1"/>
                </a:solidFill>
                <a:effectLst/>
                <a:latin typeface="Arial" panose="020B0604020202020204" pitchFamily="34" charset="0"/>
                <a:ea typeface="+mn-ea"/>
                <a:cs typeface="Arial" panose="020B0604020202020204" pitchFamily="34" charset="0"/>
              </a:rPr>
              <a:t>restru’r</a:t>
            </a:r>
            <a:r>
              <a:rPr lang="en-US" sz="1200" kern="1200" dirty="0">
                <a:solidFill>
                  <a:schemeClr val="tx1"/>
                </a:solidFill>
                <a:effectLst/>
                <a:latin typeface="Arial" panose="020B0604020202020204" pitchFamily="34" charset="0"/>
                <a:ea typeface="+mn-ea"/>
                <a:cs typeface="Arial" panose="020B0604020202020204" pitchFamily="34" charset="0"/>
              </a:rPr>
              <a:t> prif </a:t>
            </a:r>
            <a:r>
              <a:rPr lang="en-US" sz="1200" kern="1200" dirty="0" err="1">
                <a:solidFill>
                  <a:schemeClr val="tx1"/>
                </a:solidFill>
                <a:effectLst/>
                <a:latin typeface="Arial" panose="020B0604020202020204" pitchFamily="34" charset="0"/>
                <a:ea typeface="+mn-ea"/>
                <a:cs typeface="Arial" panose="020B0604020202020204" pitchFamily="34" charset="0"/>
              </a:rPr>
              <a:t>bethau</a:t>
            </a:r>
            <a:r>
              <a:rPr lang="en-US" sz="1200" kern="1200" dirty="0">
                <a:solidFill>
                  <a:schemeClr val="tx1"/>
                </a:solidFill>
                <a:effectLst/>
                <a:latin typeface="Arial" panose="020B0604020202020204" pitchFamily="34" charset="0"/>
                <a:ea typeface="+mn-ea"/>
                <a:cs typeface="Arial" panose="020B0604020202020204" pitchFamily="34" charset="0"/>
              </a:rPr>
              <a:t> ‘i’w gwneud’ a dylai’r </a:t>
            </a:r>
            <a:r>
              <a:rPr lang="en-US" sz="1200" kern="1200" dirty="0" err="1">
                <a:solidFill>
                  <a:schemeClr val="tx1"/>
                </a:solidFill>
                <a:effectLst/>
                <a:latin typeface="Arial" panose="020B0604020202020204" pitchFamily="34" charset="0"/>
                <a:ea typeface="+mn-ea"/>
                <a:cs typeface="Arial" panose="020B0604020202020204" pitchFamily="34" charset="0"/>
              </a:rPr>
              <a:t>hanner</a:t>
            </a:r>
            <a:r>
              <a:rPr lang="en-US" sz="1200" kern="1200" dirty="0">
                <a:solidFill>
                  <a:schemeClr val="tx1"/>
                </a:solidFill>
                <a:effectLst/>
                <a:latin typeface="Arial" panose="020B0604020202020204" pitchFamily="34" charset="0"/>
                <a:ea typeface="+mn-ea"/>
                <a:cs typeface="Arial" panose="020B0604020202020204" pitchFamily="34" charset="0"/>
              </a:rPr>
              <a:t> arall </a:t>
            </a:r>
            <a:r>
              <a:rPr lang="en-US" sz="1200" kern="1200" dirty="0" err="1">
                <a:solidFill>
                  <a:schemeClr val="tx1"/>
                </a:solidFill>
                <a:effectLst/>
                <a:latin typeface="Arial" panose="020B0604020202020204" pitchFamily="34" charset="0"/>
                <a:ea typeface="+mn-ea"/>
                <a:cs typeface="Arial" panose="020B0604020202020204" pitchFamily="34" charset="0"/>
              </a:rPr>
              <a:t>restru’r</a:t>
            </a:r>
            <a:r>
              <a:rPr lang="en-US" sz="1200" kern="1200" dirty="0">
                <a:solidFill>
                  <a:schemeClr val="tx1"/>
                </a:solidFill>
                <a:effectLst/>
                <a:latin typeface="Arial" panose="020B0604020202020204" pitchFamily="34" charset="0"/>
                <a:ea typeface="+mn-ea"/>
                <a:cs typeface="Arial" panose="020B0604020202020204" pitchFamily="34" charset="0"/>
              </a:rPr>
              <a:t> prif </a:t>
            </a:r>
            <a:r>
              <a:rPr lang="en-US" sz="1200" kern="1200" dirty="0" err="1">
                <a:solidFill>
                  <a:schemeClr val="tx1"/>
                </a:solidFill>
                <a:effectLst/>
                <a:latin typeface="Arial" panose="020B0604020202020204" pitchFamily="34" charset="0"/>
                <a:ea typeface="+mn-ea"/>
                <a:cs typeface="Arial" panose="020B0604020202020204" pitchFamily="34" charset="0"/>
              </a:rPr>
              <a:t>bethau</a:t>
            </a:r>
            <a:r>
              <a:rPr lang="en-US" sz="1200" kern="1200" dirty="0">
                <a:solidFill>
                  <a:schemeClr val="tx1"/>
                </a:solidFill>
                <a:effectLst/>
                <a:latin typeface="Arial" panose="020B0604020202020204" pitchFamily="34" charset="0"/>
                <a:ea typeface="+mn-ea"/>
                <a:cs typeface="Arial" panose="020B0604020202020204" pitchFamily="34" charset="0"/>
              </a:rPr>
              <a:t> ‘na </a:t>
            </a:r>
            <a:r>
              <a:rPr lang="en-US" sz="1200" kern="1200" dirty="0" err="1">
                <a:solidFill>
                  <a:schemeClr val="tx1"/>
                </a:solidFill>
                <a:effectLst/>
                <a:latin typeface="Arial" panose="020B0604020202020204" pitchFamily="34" charset="0"/>
                <a:ea typeface="+mn-ea"/>
                <a:cs typeface="Arial" panose="020B0604020202020204" pitchFamily="34" charset="0"/>
              </a:rPr>
              <a:t>ddylid</a:t>
            </a:r>
            <a:r>
              <a:rPr lang="en-US" sz="1200" kern="1200" dirty="0">
                <a:solidFill>
                  <a:schemeClr val="tx1"/>
                </a:solidFill>
                <a:effectLst/>
                <a:latin typeface="Arial" panose="020B0604020202020204" pitchFamily="34" charset="0"/>
                <a:ea typeface="+mn-ea"/>
                <a:cs typeface="Arial" panose="020B0604020202020204" pitchFamily="34" charset="0"/>
              </a:rPr>
              <a:t> eu gwneud’ os bydd rhywun y </a:t>
            </a:r>
            <a:r>
              <a:rPr lang="en-US" sz="1200" kern="1200" dirty="0" err="1">
                <a:solidFill>
                  <a:schemeClr val="tx1"/>
                </a:solidFill>
                <a:effectLst/>
                <a:latin typeface="Arial" panose="020B0604020202020204" pitchFamily="34" charset="0"/>
                <a:ea typeface="+mn-ea"/>
                <a:cs typeface="Arial" panose="020B0604020202020204" pitchFamily="34" charset="0"/>
              </a:rPr>
              <a:t>maent</a:t>
            </a:r>
            <a:r>
              <a:rPr lang="en-US" sz="1200" kern="1200" dirty="0">
                <a:solidFill>
                  <a:schemeClr val="tx1"/>
                </a:solidFill>
                <a:effectLst/>
                <a:latin typeface="Arial" panose="020B0604020202020204" pitchFamily="34" charset="0"/>
                <a:ea typeface="+mn-ea"/>
                <a:cs typeface="Arial" panose="020B0604020202020204" pitchFamily="34" charset="0"/>
              </a:rPr>
              <a:t> yn gweithio </a:t>
            </a:r>
            <a:r>
              <a:rPr lang="en-US" sz="1200" kern="1200" dirty="0" err="1">
                <a:solidFill>
                  <a:schemeClr val="tx1"/>
                </a:solidFill>
                <a:effectLst/>
                <a:latin typeface="Arial" panose="020B0604020202020204" pitchFamily="34" charset="0"/>
                <a:ea typeface="+mn-ea"/>
                <a:cs typeface="Arial" panose="020B0604020202020204" pitchFamily="34" charset="0"/>
              </a:rPr>
              <a:t>gydag</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ef</a:t>
            </a:r>
            <a:r>
              <a:rPr lang="en-US" sz="1200" kern="1200" dirty="0">
                <a:solidFill>
                  <a:schemeClr val="tx1"/>
                </a:solidFill>
                <a:effectLst/>
                <a:latin typeface="Arial" panose="020B0604020202020204" pitchFamily="34" charset="0"/>
                <a:ea typeface="+mn-ea"/>
                <a:cs typeface="Arial" panose="020B0604020202020204" pitchFamily="34" charset="0"/>
              </a:rPr>
              <a:t> neu’n ei </a:t>
            </a:r>
            <a:r>
              <a:rPr lang="en-US" sz="1200" kern="1200" dirty="0" err="1">
                <a:solidFill>
                  <a:schemeClr val="tx1"/>
                </a:solidFill>
                <a:effectLst/>
                <a:latin typeface="Arial" panose="020B0604020202020204" pitchFamily="34" charset="0"/>
                <a:ea typeface="+mn-ea"/>
                <a:cs typeface="Arial" panose="020B0604020202020204" pitchFamily="34" charset="0"/>
              </a:rPr>
              <a:t>gynorthwyo</a:t>
            </a:r>
            <a:r>
              <a:rPr lang="en-US" sz="1200" kern="1200" dirty="0">
                <a:solidFill>
                  <a:schemeClr val="tx1"/>
                </a:solidFill>
                <a:effectLst/>
                <a:latin typeface="Arial" panose="020B0604020202020204" pitchFamily="34" charset="0"/>
                <a:ea typeface="+mn-ea"/>
                <a:cs typeface="Arial" panose="020B0604020202020204" pitchFamily="34" charset="0"/>
              </a:rPr>
              <a:t> yn </a:t>
            </a:r>
            <a:r>
              <a:rPr lang="en-US" sz="1200" kern="1200" dirty="0" err="1">
                <a:solidFill>
                  <a:schemeClr val="tx1"/>
                </a:solidFill>
                <a:effectLst/>
                <a:latin typeface="Arial" panose="020B0604020202020204" pitchFamily="34" charset="0"/>
                <a:ea typeface="+mn-ea"/>
                <a:cs typeface="Arial" panose="020B0604020202020204" pitchFamily="34" charset="0"/>
              </a:rPr>
              <a:t>dechrau</a:t>
            </a:r>
            <a:r>
              <a:rPr lang="en-US" sz="1200" kern="1200" dirty="0">
                <a:solidFill>
                  <a:schemeClr val="tx1"/>
                </a:solidFill>
                <a:effectLst/>
                <a:latin typeface="Arial" panose="020B0604020202020204" pitchFamily="34" charset="0"/>
                <a:ea typeface="+mn-ea"/>
                <a:cs typeface="Arial" panose="020B0604020202020204" pitchFamily="34" charset="0"/>
              </a:rPr>
              <a:t> rhannu, </a:t>
            </a:r>
            <a:r>
              <a:rPr lang="en-US" sz="1200" kern="1200" dirty="0" err="1">
                <a:solidFill>
                  <a:schemeClr val="tx1"/>
                </a:solidFill>
                <a:effectLst/>
                <a:latin typeface="Arial" panose="020B0604020202020204" pitchFamily="34" charset="0"/>
                <a:ea typeface="+mn-ea"/>
                <a:cs typeface="Arial" panose="020B0604020202020204" pitchFamily="34" charset="0"/>
              </a:rPr>
              <a:t>honni</a:t>
            </a:r>
            <a:r>
              <a:rPr lang="en-US" sz="1200" kern="1200" dirty="0">
                <a:solidFill>
                  <a:schemeClr val="tx1"/>
                </a:solidFill>
                <a:effectLst/>
                <a:latin typeface="Arial" panose="020B0604020202020204" pitchFamily="34" charset="0"/>
                <a:ea typeface="+mn-ea"/>
                <a:cs typeface="Arial" panose="020B0604020202020204" pitchFamily="34" charset="0"/>
              </a:rPr>
              <a:t> neu </a:t>
            </a:r>
            <a:r>
              <a:rPr lang="en-US" sz="1200" kern="1200" dirty="0" err="1">
                <a:solidFill>
                  <a:schemeClr val="tx1"/>
                </a:solidFill>
                <a:effectLst/>
                <a:latin typeface="Arial" panose="020B0604020202020204" pitchFamily="34" charset="0"/>
                <a:ea typeface="+mn-ea"/>
                <a:cs typeface="Arial" panose="020B0604020202020204" pitchFamily="34" charset="0"/>
              </a:rPr>
              <a:t>amau</a:t>
            </a:r>
            <a:r>
              <a:rPr lang="en-US" sz="1200" kern="1200" dirty="0">
                <a:solidFill>
                  <a:schemeClr val="tx1"/>
                </a:solidFill>
                <a:effectLst/>
                <a:latin typeface="Arial" panose="020B0604020202020204" pitchFamily="34" charset="0"/>
                <a:ea typeface="+mn-ea"/>
                <a:cs typeface="Arial" panose="020B0604020202020204" pitchFamily="34" charset="0"/>
              </a:rPr>
              <a:t> esgeulustod,</a:t>
            </a:r>
            <a:r>
              <a:rPr lang="en-US" sz="1200" kern="1200" baseline="0" dirty="0">
                <a:solidFill>
                  <a:schemeClr val="tx1"/>
                </a:solidFill>
                <a:effectLst/>
                <a:latin typeface="Arial" panose="020B0604020202020204" pitchFamily="34" charset="0"/>
                <a:ea typeface="+mn-ea"/>
                <a:cs typeface="Arial" panose="020B0604020202020204" pitchFamily="34" charset="0"/>
              </a:rPr>
              <a:t> niwed </a:t>
            </a:r>
            <a:r>
              <a:rPr lang="en-US" sz="1200" kern="1200" dirty="0">
                <a:solidFill>
                  <a:schemeClr val="tx1"/>
                </a:solidFill>
                <a:effectLst/>
                <a:latin typeface="Arial" panose="020B0604020202020204" pitchFamily="34" charset="0"/>
                <a:ea typeface="+mn-ea"/>
                <a:cs typeface="Arial" panose="020B0604020202020204" pitchFamily="34" charset="0"/>
              </a:rPr>
              <a:t>neu </a:t>
            </a:r>
            <a:r>
              <a:rPr lang="en-US" sz="1200" kern="1200" dirty="0" err="1">
                <a:solidFill>
                  <a:schemeClr val="tx1"/>
                </a:solidFill>
                <a:effectLst/>
                <a:latin typeface="Arial" panose="020B0604020202020204" pitchFamily="34" charset="0"/>
                <a:ea typeface="+mn-ea"/>
                <a:cs typeface="Arial" panose="020B0604020202020204" pitchFamily="34" charset="0"/>
              </a:rPr>
              <a:t>gamdriniaeth</a:t>
            </a:r>
            <a:r>
              <a:rPr lang="en-US" sz="1200" kern="1200" dirty="0">
                <a:solidFill>
                  <a:schemeClr val="tx1"/>
                </a:solidFill>
                <a:effectLst/>
                <a:latin typeface="Arial" panose="020B0604020202020204" pitchFamily="34" charset="0"/>
                <a:ea typeface="+mn-ea"/>
                <a:cs typeface="Arial" panose="020B0604020202020204" pitchFamily="34" charset="0"/>
              </a:rPr>
              <a:t>. </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Bydd un grŵp sy’n </a:t>
            </a:r>
            <a:r>
              <a:rPr lang="en-US" sz="1200" kern="1200" dirty="0" err="1">
                <a:solidFill>
                  <a:schemeClr val="tx1"/>
                </a:solidFill>
                <a:effectLst/>
                <a:latin typeface="Arial" panose="020B0604020202020204" pitchFamily="34" charset="0"/>
                <a:ea typeface="+mn-ea"/>
                <a:cs typeface="Arial" panose="020B0604020202020204" pitchFamily="34" charset="0"/>
              </a:rPr>
              <a:t>rhestru’r</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pethau</a:t>
            </a:r>
            <a:r>
              <a:rPr lang="en-US" sz="1200" kern="1200" dirty="0">
                <a:solidFill>
                  <a:schemeClr val="tx1"/>
                </a:solidFill>
                <a:effectLst/>
                <a:latin typeface="Arial" panose="020B0604020202020204" pitchFamily="34" charset="0"/>
                <a:ea typeface="+mn-ea"/>
                <a:cs typeface="Arial" panose="020B0604020202020204" pitchFamily="34" charset="0"/>
              </a:rPr>
              <a:t> ‘i’w gwneud’ yn </a:t>
            </a:r>
            <a:r>
              <a:rPr lang="en-US" sz="1200" kern="1200" dirty="0" err="1">
                <a:solidFill>
                  <a:schemeClr val="tx1"/>
                </a:solidFill>
                <a:effectLst/>
                <a:latin typeface="Arial" panose="020B0604020202020204" pitchFamily="34" charset="0"/>
                <a:ea typeface="+mn-ea"/>
                <a:cs typeface="Arial" panose="020B0604020202020204" pitchFamily="34" charset="0"/>
              </a:rPr>
              <a:t>cydweithio</a:t>
            </a:r>
            <a:r>
              <a:rPr lang="en-US" sz="1200" kern="1200" dirty="0">
                <a:solidFill>
                  <a:schemeClr val="tx1"/>
                </a:solidFill>
                <a:effectLst/>
                <a:latin typeface="Arial" panose="020B0604020202020204" pitchFamily="34" charset="0"/>
                <a:ea typeface="+mn-ea"/>
                <a:cs typeface="Arial" panose="020B0604020202020204" pitchFamily="34" charset="0"/>
              </a:rPr>
              <a:t> â grŵp arall sy’n </a:t>
            </a:r>
            <a:r>
              <a:rPr lang="en-US" sz="1200" kern="1200" dirty="0" err="1">
                <a:solidFill>
                  <a:schemeClr val="tx1"/>
                </a:solidFill>
                <a:effectLst/>
                <a:latin typeface="Arial" panose="020B0604020202020204" pitchFamily="34" charset="0"/>
                <a:ea typeface="+mn-ea"/>
                <a:cs typeface="Arial" panose="020B0604020202020204" pitchFamily="34" charset="0"/>
              </a:rPr>
              <a:t>rhestru</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pethau</a:t>
            </a:r>
            <a:r>
              <a:rPr lang="en-US" sz="1200" kern="1200" dirty="0">
                <a:solidFill>
                  <a:schemeClr val="tx1"/>
                </a:solidFill>
                <a:effectLst/>
                <a:latin typeface="Arial" panose="020B0604020202020204" pitchFamily="34" charset="0"/>
                <a:ea typeface="+mn-ea"/>
                <a:cs typeface="Arial" panose="020B0604020202020204" pitchFamily="34" charset="0"/>
              </a:rPr>
              <a:t> ‘na </a:t>
            </a:r>
            <a:r>
              <a:rPr lang="en-US" sz="1200" kern="1200" dirty="0" err="1">
                <a:solidFill>
                  <a:schemeClr val="tx1"/>
                </a:solidFill>
                <a:effectLst/>
                <a:latin typeface="Arial" panose="020B0604020202020204" pitchFamily="34" charset="0"/>
                <a:ea typeface="+mn-ea"/>
                <a:cs typeface="Arial" panose="020B0604020202020204" pitchFamily="34" charset="0"/>
              </a:rPr>
              <a:t>ddylid</a:t>
            </a:r>
            <a:r>
              <a:rPr lang="en-US" sz="1200" kern="1200" dirty="0">
                <a:solidFill>
                  <a:schemeClr val="tx1"/>
                </a:solidFill>
                <a:effectLst/>
                <a:latin typeface="Arial" panose="020B0604020202020204" pitchFamily="34" charset="0"/>
                <a:ea typeface="+mn-ea"/>
                <a:cs typeface="Arial" panose="020B0604020202020204" pitchFamily="34" charset="0"/>
              </a:rPr>
              <a:t> eu gwneud’ ac yn ei </a:t>
            </a:r>
            <a:r>
              <a:rPr lang="en-US" sz="1200" kern="1200" dirty="0" err="1">
                <a:solidFill>
                  <a:schemeClr val="tx1"/>
                </a:solidFill>
                <a:effectLst/>
                <a:latin typeface="Arial" panose="020B0604020202020204" pitchFamily="34" charset="0"/>
                <a:ea typeface="+mn-ea"/>
                <a:cs typeface="Arial" panose="020B0604020202020204" pitchFamily="34" charset="0"/>
              </a:rPr>
              <a:t>addysgu</a:t>
            </a:r>
            <a:r>
              <a:rPr lang="en-US" sz="1200" kern="1200" dirty="0">
                <a:solidFill>
                  <a:schemeClr val="tx1"/>
                </a:solidFill>
                <a:effectLst/>
                <a:latin typeface="Arial" panose="020B0604020202020204" pitchFamily="34" charset="0"/>
                <a:ea typeface="+mn-ea"/>
                <a:cs typeface="Arial" panose="020B0604020202020204" pitchFamily="34" charset="0"/>
              </a:rPr>
              <a:t> am yr hyn y mae wedi’i </a:t>
            </a:r>
            <a:r>
              <a:rPr lang="en-US" sz="1200" kern="1200" dirty="0" err="1">
                <a:solidFill>
                  <a:schemeClr val="tx1"/>
                </a:solidFill>
                <a:effectLst/>
                <a:latin typeface="Arial" panose="020B0604020202020204" pitchFamily="34" charset="0"/>
                <a:ea typeface="+mn-ea"/>
                <a:cs typeface="Arial" panose="020B0604020202020204" pitchFamily="34" charset="0"/>
              </a:rPr>
              <a:t>ddarganfod</a:t>
            </a:r>
            <a:r>
              <a:rPr lang="en-US" sz="1200" kern="1200" dirty="0">
                <a:solidFill>
                  <a:schemeClr val="tx1"/>
                </a:solidFill>
                <a:effectLst/>
                <a:latin typeface="Arial" panose="020B0604020202020204" pitchFamily="34" charset="0"/>
                <a:ea typeface="+mn-ea"/>
                <a:cs typeface="Arial" panose="020B0604020202020204" pitchFamily="34" charset="0"/>
              </a:rPr>
              <a:t> wrth </a:t>
            </a:r>
            <a:r>
              <a:rPr lang="en-US" sz="1200" kern="1200" dirty="0" err="1">
                <a:solidFill>
                  <a:schemeClr val="tx1"/>
                </a:solidFill>
                <a:effectLst/>
                <a:latin typeface="Arial" panose="020B0604020202020204" pitchFamily="34" charset="0"/>
                <a:ea typeface="+mn-ea"/>
                <a:cs typeface="Arial" panose="020B0604020202020204" pitchFamily="34" charset="0"/>
              </a:rPr>
              <a:t>rannu</a:t>
            </a:r>
            <a:r>
              <a:rPr lang="en-US" sz="1200" kern="1200" dirty="0">
                <a:solidFill>
                  <a:schemeClr val="tx1"/>
                </a:solidFill>
                <a:effectLst/>
                <a:latin typeface="Arial" panose="020B0604020202020204" pitchFamily="34" charset="0"/>
                <a:ea typeface="+mn-ea"/>
                <a:cs typeface="Arial" panose="020B0604020202020204" pitchFamily="34" charset="0"/>
              </a:rPr>
              <a:t> a </a:t>
            </a:r>
            <a:r>
              <a:rPr lang="en-US" sz="1200" kern="1200" dirty="0" err="1">
                <a:solidFill>
                  <a:schemeClr val="tx1"/>
                </a:solidFill>
                <a:effectLst/>
                <a:latin typeface="Arial" panose="020B0604020202020204" pitchFamily="34" charset="0"/>
                <a:ea typeface="+mn-ea"/>
                <a:cs typeface="Arial" panose="020B0604020202020204" pitchFamily="34" charset="0"/>
              </a:rPr>
              <a:t>datblygu</a:t>
            </a:r>
            <a:r>
              <a:rPr lang="en-US" sz="1200" kern="1200" dirty="0">
                <a:solidFill>
                  <a:schemeClr val="tx1"/>
                </a:solidFill>
                <a:effectLst/>
                <a:latin typeface="Arial" panose="020B0604020202020204" pitchFamily="34" charset="0"/>
                <a:ea typeface="+mn-ea"/>
                <a:cs typeface="Arial" panose="020B0604020202020204" pitchFamily="34" charset="0"/>
              </a:rPr>
              <a:t> ei </a:t>
            </a:r>
            <a:r>
              <a:rPr lang="en-US" sz="1200" kern="1200" dirty="0" err="1">
                <a:solidFill>
                  <a:schemeClr val="tx1"/>
                </a:solidFill>
                <a:effectLst/>
                <a:latin typeface="Arial" panose="020B0604020202020204" pitchFamily="34" charset="0"/>
                <a:ea typeface="+mn-ea"/>
                <a:cs typeface="Arial" panose="020B0604020202020204" pitchFamily="34" charset="0"/>
              </a:rPr>
              <a:t>restr</a:t>
            </a:r>
            <a:r>
              <a:rPr lang="en-US" sz="1200" kern="1200" dirty="0">
                <a:solidFill>
                  <a:schemeClr val="tx1"/>
                </a:solidFill>
                <a:effectLst/>
                <a:latin typeface="Arial" panose="020B0604020202020204" pitchFamily="34" charset="0"/>
                <a:ea typeface="+mn-ea"/>
                <a:cs typeface="Arial" panose="020B0604020202020204" pitchFamily="34" charset="0"/>
              </a:rPr>
              <a:t>. </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err="1">
                <a:solidFill>
                  <a:schemeClr val="tx1"/>
                </a:solidFill>
                <a:effectLst/>
                <a:latin typeface="Arial" panose="020B0604020202020204" pitchFamily="34" charset="0"/>
                <a:ea typeface="+mn-ea"/>
                <a:cs typeface="Arial" panose="020B0604020202020204" pitchFamily="34" charset="0"/>
              </a:rPr>
              <a:t>Yna</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byddant</a:t>
            </a:r>
            <a:r>
              <a:rPr lang="en-US" sz="1200" kern="1200" dirty="0">
                <a:solidFill>
                  <a:schemeClr val="tx1"/>
                </a:solidFill>
                <a:effectLst/>
                <a:latin typeface="Arial" panose="020B0604020202020204" pitchFamily="34" charset="0"/>
                <a:ea typeface="+mn-ea"/>
                <a:cs typeface="Arial" panose="020B0604020202020204" pitchFamily="34" charset="0"/>
              </a:rPr>
              <a:t> yn newid </a:t>
            </a:r>
            <a:r>
              <a:rPr lang="en-US" sz="1200" kern="1200" dirty="0" err="1">
                <a:solidFill>
                  <a:schemeClr val="tx1"/>
                </a:solidFill>
                <a:effectLst/>
                <a:latin typeface="Arial" panose="020B0604020202020204" pitchFamily="34" charset="0"/>
                <a:ea typeface="+mn-ea"/>
                <a:cs typeface="Arial" panose="020B0604020202020204" pitchFamily="34" charset="0"/>
              </a:rPr>
              <a:t>rôl</a:t>
            </a:r>
            <a:r>
              <a:rPr lang="en-US" sz="1200" kern="1200" dirty="0">
                <a:solidFill>
                  <a:schemeClr val="tx1"/>
                </a:solidFill>
                <a:effectLst/>
                <a:latin typeface="Arial" panose="020B0604020202020204" pitchFamily="34" charset="0"/>
                <a:ea typeface="+mn-ea"/>
                <a:cs typeface="Arial" panose="020B0604020202020204" pitchFamily="34" charset="0"/>
              </a:rPr>
              <a:t> neu gofynnwch iddynt </a:t>
            </a:r>
            <a:r>
              <a:rPr lang="en-US" sz="1200" kern="1200" dirty="0" err="1">
                <a:solidFill>
                  <a:schemeClr val="tx1"/>
                </a:solidFill>
                <a:effectLst/>
                <a:latin typeface="Arial" panose="020B0604020202020204" pitchFamily="34" charset="0"/>
                <a:ea typeface="+mn-ea"/>
                <a:cs typeface="Arial" panose="020B0604020202020204" pitchFamily="34" charset="0"/>
              </a:rPr>
              <a:t>roi</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adborth</a:t>
            </a:r>
            <a:r>
              <a:rPr lang="en-US" sz="1200" kern="1200" dirty="0">
                <a:solidFill>
                  <a:schemeClr val="tx1"/>
                </a:solidFill>
                <a:effectLst/>
                <a:latin typeface="Arial" panose="020B0604020202020204" pitchFamily="34" charset="0"/>
                <a:ea typeface="+mn-ea"/>
                <a:cs typeface="Arial" panose="020B0604020202020204" pitchFamily="34" charset="0"/>
              </a:rPr>
              <a:t> ar y prif </a:t>
            </a:r>
            <a:r>
              <a:rPr lang="en-US" sz="1200" kern="1200" dirty="0" err="1">
                <a:solidFill>
                  <a:schemeClr val="tx1"/>
                </a:solidFill>
                <a:effectLst/>
                <a:latin typeface="Arial" panose="020B0604020202020204" pitchFamily="34" charset="0"/>
                <a:ea typeface="+mn-ea"/>
                <a:cs typeface="Arial" panose="020B0604020202020204" pitchFamily="34" charset="0"/>
              </a:rPr>
              <a:t>bwyntiau</a:t>
            </a:r>
            <a:r>
              <a:rPr lang="en-US" sz="1200" kern="1200" dirty="0">
                <a:solidFill>
                  <a:schemeClr val="tx1"/>
                </a:solidFill>
                <a:effectLst/>
                <a:latin typeface="Arial" panose="020B0604020202020204" pitchFamily="34" charset="0"/>
                <a:ea typeface="+mn-ea"/>
                <a:cs typeface="Arial" panose="020B0604020202020204" pitchFamily="34" charset="0"/>
              </a:rPr>
              <a:t> i’r grŵp cyfan os yw </a:t>
            </a:r>
            <a:r>
              <a:rPr lang="en-US" sz="1200" kern="1200" dirty="0" err="1">
                <a:solidFill>
                  <a:schemeClr val="tx1"/>
                </a:solidFill>
                <a:effectLst/>
                <a:latin typeface="Arial" panose="020B0604020202020204" pitchFamily="34" charset="0"/>
                <a:ea typeface="+mn-ea"/>
                <a:cs typeface="Arial" panose="020B0604020202020204" pitchFamily="34" charset="0"/>
              </a:rPr>
              <a:t>amser</a:t>
            </a:r>
            <a:r>
              <a:rPr lang="en-US" sz="1200" kern="1200" dirty="0">
                <a:solidFill>
                  <a:schemeClr val="tx1"/>
                </a:solidFill>
                <a:effectLst/>
                <a:latin typeface="Arial" panose="020B0604020202020204" pitchFamily="34" charset="0"/>
                <a:ea typeface="+mn-ea"/>
                <a:cs typeface="Arial" panose="020B0604020202020204" pitchFamily="34" charset="0"/>
              </a:rPr>
              <a:t> yn </a:t>
            </a:r>
            <a:r>
              <a:rPr lang="en-US" sz="1200" kern="1200" dirty="0" err="1">
                <a:solidFill>
                  <a:schemeClr val="tx1"/>
                </a:solidFill>
                <a:effectLst/>
                <a:latin typeface="Arial" panose="020B0604020202020204" pitchFamily="34" charset="0"/>
                <a:ea typeface="+mn-ea"/>
                <a:cs typeface="Arial" panose="020B0604020202020204" pitchFamily="34" charset="0"/>
              </a:rPr>
              <a:t>brin</a:t>
            </a:r>
            <a:r>
              <a:rPr lang="en-US" sz="1200" kern="1200" dirty="0">
                <a:solidFill>
                  <a:schemeClr val="tx1"/>
                </a:solidFill>
                <a:effectLst/>
                <a:latin typeface="Arial" panose="020B0604020202020204" pitchFamily="34" charset="0"/>
                <a:ea typeface="+mn-ea"/>
                <a:cs typeface="Arial" panose="020B0604020202020204" pitchFamily="34" charset="0"/>
              </a:rPr>
              <a:t>. Dylai’r hwylusydd </a:t>
            </a:r>
            <a:r>
              <a:rPr lang="en-US" sz="1200" kern="1200" dirty="0" err="1">
                <a:solidFill>
                  <a:schemeClr val="tx1"/>
                </a:solidFill>
                <a:effectLst/>
                <a:latin typeface="Arial" panose="020B0604020202020204" pitchFamily="34" charset="0"/>
                <a:ea typeface="+mn-ea"/>
                <a:cs typeface="Arial" panose="020B0604020202020204" pitchFamily="34" charset="0"/>
              </a:rPr>
              <a:t>wrando</a:t>
            </a:r>
            <a:r>
              <a:rPr lang="en-US" sz="1200" kern="1200" dirty="0">
                <a:solidFill>
                  <a:schemeClr val="tx1"/>
                </a:solidFill>
                <a:effectLst/>
                <a:latin typeface="Arial" panose="020B0604020202020204" pitchFamily="34" charset="0"/>
                <a:ea typeface="+mn-ea"/>
                <a:cs typeface="Arial" panose="020B0604020202020204" pitchFamily="34" charset="0"/>
              </a:rPr>
              <a:t> ar yr</a:t>
            </a:r>
            <a:r>
              <a:rPr lang="en-US" sz="1200" kern="1200" baseline="0" dirty="0">
                <a:solidFill>
                  <a:schemeClr val="tx1"/>
                </a:solidFill>
                <a:effectLst/>
                <a:latin typeface="Arial" panose="020B0604020202020204" pitchFamily="34" charset="0"/>
                <a:ea typeface="+mn-ea"/>
                <a:cs typeface="Arial" panose="020B0604020202020204" pitchFamily="34" charset="0"/>
              </a:rPr>
              <a:t> hyn sy’n cael ei drafod a </a:t>
            </a:r>
            <a:r>
              <a:rPr lang="en-US" sz="1200" kern="1200" baseline="0" dirty="0" err="1">
                <a:solidFill>
                  <a:schemeClr val="tx1"/>
                </a:solidFill>
                <a:effectLst/>
                <a:latin typeface="Arial" panose="020B0604020202020204" pitchFamily="34" charset="0"/>
                <a:ea typeface="+mn-ea"/>
                <a:cs typeface="Arial" panose="020B0604020202020204" pitchFamily="34" charset="0"/>
              </a:rPr>
              <a:t>chanfod</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beth</a:t>
            </a:r>
            <a:r>
              <a:rPr lang="en-US" sz="1200" kern="1200" baseline="0" dirty="0">
                <a:solidFill>
                  <a:schemeClr val="tx1"/>
                </a:solidFill>
                <a:effectLst/>
                <a:latin typeface="Arial" panose="020B0604020202020204" pitchFamily="34" charset="0"/>
                <a:ea typeface="+mn-ea"/>
                <a:cs typeface="Arial" panose="020B0604020202020204" pitchFamily="34" charset="0"/>
              </a:rPr>
              <a:t> sydd wedi’i </a:t>
            </a:r>
            <a:r>
              <a:rPr lang="en-US" sz="1200" kern="1200" baseline="0" dirty="0" err="1">
                <a:solidFill>
                  <a:schemeClr val="tx1"/>
                </a:solidFill>
                <a:effectLst/>
                <a:latin typeface="Arial" panose="020B0604020202020204" pitchFamily="34" charset="0"/>
                <a:ea typeface="+mn-ea"/>
                <a:cs typeface="Arial" panose="020B0604020202020204" pitchFamily="34" charset="0"/>
              </a:rPr>
              <a:t>gynnwys</a:t>
            </a:r>
            <a:r>
              <a:rPr lang="en-US" sz="1200" kern="1200" baseline="0" dirty="0">
                <a:solidFill>
                  <a:schemeClr val="tx1"/>
                </a:solidFill>
                <a:effectLst/>
                <a:latin typeface="Arial" panose="020B0604020202020204" pitchFamily="34" charset="0"/>
                <a:ea typeface="+mn-ea"/>
                <a:cs typeface="Arial" panose="020B0604020202020204" pitchFamily="34" charset="0"/>
              </a:rPr>
              <a:t> neu ei </a:t>
            </a:r>
            <a:r>
              <a:rPr lang="en-US" sz="1200" kern="1200" baseline="0" dirty="0" err="1">
                <a:solidFill>
                  <a:schemeClr val="tx1"/>
                </a:solidFill>
                <a:effectLst/>
                <a:latin typeface="Arial" panose="020B0604020202020204" pitchFamily="34" charset="0"/>
                <a:ea typeface="+mn-ea"/>
                <a:cs typeface="Arial" panose="020B0604020202020204" pitchFamily="34" charset="0"/>
              </a:rPr>
              <a:t>hepgor</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neu </a:t>
            </a:r>
            <a:r>
              <a:rPr lang="en-US" sz="1200" kern="1200" dirty="0" err="1">
                <a:solidFill>
                  <a:schemeClr val="tx1"/>
                </a:solidFill>
                <a:effectLst/>
                <a:latin typeface="Arial" panose="020B0604020202020204" pitchFamily="34" charset="0"/>
                <a:ea typeface="+mn-ea"/>
                <a:cs typeface="Arial" panose="020B0604020202020204" pitchFamily="34" charset="0"/>
              </a:rPr>
              <a:t>gellid</a:t>
            </a:r>
            <a:r>
              <a:rPr lang="en-US" sz="1200" kern="1200" dirty="0">
                <a:solidFill>
                  <a:schemeClr val="tx1"/>
                </a:solidFill>
                <a:effectLst/>
                <a:latin typeface="Arial" panose="020B0604020202020204" pitchFamily="34" charset="0"/>
                <a:ea typeface="+mn-ea"/>
                <a:cs typeface="Arial" panose="020B0604020202020204" pitchFamily="34" charset="0"/>
              </a:rPr>
              <a:t> defnyddio’r </a:t>
            </a:r>
            <a:r>
              <a:rPr lang="en-US" sz="1200" kern="1200" dirty="0" err="1">
                <a:solidFill>
                  <a:schemeClr val="tx1"/>
                </a:solidFill>
                <a:effectLst/>
                <a:latin typeface="Arial" panose="020B0604020202020204" pitchFamily="34" charset="0"/>
                <a:ea typeface="+mn-ea"/>
                <a:cs typeface="Arial" panose="020B0604020202020204" pitchFamily="34" charset="0"/>
              </a:rPr>
              <a:t>daflen</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barod</a:t>
            </a:r>
            <a:r>
              <a:rPr lang="en-US" sz="1200" kern="1200" dirty="0">
                <a:solidFill>
                  <a:schemeClr val="tx1"/>
                </a:solidFill>
                <a:effectLst/>
                <a:latin typeface="Arial" panose="020B0604020202020204" pitchFamily="34" charset="0"/>
                <a:ea typeface="+mn-ea"/>
                <a:cs typeface="Arial" panose="020B0604020202020204" pitchFamily="34" charset="0"/>
              </a:rPr>
              <a:t> i helpu gyda hyn. Gellid annog pobl i </a:t>
            </a:r>
            <a:r>
              <a:rPr lang="en-US" sz="1200" kern="1200" dirty="0" err="1">
                <a:solidFill>
                  <a:schemeClr val="tx1"/>
                </a:solidFill>
                <a:effectLst/>
                <a:latin typeface="Arial" panose="020B0604020202020204" pitchFamily="34" charset="0"/>
                <a:ea typeface="+mn-ea"/>
                <a:cs typeface="Arial" panose="020B0604020202020204" pitchFamily="34" charset="0"/>
              </a:rPr>
              <a:t>symud</a:t>
            </a:r>
            <a:r>
              <a:rPr lang="en-US" sz="1200" kern="1200" dirty="0">
                <a:solidFill>
                  <a:schemeClr val="tx1"/>
                </a:solidFill>
                <a:effectLst/>
                <a:latin typeface="Arial" panose="020B0604020202020204" pitchFamily="34" charset="0"/>
                <a:ea typeface="+mn-ea"/>
                <a:cs typeface="Arial" panose="020B0604020202020204" pitchFamily="34" charset="0"/>
              </a:rPr>
              <a:t> o </a:t>
            </a:r>
            <a:r>
              <a:rPr lang="en-US" sz="1200" kern="1200" dirty="0" err="1">
                <a:solidFill>
                  <a:schemeClr val="tx1"/>
                </a:solidFill>
                <a:effectLst/>
                <a:latin typeface="Arial" panose="020B0604020202020204" pitchFamily="34" charset="0"/>
                <a:ea typeface="+mn-ea"/>
                <a:cs typeface="Arial" panose="020B0604020202020204" pitchFamily="34" charset="0"/>
              </a:rPr>
              <a:t>gwmpas</a:t>
            </a:r>
            <a:r>
              <a:rPr lang="en-US" sz="1200" kern="1200" dirty="0">
                <a:solidFill>
                  <a:schemeClr val="tx1"/>
                </a:solidFill>
                <a:effectLst/>
                <a:latin typeface="Arial" panose="020B0604020202020204" pitchFamily="34" charset="0"/>
                <a:ea typeface="+mn-ea"/>
                <a:cs typeface="Arial" panose="020B0604020202020204" pitchFamily="34" charset="0"/>
              </a:rPr>
              <a:t> ac </a:t>
            </a:r>
            <a:r>
              <a:rPr lang="en-US" sz="1200" kern="1200" dirty="0" err="1">
                <a:solidFill>
                  <a:schemeClr val="tx1"/>
                </a:solidFill>
                <a:effectLst/>
                <a:latin typeface="Arial" panose="020B0604020202020204" pitchFamily="34" charset="0"/>
                <a:ea typeface="+mn-ea"/>
                <a:cs typeface="Arial" panose="020B0604020202020204" pitchFamily="34" charset="0"/>
              </a:rPr>
              <a:t>ymuno</a:t>
            </a:r>
            <a:r>
              <a:rPr lang="en-US" sz="1200" kern="1200" dirty="0">
                <a:solidFill>
                  <a:schemeClr val="tx1"/>
                </a:solidFill>
                <a:effectLst/>
                <a:latin typeface="Arial" panose="020B0604020202020204" pitchFamily="34" charset="0"/>
                <a:ea typeface="+mn-ea"/>
                <a:cs typeface="Arial" panose="020B0604020202020204" pitchFamily="34" charset="0"/>
              </a:rPr>
              <a:t> â grwpiau eraill er mwyn </a:t>
            </a:r>
            <a:r>
              <a:rPr lang="en-US" sz="1200" kern="1200" dirty="0" err="1">
                <a:solidFill>
                  <a:schemeClr val="tx1"/>
                </a:solidFill>
                <a:effectLst/>
                <a:latin typeface="Arial" panose="020B0604020202020204" pitchFamily="34" charset="0"/>
                <a:ea typeface="+mn-ea"/>
                <a:cs typeface="Arial" panose="020B0604020202020204" pitchFamily="34" charset="0"/>
              </a:rPr>
              <a:t>cymharu</a:t>
            </a:r>
            <a:r>
              <a:rPr lang="en-US" sz="1200" kern="1200" dirty="0">
                <a:solidFill>
                  <a:schemeClr val="tx1"/>
                </a:solidFill>
                <a:effectLst/>
                <a:latin typeface="Arial" panose="020B0604020202020204" pitchFamily="34" charset="0"/>
                <a:ea typeface="+mn-ea"/>
                <a:cs typeface="Arial" panose="020B0604020202020204" pitchFamily="34" charset="0"/>
              </a:rPr>
              <a:t> a rhannu eu </a:t>
            </a:r>
            <a:r>
              <a:rPr lang="en-US" sz="1200" kern="1200" dirty="0" err="1">
                <a:solidFill>
                  <a:schemeClr val="tx1"/>
                </a:solidFill>
                <a:effectLst/>
                <a:latin typeface="Arial" panose="020B0604020202020204" pitchFamily="34" charset="0"/>
                <a:ea typeface="+mn-ea"/>
                <a:cs typeface="Arial" panose="020B0604020202020204" pitchFamily="34" charset="0"/>
              </a:rPr>
              <a:t>rhestrau</a:t>
            </a:r>
            <a:r>
              <a:rPr lang="en-US" sz="1200" kern="1200" dirty="0">
                <a:solidFill>
                  <a:schemeClr val="tx1"/>
                </a:solidFill>
                <a:effectLst/>
                <a:latin typeface="Arial" panose="020B0604020202020204" pitchFamily="34" charset="0"/>
                <a:ea typeface="+mn-ea"/>
                <a:cs typeface="Arial" panose="020B0604020202020204" pitchFamily="34" charset="0"/>
              </a:rPr>
              <a:t>. Dylid tynnu sylw at eu </a:t>
            </a:r>
            <a:r>
              <a:rPr lang="en-US" sz="1200" kern="1200" dirty="0" err="1">
                <a:solidFill>
                  <a:schemeClr val="tx1"/>
                </a:solidFill>
                <a:effectLst/>
                <a:latin typeface="Arial" panose="020B0604020202020204" pitchFamily="34" charset="0"/>
                <a:ea typeface="+mn-ea"/>
                <a:cs typeface="Arial" panose="020B0604020202020204" pitchFamily="34" charset="0"/>
              </a:rPr>
              <a:t>cyfrifoldeb</a:t>
            </a:r>
            <a:r>
              <a:rPr lang="en-US" sz="1200" kern="1200" dirty="0">
                <a:solidFill>
                  <a:schemeClr val="tx1"/>
                </a:solidFill>
                <a:effectLst/>
                <a:latin typeface="Arial" panose="020B0604020202020204" pitchFamily="34" charset="0"/>
                <a:ea typeface="+mn-ea"/>
                <a:cs typeface="Arial" panose="020B0604020202020204" pitchFamily="34" charset="0"/>
              </a:rPr>
              <a:t> i </a:t>
            </a:r>
            <a:r>
              <a:rPr lang="en-US" sz="1200" kern="1200" dirty="0" err="1">
                <a:solidFill>
                  <a:schemeClr val="tx1"/>
                </a:solidFill>
                <a:effectLst/>
                <a:latin typeface="Arial" panose="020B0604020202020204" pitchFamily="34" charset="0"/>
                <a:ea typeface="+mn-ea"/>
                <a:cs typeface="Arial" panose="020B0604020202020204" pitchFamily="34" charset="0"/>
              </a:rPr>
              <a:t>gadw</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tystiolaeth</a:t>
            </a:r>
            <a:r>
              <a:rPr lang="en-US" sz="1200" kern="1200" dirty="0">
                <a:solidFill>
                  <a:schemeClr val="tx1"/>
                </a:solidFill>
                <a:effectLst/>
                <a:latin typeface="Arial" panose="020B0604020202020204" pitchFamily="34" charset="0"/>
                <a:ea typeface="+mn-ea"/>
                <a:cs typeface="Arial" panose="020B0604020202020204" pitchFamily="34" charset="0"/>
              </a:rPr>
              <a:t> yn ddiogel.</a:t>
            </a:r>
            <a:endParaRPr lang="cy-GB"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B06615A-BDFD-4F93-A786-200AC70AF5C0}" type="slidenum">
              <a:rPr lang="en-US" smtClean="0"/>
              <a:pPr/>
              <a:t>31</a:t>
            </a:fld>
            <a:endParaRPr lang="en-US"/>
          </a:p>
        </p:txBody>
      </p:sp>
    </p:spTree>
    <p:extLst>
      <p:ext uri="{BB962C8B-B14F-4D97-AF65-F5344CB8AC3E}">
        <p14:creationId xmlns:p14="http://schemas.microsoft.com/office/powerpoint/2010/main" val="3812469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a:latin typeface="Arial" panose="020B0604020202020204" pitchFamily="34" charset="0"/>
                <a:cs typeface="Arial" panose="020B0604020202020204" pitchFamily="34" charset="0"/>
              </a:rPr>
              <a:t>Sleid</a:t>
            </a:r>
            <a:r>
              <a:rPr lang="en-GB" baseline="0" dirty="0">
                <a:latin typeface="Arial" panose="020B0604020202020204" pitchFamily="34" charset="0"/>
                <a:cs typeface="Arial" panose="020B0604020202020204" pitchFamily="34" charset="0"/>
              </a:rPr>
              <a:t> </a:t>
            </a:r>
            <a:r>
              <a:rPr lang="en-GB" baseline="0" dirty="0" err="1">
                <a:latin typeface="Arial" panose="020B0604020202020204" pitchFamily="34" charset="0"/>
                <a:cs typeface="Arial" panose="020B0604020202020204" pitchFamily="34" charset="0"/>
              </a:rPr>
              <a:t>ddewisol</a:t>
            </a:r>
            <a:r>
              <a:rPr lang="en-GB" dirty="0">
                <a:latin typeface="Arial" panose="020B0604020202020204" pitchFamily="34" charset="0"/>
                <a:cs typeface="Arial" panose="020B0604020202020204" pitchFamily="34" charset="0"/>
              </a:rPr>
              <a:t>. Yr </a:t>
            </a:r>
            <a:r>
              <a:rPr lang="en-GB" dirty="0" err="1">
                <a:latin typeface="Arial" panose="020B0604020202020204" pitchFamily="34" charset="0"/>
                <a:cs typeface="Arial" panose="020B0604020202020204" pitchFamily="34" charset="0"/>
              </a:rPr>
              <a:t>hyfforddwr</a:t>
            </a:r>
            <a:r>
              <a:rPr lang="en-GB" dirty="0">
                <a:latin typeface="Arial" panose="020B0604020202020204" pitchFamily="34" charset="0"/>
                <a:cs typeface="Arial" panose="020B0604020202020204" pitchFamily="34" charset="0"/>
              </a:rPr>
              <a:t> i </a:t>
            </a:r>
            <a:r>
              <a:rPr lang="en-GB" dirty="0" err="1">
                <a:latin typeface="Arial" panose="020B0604020202020204" pitchFamily="34" charset="0"/>
                <a:cs typeface="Arial" panose="020B0604020202020204" pitchFamily="34" charset="0"/>
              </a:rPr>
              <a:t>ddefnyddio’r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sleid</a:t>
            </a:r>
            <a:r>
              <a:rPr lang="en-GB" dirty="0">
                <a:latin typeface="Arial" panose="020B0604020202020204" pitchFamily="34" charset="0"/>
                <a:cs typeface="Arial" panose="020B0604020202020204" pitchFamily="34" charset="0"/>
              </a:rPr>
              <a:t> hon os</a:t>
            </a:r>
            <a:r>
              <a:rPr lang="en-GB" baseline="0" dirty="0">
                <a:latin typeface="Arial" panose="020B0604020202020204" pitchFamily="34" charset="0"/>
                <a:cs typeface="Arial" panose="020B0604020202020204" pitchFamily="34" charset="0"/>
              </a:rPr>
              <a:t> yw’n </a:t>
            </a:r>
            <a:r>
              <a:rPr lang="en-GB" baseline="0" dirty="0" err="1">
                <a:latin typeface="Arial" panose="020B0604020202020204" pitchFamily="34" charset="0"/>
                <a:cs typeface="Arial" panose="020B0604020202020204" pitchFamily="34" charset="0"/>
              </a:rPr>
              <a:t>dymuno</a:t>
            </a:r>
            <a:r>
              <a:rPr lang="en-GB" baseline="0" dirty="0">
                <a:latin typeface="Arial" panose="020B0604020202020204" pitchFamily="34" charset="0"/>
                <a:cs typeface="Arial" panose="020B0604020202020204" pitchFamily="34" charset="0"/>
              </a:rPr>
              <a:t> i </a:t>
            </a:r>
            <a:r>
              <a:rPr lang="en-GB" baseline="0" dirty="0" err="1">
                <a:latin typeface="Arial" panose="020B0604020202020204" pitchFamily="34" charset="0"/>
                <a:cs typeface="Arial" panose="020B0604020202020204" pitchFamily="34" charset="0"/>
              </a:rPr>
              <a:t>roi</a:t>
            </a:r>
            <a:r>
              <a:rPr lang="en-GB" baseline="0" dirty="0">
                <a:latin typeface="Arial" panose="020B0604020202020204" pitchFamily="34" charset="0"/>
                <a:cs typeface="Arial" panose="020B0604020202020204" pitchFamily="34" charset="0"/>
              </a:rPr>
              <a:t> </a:t>
            </a:r>
            <a:r>
              <a:rPr lang="en-GB" baseline="0" dirty="0" err="1">
                <a:latin typeface="Arial" panose="020B0604020202020204" pitchFamily="34" charset="0"/>
                <a:cs typeface="Arial" panose="020B0604020202020204" pitchFamily="34" charset="0"/>
              </a:rPr>
              <a:t>gwybodaeth</a:t>
            </a:r>
            <a:r>
              <a:rPr lang="en-GB" baseline="0" dirty="0">
                <a:latin typeface="Arial" panose="020B0604020202020204" pitchFamily="34" charset="0"/>
                <a:cs typeface="Arial" panose="020B0604020202020204" pitchFamily="34" charset="0"/>
              </a:rPr>
              <a:t> am </a:t>
            </a:r>
            <a:r>
              <a:rPr lang="en-GB" baseline="0" dirty="0" err="1">
                <a:latin typeface="Arial" panose="020B0604020202020204" pitchFamily="34" charset="0"/>
                <a:cs typeface="Arial" panose="020B0604020202020204" pitchFamily="34" charset="0"/>
              </a:rPr>
              <a:t>ddisgwyliadau</a:t>
            </a:r>
            <a:r>
              <a:rPr lang="en-GB" baseline="0" dirty="0">
                <a:latin typeface="Arial" panose="020B0604020202020204" pitchFamily="34" charset="0"/>
                <a:cs typeface="Arial" panose="020B0604020202020204" pitchFamily="34" charset="0"/>
              </a:rPr>
              <a:t> a </a:t>
            </a:r>
            <a:r>
              <a:rPr lang="en-GB" baseline="0" dirty="0" err="1">
                <a:latin typeface="Arial" panose="020B0604020202020204" pitchFamily="34" charset="0"/>
                <a:cs typeface="Arial" panose="020B0604020202020204" pitchFamily="34" charset="0"/>
              </a:rPr>
              <a:t>gweithdrefnau</a:t>
            </a:r>
            <a:r>
              <a:rPr lang="en-GB" baseline="0" dirty="0">
                <a:latin typeface="Arial" panose="020B0604020202020204" pitchFamily="34" charset="0"/>
                <a:cs typeface="Arial" panose="020B0604020202020204" pitchFamily="34" charset="0"/>
              </a:rPr>
              <a:t> lleol. </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B06615A-BDFD-4F93-A786-200AC70AF5C0}" type="slidenum">
              <a:rPr lang="en-US" smtClean="0"/>
              <a:pPr/>
              <a:t>32</a:t>
            </a:fld>
            <a:endParaRPr lang="en-US" dirty="0"/>
          </a:p>
        </p:txBody>
      </p:sp>
    </p:spTree>
    <p:extLst>
      <p:ext uri="{BB962C8B-B14F-4D97-AF65-F5344CB8AC3E}">
        <p14:creationId xmlns:p14="http://schemas.microsoft.com/office/powerpoint/2010/main" val="49981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a:t>
            </a:r>
            <a:r>
              <a:rPr lang="en-US" sz="1200" kern="1200" dirty="0">
                <a:solidFill>
                  <a:schemeClr val="tx1"/>
                </a:solidFill>
                <a:effectLst/>
                <a:latin typeface="Arial" panose="020B0604020202020204" pitchFamily="34" charset="0"/>
                <a:ea typeface="+mn-ea"/>
                <a:cs typeface="Arial" panose="020B0604020202020204" pitchFamily="34" charset="0"/>
              </a:rPr>
              <a:t>Mae unigolion yn cael </a:t>
            </a:r>
            <a:r>
              <a:rPr lang="en-US" sz="1200" kern="1200" dirty="0" err="1">
                <a:solidFill>
                  <a:schemeClr val="tx1"/>
                </a:solidFill>
                <a:effectLst/>
                <a:latin typeface="Arial" panose="020B0604020202020204" pitchFamily="34" charset="0"/>
                <a:ea typeface="+mn-ea"/>
                <a:cs typeface="Arial" panose="020B0604020202020204" pitchFamily="34" charset="0"/>
              </a:rPr>
              <a:t>enghraifft</a:t>
            </a:r>
            <a:r>
              <a:rPr lang="en-US" sz="1200" kern="1200" dirty="0">
                <a:solidFill>
                  <a:schemeClr val="tx1"/>
                </a:solidFill>
                <a:effectLst/>
                <a:latin typeface="Arial" panose="020B0604020202020204" pitchFamily="34" charset="0"/>
                <a:ea typeface="+mn-ea"/>
                <a:cs typeface="Arial" panose="020B0604020202020204" pitchFamily="34" charset="0"/>
              </a:rPr>
              <a:t> o </a:t>
            </a:r>
            <a:r>
              <a:rPr lang="en-US" sz="1200" kern="1200" dirty="0" err="1">
                <a:solidFill>
                  <a:schemeClr val="tx1"/>
                </a:solidFill>
                <a:effectLst/>
                <a:latin typeface="Arial" panose="020B0604020202020204" pitchFamily="34" charset="0"/>
                <a:ea typeface="+mn-ea"/>
                <a:cs typeface="Arial" panose="020B0604020202020204" pitchFamily="34" charset="0"/>
              </a:rPr>
              <a:t>gofnod</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gwael</a:t>
            </a:r>
            <a:r>
              <a:rPr lang="en-US" sz="1200" kern="1200" dirty="0">
                <a:solidFill>
                  <a:schemeClr val="tx1"/>
                </a:solidFill>
                <a:effectLst/>
                <a:latin typeface="Arial" panose="020B0604020202020204" pitchFamily="34" charset="0"/>
                <a:ea typeface="+mn-ea"/>
                <a:cs typeface="Arial" panose="020B0604020202020204" pitchFamily="34" charset="0"/>
              </a:rPr>
              <a:t> am </a:t>
            </a:r>
            <a:r>
              <a:rPr lang="en-US" sz="1200" kern="1200" dirty="0" err="1">
                <a:solidFill>
                  <a:schemeClr val="tx1"/>
                </a:solidFill>
                <a:effectLst/>
                <a:latin typeface="Arial" panose="020B0604020202020204" pitchFamily="34" charset="0"/>
                <a:ea typeface="+mn-ea"/>
                <a:cs typeface="Arial" panose="020B0604020202020204" pitchFamily="34" charset="0"/>
              </a:rPr>
              <a:t>fater</a:t>
            </a:r>
            <a:r>
              <a:rPr lang="en-US" sz="1200" kern="1200" dirty="0">
                <a:solidFill>
                  <a:schemeClr val="tx1"/>
                </a:solidFill>
                <a:effectLst/>
                <a:latin typeface="Arial" panose="020B0604020202020204" pitchFamily="34" charset="0"/>
                <a:ea typeface="+mn-ea"/>
                <a:cs typeface="Arial" panose="020B0604020202020204" pitchFamily="34" charset="0"/>
              </a:rPr>
              <a:t> diogelu ac mewn </a:t>
            </a:r>
            <a:r>
              <a:rPr lang="en-US" sz="1200" kern="1200" dirty="0" err="1">
                <a:solidFill>
                  <a:schemeClr val="tx1"/>
                </a:solidFill>
                <a:effectLst/>
                <a:latin typeface="Arial" panose="020B0604020202020204" pitchFamily="34" charset="0"/>
                <a:ea typeface="+mn-ea"/>
                <a:cs typeface="Arial" panose="020B0604020202020204" pitchFamily="34" charset="0"/>
              </a:rPr>
              <a:t>parau</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maent</a:t>
            </a:r>
            <a:r>
              <a:rPr lang="en-US" sz="1200" kern="1200" dirty="0">
                <a:solidFill>
                  <a:schemeClr val="tx1"/>
                </a:solidFill>
                <a:effectLst/>
                <a:latin typeface="Arial" panose="020B0604020202020204" pitchFamily="34" charset="0"/>
                <a:ea typeface="+mn-ea"/>
                <a:cs typeface="Arial" panose="020B0604020202020204" pitchFamily="34" charset="0"/>
              </a:rPr>
              <a:t> yn </a:t>
            </a:r>
            <a:r>
              <a:rPr lang="en-US" sz="1200" kern="1200" dirty="0" err="1">
                <a:solidFill>
                  <a:schemeClr val="tx1"/>
                </a:solidFill>
                <a:effectLst/>
                <a:latin typeface="Arial" panose="020B0604020202020204" pitchFamily="34" charset="0"/>
                <a:ea typeface="+mn-ea"/>
                <a:cs typeface="Arial" panose="020B0604020202020204" pitchFamily="34" charset="0"/>
              </a:rPr>
              <a:t>beirniadu’r</a:t>
            </a:r>
            <a:r>
              <a:rPr lang="en-US" sz="1200" kern="1200" dirty="0">
                <a:solidFill>
                  <a:schemeClr val="tx1"/>
                </a:solidFill>
                <a:effectLst/>
                <a:latin typeface="Arial" panose="020B0604020202020204" pitchFamily="34" charset="0"/>
                <a:ea typeface="+mn-ea"/>
                <a:cs typeface="Arial" panose="020B0604020202020204" pitchFamily="34" charset="0"/>
              </a:rPr>
              <a:t> hyn sydd wedi’i</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ysgrifennu</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ac yn nodi sut y </a:t>
            </a:r>
            <a:r>
              <a:rPr lang="en-US" sz="1200" kern="1200" dirty="0" err="1">
                <a:solidFill>
                  <a:schemeClr val="tx1"/>
                </a:solidFill>
                <a:effectLst/>
                <a:latin typeface="Arial" panose="020B0604020202020204" pitchFamily="34" charset="0"/>
                <a:ea typeface="+mn-ea"/>
                <a:cs typeface="Arial" panose="020B0604020202020204" pitchFamily="34" charset="0"/>
              </a:rPr>
              <a:t>gellid</a:t>
            </a:r>
            <a:r>
              <a:rPr lang="en-US" sz="1200" kern="1200" dirty="0">
                <a:solidFill>
                  <a:schemeClr val="tx1"/>
                </a:solidFill>
                <a:effectLst/>
                <a:latin typeface="Arial" panose="020B0604020202020204" pitchFamily="34" charset="0"/>
                <a:ea typeface="+mn-ea"/>
                <a:cs typeface="Arial" panose="020B0604020202020204" pitchFamily="34" charset="0"/>
              </a:rPr>
              <a:t> ei </a:t>
            </a:r>
            <a:r>
              <a:rPr lang="en-US" sz="1200" kern="1200" dirty="0" err="1">
                <a:solidFill>
                  <a:schemeClr val="tx1"/>
                </a:solidFill>
                <a:effectLst/>
                <a:latin typeface="Arial" panose="020B0604020202020204" pitchFamily="34" charset="0"/>
                <a:ea typeface="+mn-ea"/>
                <a:cs typeface="Arial" panose="020B0604020202020204" pitchFamily="34" charset="0"/>
              </a:rPr>
              <a:t>wella</a:t>
            </a:r>
            <a:r>
              <a:rPr lang="en-US" sz="1200" kern="1200" dirty="0">
                <a:solidFill>
                  <a:schemeClr val="tx1"/>
                </a:solidFill>
                <a:effectLst/>
                <a:latin typeface="Arial" panose="020B0604020202020204" pitchFamily="34" charset="0"/>
                <a:ea typeface="+mn-ea"/>
                <a:cs typeface="Arial" panose="020B0604020202020204" pitchFamily="34" charset="0"/>
              </a:rPr>
              <a:t>. Bydd yr </a:t>
            </a:r>
            <a:r>
              <a:rPr lang="en-US" sz="1200" kern="1200" dirty="0" err="1">
                <a:solidFill>
                  <a:schemeClr val="tx1"/>
                </a:solidFill>
                <a:effectLst/>
                <a:latin typeface="Arial" panose="020B0604020202020204" pitchFamily="34" charset="0"/>
                <a:ea typeface="+mn-ea"/>
                <a:cs typeface="Arial" panose="020B0604020202020204" pitchFamily="34" charset="0"/>
              </a:rPr>
              <a:t>hyfforddwr</a:t>
            </a:r>
            <a:r>
              <a:rPr lang="en-US" sz="1200" kern="1200" dirty="0">
                <a:solidFill>
                  <a:schemeClr val="tx1"/>
                </a:solidFill>
                <a:effectLst/>
                <a:latin typeface="Arial" panose="020B0604020202020204" pitchFamily="34" charset="0"/>
                <a:ea typeface="+mn-ea"/>
                <a:cs typeface="Arial" panose="020B0604020202020204" pitchFamily="34" charset="0"/>
              </a:rPr>
              <a:t> yn </a:t>
            </a:r>
            <a:r>
              <a:rPr lang="en-US" sz="1200" kern="1200" dirty="0" err="1">
                <a:solidFill>
                  <a:schemeClr val="tx1"/>
                </a:solidFill>
                <a:effectLst/>
                <a:latin typeface="Arial" panose="020B0604020202020204" pitchFamily="34" charset="0"/>
                <a:ea typeface="+mn-ea"/>
                <a:cs typeface="Arial" panose="020B0604020202020204" pitchFamily="34" charset="0"/>
              </a:rPr>
              <a:t>cymryd</a:t>
            </a:r>
            <a:r>
              <a:rPr lang="en-US" sz="1200" kern="1200" dirty="0">
                <a:solidFill>
                  <a:schemeClr val="tx1"/>
                </a:solidFill>
                <a:effectLst/>
                <a:latin typeface="Arial" panose="020B0604020202020204" pitchFamily="34" charset="0"/>
                <a:ea typeface="+mn-ea"/>
                <a:cs typeface="Arial" panose="020B0604020202020204" pitchFamily="34" charset="0"/>
              </a:rPr>
              <a:t> un o </a:t>
            </a:r>
            <a:r>
              <a:rPr lang="en-US" sz="1200" kern="1200" dirty="0" err="1">
                <a:solidFill>
                  <a:schemeClr val="tx1"/>
                </a:solidFill>
                <a:effectLst/>
                <a:latin typeface="Arial" panose="020B0604020202020204" pitchFamily="34" charset="0"/>
                <a:ea typeface="+mn-ea"/>
                <a:cs typeface="Arial" panose="020B0604020202020204" pitchFamily="34" charset="0"/>
              </a:rPr>
              <a:t>bwyntiau</a:t>
            </a:r>
            <a:r>
              <a:rPr lang="en-US" sz="1200" kern="1200" dirty="0">
                <a:solidFill>
                  <a:schemeClr val="tx1"/>
                </a:solidFill>
                <a:effectLst/>
                <a:latin typeface="Arial" panose="020B0604020202020204" pitchFamily="34" charset="0"/>
                <a:ea typeface="+mn-ea"/>
                <a:cs typeface="Arial" panose="020B0604020202020204" pitchFamily="34" charset="0"/>
              </a:rPr>
              <a:t> allweddol pob </a:t>
            </a:r>
            <a:r>
              <a:rPr lang="en-US" sz="1200" kern="1200" dirty="0" err="1">
                <a:solidFill>
                  <a:schemeClr val="tx1"/>
                </a:solidFill>
                <a:effectLst/>
                <a:latin typeface="Arial" panose="020B0604020202020204" pitchFamily="34" charset="0"/>
                <a:ea typeface="+mn-ea"/>
                <a:cs typeface="Arial" panose="020B0604020202020204" pitchFamily="34" charset="0"/>
              </a:rPr>
              <a:t>pâr</a:t>
            </a:r>
            <a:r>
              <a:rPr lang="en-US" sz="1200" kern="1200" dirty="0">
                <a:solidFill>
                  <a:schemeClr val="tx1"/>
                </a:solidFill>
                <a:effectLst/>
                <a:latin typeface="Arial" panose="020B0604020202020204" pitchFamily="34" charset="0"/>
                <a:ea typeface="+mn-ea"/>
                <a:cs typeface="Arial" panose="020B0604020202020204" pitchFamily="34" charset="0"/>
              </a:rPr>
              <a:t> er mwyn </a:t>
            </a:r>
            <a:r>
              <a:rPr lang="en-US" sz="1200" kern="1200" dirty="0" err="1">
                <a:solidFill>
                  <a:schemeClr val="tx1"/>
                </a:solidFill>
                <a:effectLst/>
                <a:latin typeface="Arial" panose="020B0604020202020204" pitchFamily="34" charset="0"/>
                <a:ea typeface="+mn-ea"/>
                <a:cs typeface="Arial" panose="020B0604020202020204" pitchFamily="34" charset="0"/>
              </a:rPr>
              <a:t>llunio</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canllaw</a:t>
            </a:r>
            <a:r>
              <a:rPr lang="en-US" sz="1200" kern="1200" dirty="0">
                <a:solidFill>
                  <a:schemeClr val="tx1"/>
                </a:solidFill>
                <a:effectLst/>
                <a:latin typeface="Arial" panose="020B0604020202020204" pitchFamily="34" charset="0"/>
                <a:ea typeface="+mn-ea"/>
                <a:cs typeface="Arial" panose="020B0604020202020204" pitchFamily="34" charset="0"/>
              </a:rPr>
              <a:t> ‘ymarfer da’ ar y </a:t>
            </a:r>
            <a:r>
              <a:rPr lang="en-US" sz="1200" kern="1200" dirty="0" err="1">
                <a:solidFill>
                  <a:schemeClr val="tx1"/>
                </a:solidFill>
                <a:effectLst/>
                <a:latin typeface="Arial" panose="020B0604020202020204" pitchFamily="34" charset="0"/>
                <a:ea typeface="+mn-ea"/>
                <a:cs typeface="Arial" panose="020B0604020202020204" pitchFamily="34" charset="0"/>
              </a:rPr>
              <a:t>siart</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troi</a:t>
            </a:r>
            <a:r>
              <a:rPr lang="en-US" sz="1200" kern="1200" dirty="0">
                <a:solidFill>
                  <a:schemeClr val="tx1"/>
                </a:solidFill>
                <a:effectLst/>
                <a:latin typeface="Arial" panose="020B0604020202020204" pitchFamily="34" charset="0"/>
                <a:ea typeface="+mn-ea"/>
                <a:cs typeface="Arial" panose="020B0604020202020204" pitchFamily="34" charset="0"/>
              </a:rPr>
              <a:t> ac </a:t>
            </a:r>
            <a:r>
              <a:rPr lang="en-US" sz="1200" kern="1200" dirty="0" err="1">
                <a:solidFill>
                  <a:schemeClr val="tx1"/>
                </a:solidFill>
                <a:effectLst/>
                <a:latin typeface="Arial" panose="020B0604020202020204" pitchFamily="34" charset="0"/>
                <a:ea typeface="+mn-ea"/>
                <a:cs typeface="Arial" panose="020B0604020202020204" pitchFamily="34" charset="0"/>
              </a:rPr>
              <a:t>yna</a:t>
            </a:r>
            <a:r>
              <a:rPr lang="en-US" sz="1200" kern="1200" dirty="0">
                <a:solidFill>
                  <a:schemeClr val="tx1"/>
                </a:solidFill>
                <a:effectLst/>
                <a:latin typeface="Arial" panose="020B0604020202020204" pitchFamily="34" charset="0"/>
                <a:ea typeface="+mn-ea"/>
                <a:cs typeface="Arial" panose="020B0604020202020204" pitchFamily="34" charset="0"/>
              </a:rPr>
              <a:t> bydd </a:t>
            </a:r>
            <a:r>
              <a:rPr lang="en-US" sz="1200" kern="1200" dirty="0" err="1">
                <a:solidFill>
                  <a:schemeClr val="tx1"/>
                </a:solidFill>
                <a:effectLst/>
                <a:latin typeface="Arial" panose="020B0604020202020204" pitchFamily="34" charset="0"/>
                <a:ea typeface="+mn-ea"/>
                <a:cs typeface="Arial" panose="020B0604020202020204" pitchFamily="34" charset="0"/>
              </a:rPr>
              <a:t>taflen</a:t>
            </a:r>
            <a:r>
              <a:rPr lang="en-US" sz="1200" kern="1200" dirty="0">
                <a:solidFill>
                  <a:schemeClr val="tx1"/>
                </a:solidFill>
                <a:effectLst/>
                <a:latin typeface="Arial" panose="020B0604020202020204" pitchFamily="34" charset="0"/>
                <a:ea typeface="+mn-ea"/>
                <a:cs typeface="Arial" panose="020B0604020202020204" pitchFamily="34" charset="0"/>
              </a:rPr>
              <a:t> yn cynnwys </a:t>
            </a:r>
            <a:r>
              <a:rPr lang="en-US" sz="1200" kern="1200" dirty="0" err="1">
                <a:solidFill>
                  <a:schemeClr val="tx1"/>
                </a:solidFill>
                <a:effectLst/>
                <a:latin typeface="Arial" panose="020B0604020202020204" pitchFamily="34" charset="0"/>
                <a:ea typeface="+mn-ea"/>
                <a:cs typeface="Arial" panose="020B0604020202020204" pitchFamily="34" charset="0"/>
              </a:rPr>
              <a:t>cofnod</a:t>
            </a:r>
            <a:r>
              <a:rPr lang="en-US" sz="1200" kern="1200" dirty="0">
                <a:solidFill>
                  <a:schemeClr val="tx1"/>
                </a:solidFill>
                <a:effectLst/>
                <a:latin typeface="Arial" panose="020B0604020202020204" pitchFamily="34" charset="0"/>
                <a:ea typeface="+mn-ea"/>
                <a:cs typeface="Arial" panose="020B0604020202020204" pitchFamily="34" charset="0"/>
              </a:rPr>
              <a:t> ‘da’ yn cael ei </a:t>
            </a:r>
            <a:r>
              <a:rPr lang="en-US" sz="1200" kern="1200" dirty="0" err="1">
                <a:solidFill>
                  <a:schemeClr val="tx1"/>
                </a:solidFill>
                <a:effectLst/>
                <a:latin typeface="Arial" panose="020B0604020202020204" pitchFamily="34" charset="0"/>
                <a:ea typeface="+mn-ea"/>
                <a:cs typeface="Arial" panose="020B0604020202020204" pitchFamily="34" charset="0"/>
              </a:rPr>
              <a:t>dosbarthu</a:t>
            </a:r>
            <a:r>
              <a:rPr lang="en-US" sz="1200" kern="1200" dirty="0">
                <a:solidFill>
                  <a:schemeClr val="tx1"/>
                </a:solidFill>
                <a:effectLst/>
                <a:latin typeface="Arial" panose="020B0604020202020204" pitchFamily="34" charset="0"/>
                <a:ea typeface="+mn-ea"/>
                <a:cs typeface="Arial" panose="020B0604020202020204" pitchFamily="34" charset="0"/>
              </a:rPr>
              <a:t> fel </a:t>
            </a:r>
            <a:r>
              <a:rPr lang="en-US" sz="1200" kern="1200" dirty="0" err="1">
                <a:solidFill>
                  <a:schemeClr val="tx1"/>
                </a:solidFill>
                <a:effectLst/>
                <a:latin typeface="Arial" panose="020B0604020202020204" pitchFamily="34" charset="0"/>
                <a:ea typeface="+mn-ea"/>
                <a:cs typeface="Arial" panose="020B0604020202020204" pitchFamily="34" charset="0"/>
              </a:rPr>
              <a:t>esiampl</a:t>
            </a:r>
            <a:r>
              <a:rPr lang="en-US" sz="1200" kern="1200" dirty="0">
                <a:solidFill>
                  <a:schemeClr val="tx1"/>
                </a:solidFill>
                <a:effectLst/>
                <a:latin typeface="Arial" panose="020B0604020202020204" pitchFamily="34" charset="0"/>
                <a:ea typeface="+mn-ea"/>
                <a:cs typeface="Arial" panose="020B0604020202020204" pitchFamily="34" charset="0"/>
              </a:rPr>
              <a:t> i’r cyfranogwyr</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fel y gallant </a:t>
            </a:r>
            <a:r>
              <a:rPr lang="en-US" sz="1200" kern="1200" dirty="0" err="1">
                <a:solidFill>
                  <a:schemeClr val="tx1"/>
                </a:solidFill>
                <a:effectLst/>
                <a:latin typeface="Arial" panose="020B0604020202020204" pitchFamily="34" charset="0"/>
                <a:ea typeface="+mn-ea"/>
                <a:cs typeface="Arial" panose="020B0604020202020204" pitchFamily="34" charset="0"/>
              </a:rPr>
              <a:t>gymharu</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Rhoddir</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taflen</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cyngor</a:t>
            </a:r>
            <a:r>
              <a:rPr lang="en-US" sz="1200" kern="1200" dirty="0">
                <a:solidFill>
                  <a:schemeClr val="tx1"/>
                </a:solidFill>
                <a:effectLst/>
                <a:latin typeface="Arial" panose="020B0604020202020204" pitchFamily="34" charset="0"/>
                <a:ea typeface="+mn-ea"/>
                <a:cs typeface="Arial" panose="020B0604020202020204" pitchFamily="34" charset="0"/>
              </a:rPr>
              <a:t> defnyddiol’ ar </a:t>
            </a:r>
            <a:r>
              <a:rPr lang="en-US" sz="1200" kern="1200" dirty="0" err="1">
                <a:solidFill>
                  <a:schemeClr val="tx1"/>
                </a:solidFill>
                <a:effectLst/>
                <a:latin typeface="Arial" panose="020B0604020202020204" pitchFamily="34" charset="0"/>
                <a:ea typeface="+mn-ea"/>
                <a:cs typeface="Arial" panose="020B0604020202020204" pitchFamily="34" charset="0"/>
              </a:rPr>
              <a:t>gyfer</a:t>
            </a:r>
            <a:r>
              <a:rPr lang="en-US" sz="1200" kern="1200" dirty="0">
                <a:solidFill>
                  <a:schemeClr val="tx1"/>
                </a:solidFill>
                <a:effectLst/>
                <a:latin typeface="Arial" panose="020B0604020202020204" pitchFamily="34" charset="0"/>
                <a:ea typeface="+mn-ea"/>
                <a:cs typeface="Arial" panose="020B0604020202020204" pitchFamily="34" charset="0"/>
              </a:rPr>
              <a:t> gwneud </a:t>
            </a:r>
            <a:r>
              <a:rPr lang="en-US" sz="1200" kern="1200" dirty="0" err="1">
                <a:solidFill>
                  <a:schemeClr val="tx1"/>
                </a:solidFill>
                <a:effectLst/>
                <a:latin typeface="Arial" panose="020B0604020202020204" pitchFamily="34" charset="0"/>
                <a:ea typeface="+mn-ea"/>
                <a:cs typeface="Arial" panose="020B0604020202020204" pitchFamily="34" charset="0"/>
              </a:rPr>
              <a:t>cofnodion</a:t>
            </a:r>
            <a:r>
              <a:rPr lang="en-US" sz="1200" kern="1200" dirty="0">
                <a:solidFill>
                  <a:schemeClr val="tx1"/>
                </a:solidFill>
                <a:effectLst/>
                <a:latin typeface="Arial" panose="020B0604020202020204" pitchFamily="34" charset="0"/>
                <a:ea typeface="+mn-ea"/>
                <a:cs typeface="Arial" panose="020B0604020202020204" pitchFamily="34" charset="0"/>
              </a:rPr>
              <a:t> da. Gellid </a:t>
            </a:r>
            <a:r>
              <a:rPr lang="en-US" sz="1200" kern="1200" dirty="0" err="1">
                <a:solidFill>
                  <a:schemeClr val="tx1"/>
                </a:solidFill>
                <a:effectLst/>
                <a:latin typeface="Arial" panose="020B0604020202020204" pitchFamily="34" charset="0"/>
                <a:ea typeface="+mn-ea"/>
                <a:cs typeface="Arial" panose="020B0604020202020204" pitchFamily="34" charset="0"/>
              </a:rPr>
              <a:t>cwblhau</a:t>
            </a:r>
            <a:r>
              <a:rPr lang="en-US" sz="1200" kern="1200" dirty="0">
                <a:solidFill>
                  <a:schemeClr val="tx1"/>
                </a:solidFill>
                <a:effectLst/>
                <a:latin typeface="Arial" panose="020B0604020202020204" pitchFamily="34" charset="0"/>
                <a:ea typeface="+mn-ea"/>
                <a:cs typeface="Arial" panose="020B0604020202020204" pitchFamily="34" charset="0"/>
              </a:rPr>
              <a:t> adran 3, cwestiwn 2, yn y llyfr gwaith.</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B06615A-BDFD-4F93-A786-200AC70AF5C0}" type="slidenum">
              <a:rPr lang="en-US" smtClean="0"/>
              <a:pPr/>
              <a:t>33</a:t>
            </a:fld>
            <a:endParaRPr lang="en-US"/>
          </a:p>
        </p:txBody>
      </p:sp>
    </p:spTree>
    <p:extLst>
      <p:ext uri="{BB962C8B-B14F-4D97-AF65-F5344CB8AC3E}">
        <p14:creationId xmlns:p14="http://schemas.microsoft.com/office/powerpoint/2010/main" val="28757051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panose="020B0604020202020204" pitchFamily="34" charset="0"/>
                <a:ea typeface="+mn-ea"/>
                <a:cs typeface="Arial" panose="020B0604020202020204" pitchFamily="34" charset="0"/>
              </a:rPr>
              <a:t>Mae’r Ddeddf yn </a:t>
            </a:r>
            <a:r>
              <a:rPr lang="en-GB" sz="1200" kern="1200" dirty="0" err="1">
                <a:solidFill>
                  <a:schemeClr val="tx1"/>
                </a:solidFill>
                <a:effectLst/>
                <a:latin typeface="Arial" panose="020B0604020202020204" pitchFamily="34" charset="0"/>
                <a:ea typeface="+mn-ea"/>
                <a:cs typeface="Arial" panose="020B0604020202020204" pitchFamily="34" charset="0"/>
              </a:rPr>
              <a:t>nodi’r</a:t>
            </a:r>
            <a:r>
              <a:rPr lang="en-GB" sz="1200" kern="1200" dirty="0">
                <a:solidFill>
                  <a:schemeClr val="tx1"/>
                </a:solidFill>
                <a:effectLst/>
                <a:latin typeface="Arial" panose="020B0604020202020204" pitchFamily="34" charset="0"/>
                <a:ea typeface="+mn-ea"/>
                <a:cs typeface="Arial" panose="020B0604020202020204" pitchFamily="34" charset="0"/>
              </a:rPr>
              <a:t> hyn y mae’n </a:t>
            </a:r>
            <a:r>
              <a:rPr lang="en-GB" sz="1200" kern="1200" dirty="0" err="1">
                <a:solidFill>
                  <a:schemeClr val="tx1"/>
                </a:solidFill>
                <a:effectLst/>
                <a:latin typeface="Arial" panose="020B0604020202020204" pitchFamily="34" charset="0"/>
                <a:ea typeface="+mn-ea"/>
                <a:cs typeface="Arial" panose="020B0604020202020204" pitchFamily="34" charset="0"/>
              </a:rPr>
              <a:t>rhaid</a:t>
            </a:r>
            <a:r>
              <a:rPr lang="en-GB" sz="1200" kern="1200" dirty="0">
                <a:solidFill>
                  <a:schemeClr val="tx1"/>
                </a:solidFill>
                <a:effectLst/>
                <a:latin typeface="Arial" panose="020B0604020202020204" pitchFamily="34" charset="0"/>
                <a:ea typeface="+mn-ea"/>
                <a:cs typeface="Arial" panose="020B0604020202020204" pitchFamily="34" charset="0"/>
              </a:rPr>
              <a:t> ei wneud ac y </a:t>
            </a:r>
            <a:r>
              <a:rPr lang="en-GB" sz="1200" kern="1200" dirty="0" err="1">
                <a:solidFill>
                  <a:schemeClr val="tx1"/>
                </a:solidFill>
                <a:effectLst/>
                <a:latin typeface="Arial" panose="020B0604020202020204" pitchFamily="34" charset="0"/>
                <a:ea typeface="+mn-ea"/>
                <a:cs typeface="Arial" panose="020B0604020202020204" pitchFamily="34" charset="0"/>
              </a:rPr>
              <a:t>dylid</a:t>
            </a:r>
            <a:r>
              <a:rPr lang="en-GB" sz="1200" kern="1200" dirty="0">
                <a:solidFill>
                  <a:schemeClr val="tx1"/>
                </a:solidFill>
                <a:effectLst/>
                <a:latin typeface="Arial" panose="020B0604020202020204" pitchFamily="34" charset="0"/>
                <a:ea typeface="+mn-ea"/>
                <a:cs typeface="Arial" panose="020B0604020202020204" pitchFamily="34" charset="0"/>
              </a:rPr>
              <a:t> ei wneud i ddiogelu plant ac oedolion. Mae </a:t>
            </a:r>
            <a:r>
              <a:rPr lang="en-GB" sz="1200" kern="1200" dirty="0" err="1">
                <a:solidFill>
                  <a:schemeClr val="tx1"/>
                </a:solidFill>
                <a:effectLst/>
                <a:latin typeface="Arial" panose="020B0604020202020204" pitchFamily="34" charset="0"/>
                <a:ea typeface="+mn-ea"/>
                <a:cs typeface="Arial" panose="020B0604020202020204" pitchFamily="34" charset="0"/>
              </a:rPr>
              <a:t>rheoliadau’n</a:t>
            </a:r>
            <a:r>
              <a:rPr lang="en-GB" sz="1200" kern="1200" dirty="0">
                <a:solidFill>
                  <a:schemeClr val="tx1"/>
                </a:solidFill>
                <a:effectLst/>
                <a:latin typeface="Arial" panose="020B0604020202020204" pitchFamily="34" charset="0"/>
                <a:ea typeface="+mn-ea"/>
                <a:cs typeface="Arial" panose="020B0604020202020204" pitchFamily="34" charset="0"/>
              </a:rPr>
              <a:t> rhoi </a:t>
            </a:r>
            <a:r>
              <a:rPr lang="en-GB" sz="1200" kern="1200" dirty="0" err="1">
                <a:solidFill>
                  <a:schemeClr val="tx1"/>
                </a:solidFill>
                <a:effectLst/>
                <a:latin typeface="Arial" panose="020B0604020202020204" pitchFamily="34" charset="0"/>
                <a:ea typeface="+mn-ea"/>
                <a:cs typeface="Arial" panose="020B0604020202020204" pitchFamily="34" charset="0"/>
              </a:rPr>
              <a:t>rhagor</a:t>
            </a:r>
            <a:r>
              <a:rPr lang="en-GB" sz="1200" kern="1200" dirty="0">
                <a:solidFill>
                  <a:schemeClr val="tx1"/>
                </a:solidFill>
                <a:effectLst/>
                <a:latin typeface="Arial" panose="020B0604020202020204" pitchFamily="34" charset="0"/>
                <a:ea typeface="+mn-ea"/>
                <a:cs typeface="Arial" panose="020B0604020202020204" pitchFamily="34" charset="0"/>
              </a:rPr>
              <a:t> o </a:t>
            </a:r>
            <a:r>
              <a:rPr lang="en-GB" sz="1200" kern="1200" dirty="0" err="1">
                <a:solidFill>
                  <a:schemeClr val="tx1"/>
                </a:solidFill>
                <a:effectLst/>
                <a:latin typeface="Arial" panose="020B0604020202020204" pitchFamily="34" charset="0"/>
                <a:ea typeface="+mn-ea"/>
                <a:cs typeface="Arial" panose="020B0604020202020204" pitchFamily="34" charset="0"/>
              </a:rPr>
              <a:t>fanylion</a:t>
            </a:r>
            <a:r>
              <a:rPr lang="en-GB" sz="1200" kern="1200" dirty="0">
                <a:solidFill>
                  <a:schemeClr val="tx1"/>
                </a:solidFill>
                <a:effectLst/>
                <a:latin typeface="Arial" panose="020B0604020202020204" pitchFamily="34" charset="0"/>
                <a:ea typeface="+mn-ea"/>
                <a:cs typeface="Arial" panose="020B0604020202020204" pitchFamily="34" charset="0"/>
              </a:rPr>
              <a:t> a </a:t>
            </a:r>
            <a:r>
              <a:rPr lang="en-GB" sz="1200" kern="1200" dirty="0" err="1">
                <a:solidFill>
                  <a:schemeClr val="tx1"/>
                </a:solidFill>
                <a:effectLst/>
                <a:latin typeface="Arial" panose="020B0604020202020204" pitchFamily="34" charset="0"/>
                <a:ea typeface="+mn-ea"/>
                <a:cs typeface="Arial" panose="020B0604020202020204" pitchFamily="34" charset="0"/>
              </a:rPr>
              <a:t>dylid</a:t>
            </a:r>
            <a:r>
              <a:rPr lang="en-GB" sz="1200" kern="1200" dirty="0">
                <a:solidFill>
                  <a:schemeClr val="tx1"/>
                </a:solidFill>
                <a:effectLst/>
                <a:latin typeface="Arial" panose="020B0604020202020204" pitchFamily="34" charset="0"/>
                <a:ea typeface="+mn-ea"/>
                <a:cs typeface="Arial" panose="020B0604020202020204" pitchFamily="34" charset="0"/>
              </a:rPr>
              <a:t> eu </a:t>
            </a:r>
            <a:r>
              <a:rPr lang="en-GB" sz="1200" kern="1200" dirty="0" err="1">
                <a:solidFill>
                  <a:schemeClr val="tx1"/>
                </a:solidFill>
                <a:effectLst/>
                <a:latin typeface="Arial" panose="020B0604020202020204" pitchFamily="34" charset="0"/>
                <a:ea typeface="+mn-ea"/>
                <a:cs typeface="Arial" panose="020B0604020202020204" pitchFamily="34" charset="0"/>
              </a:rPr>
              <a:t>dilyn</a:t>
            </a:r>
            <a:r>
              <a:rPr lang="en-GB" sz="1200" kern="1200" dirty="0">
                <a:solidFill>
                  <a:schemeClr val="tx1"/>
                </a:solidFill>
                <a:effectLst/>
                <a:latin typeface="Arial" panose="020B0604020202020204" pitchFamily="34" charset="0"/>
                <a:ea typeface="+mn-ea"/>
                <a:cs typeface="Arial" panose="020B0604020202020204" pitchFamily="34" charset="0"/>
              </a:rPr>
              <a:t>. Mae </a:t>
            </a:r>
            <a:r>
              <a:rPr lang="en-GB" sz="1200" kern="1200" dirty="0" err="1">
                <a:solidFill>
                  <a:schemeClr val="tx1"/>
                </a:solidFill>
                <a:effectLst/>
                <a:latin typeface="Arial" panose="020B0604020202020204" pitchFamily="34" charset="0"/>
                <a:ea typeface="+mn-ea"/>
                <a:cs typeface="Arial" panose="020B0604020202020204" pitchFamily="34" charset="0"/>
              </a:rPr>
              <a:t>canllawiau</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statudol</a:t>
            </a:r>
            <a:r>
              <a:rPr lang="en-GB" sz="1200" kern="1200" dirty="0">
                <a:solidFill>
                  <a:schemeClr val="tx1"/>
                </a:solidFill>
                <a:effectLst/>
                <a:latin typeface="Arial" panose="020B0604020202020204" pitchFamily="34" charset="0"/>
                <a:ea typeface="+mn-ea"/>
                <a:cs typeface="Arial" panose="020B0604020202020204" pitchFamily="34" charset="0"/>
              </a:rPr>
              <a:t> (neu </a:t>
            </a:r>
            <a:r>
              <a:rPr lang="en-GB" sz="1200" kern="1200" dirty="0" err="1">
                <a:solidFill>
                  <a:schemeClr val="tx1"/>
                </a:solidFill>
                <a:effectLst/>
                <a:latin typeface="Arial" panose="020B0604020202020204" pitchFamily="34" charset="0"/>
                <a:ea typeface="+mn-ea"/>
                <a:cs typeface="Arial" panose="020B0604020202020204" pitchFamily="34" charset="0"/>
              </a:rPr>
              <a:t>godau</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ymarfer</a:t>
            </a:r>
            <a:r>
              <a:rPr lang="en-GB" sz="1200" kern="1200" dirty="0">
                <a:solidFill>
                  <a:schemeClr val="tx1"/>
                </a:solidFill>
                <a:effectLst/>
                <a:latin typeface="Arial" panose="020B0604020202020204" pitchFamily="34" charset="0"/>
                <a:ea typeface="+mn-ea"/>
                <a:cs typeface="Arial" panose="020B0604020202020204" pitchFamily="34" charset="0"/>
              </a:rPr>
              <a:t>) yn rhoi </a:t>
            </a:r>
            <a:r>
              <a:rPr lang="en-GB" sz="1200" kern="1200" dirty="0" err="1">
                <a:solidFill>
                  <a:schemeClr val="tx1"/>
                </a:solidFill>
                <a:effectLst/>
                <a:latin typeface="Arial" panose="020B0604020202020204" pitchFamily="34" charset="0"/>
                <a:ea typeface="+mn-ea"/>
                <a:cs typeface="Arial" panose="020B0604020202020204" pitchFamily="34" charset="0"/>
              </a:rPr>
              <a:t>rhagor</a:t>
            </a:r>
            <a:r>
              <a:rPr lang="en-GB" sz="1200" kern="1200" dirty="0">
                <a:solidFill>
                  <a:schemeClr val="tx1"/>
                </a:solidFill>
                <a:effectLst/>
                <a:latin typeface="Arial" panose="020B0604020202020204" pitchFamily="34" charset="0"/>
                <a:ea typeface="+mn-ea"/>
                <a:cs typeface="Arial" panose="020B0604020202020204" pitchFamily="34" charset="0"/>
              </a:rPr>
              <a:t> o </a:t>
            </a:r>
            <a:r>
              <a:rPr lang="en-GB" sz="1200" kern="1200" dirty="0" err="1">
                <a:solidFill>
                  <a:schemeClr val="tx1"/>
                </a:solidFill>
                <a:effectLst/>
                <a:latin typeface="Arial" panose="020B0604020202020204" pitchFamily="34" charset="0"/>
                <a:ea typeface="+mn-ea"/>
                <a:cs typeface="Arial" panose="020B0604020202020204" pitchFamily="34" charset="0"/>
              </a:rPr>
              <a:t>wybodaeth</a:t>
            </a:r>
            <a:r>
              <a:rPr lang="en-GB" sz="1200" kern="1200" dirty="0">
                <a:solidFill>
                  <a:schemeClr val="tx1"/>
                </a:solidFill>
                <a:effectLst/>
                <a:latin typeface="Arial" panose="020B0604020202020204" pitchFamily="34" charset="0"/>
                <a:ea typeface="+mn-ea"/>
                <a:cs typeface="Arial" panose="020B0604020202020204" pitchFamily="34" charset="0"/>
              </a:rPr>
              <a:t> hefyd a</a:t>
            </a:r>
            <a:r>
              <a:rPr lang="en-GB" sz="1200" kern="1200" baseline="0" dirty="0">
                <a:solidFill>
                  <a:schemeClr val="tx1"/>
                </a:solidFill>
                <a:effectLst/>
                <a:latin typeface="Arial" panose="020B0604020202020204" pitchFamily="34" charset="0"/>
                <a:ea typeface="+mn-ea"/>
                <a:cs typeface="Arial" panose="020B0604020202020204" pitchFamily="34" charset="0"/>
              </a:rPr>
              <a:t> </a:t>
            </a:r>
            <a:r>
              <a:rPr lang="en-GB" sz="1200" kern="1200" baseline="0" dirty="0" err="1">
                <a:solidFill>
                  <a:schemeClr val="tx1"/>
                </a:solidFill>
                <a:effectLst/>
                <a:latin typeface="Arial" panose="020B0604020202020204" pitchFamily="34" charset="0"/>
                <a:ea typeface="+mn-ea"/>
                <a:cs typeface="Arial" panose="020B0604020202020204" pitchFamily="34" charset="0"/>
              </a:rPr>
              <a:t>rhaid</a:t>
            </a:r>
            <a:r>
              <a:rPr lang="en-GB" sz="1200" kern="1200" baseline="0" dirty="0">
                <a:solidFill>
                  <a:schemeClr val="tx1"/>
                </a:solidFill>
                <a:effectLst/>
                <a:latin typeface="Arial" panose="020B0604020202020204" pitchFamily="34" charset="0"/>
                <a:ea typeface="+mn-ea"/>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eu </a:t>
            </a:r>
            <a:r>
              <a:rPr lang="en-GB" sz="1200" kern="1200" dirty="0" err="1">
                <a:solidFill>
                  <a:schemeClr val="tx1"/>
                </a:solidFill>
                <a:effectLst/>
                <a:latin typeface="Arial" panose="020B0604020202020204" pitchFamily="34" charset="0"/>
                <a:ea typeface="+mn-ea"/>
                <a:cs typeface="Arial" panose="020B0604020202020204" pitchFamily="34" charset="0"/>
              </a:rPr>
              <a:t>dilyn</a:t>
            </a:r>
            <a:r>
              <a:rPr lang="en-GB" sz="1200" kern="1200" dirty="0">
                <a:solidFill>
                  <a:schemeClr val="tx1"/>
                </a:solidFill>
                <a:effectLst/>
                <a:latin typeface="Arial" panose="020B0604020202020204" pitchFamily="34" charset="0"/>
                <a:ea typeface="+mn-ea"/>
                <a:cs typeface="Arial" panose="020B0604020202020204" pitchFamily="34" charset="0"/>
              </a:rPr>
              <a:t>. Yn</a:t>
            </a:r>
            <a:r>
              <a:rPr lang="en-GB" sz="1200" kern="1200" baseline="0" dirty="0">
                <a:solidFill>
                  <a:schemeClr val="tx1"/>
                </a:solidFill>
                <a:effectLst/>
                <a:latin typeface="Arial" panose="020B0604020202020204" pitchFamily="34" charset="0"/>
                <a:ea typeface="+mn-ea"/>
                <a:cs typeface="Arial" panose="020B0604020202020204" pitchFamily="34" charset="0"/>
              </a:rPr>
              <a:t> </a:t>
            </a:r>
            <a:r>
              <a:rPr lang="en-GB" sz="1200" kern="1200" baseline="0" dirty="0" err="1">
                <a:solidFill>
                  <a:schemeClr val="tx1"/>
                </a:solidFill>
                <a:effectLst/>
                <a:latin typeface="Arial" panose="020B0604020202020204" pitchFamily="34" charset="0"/>
                <a:ea typeface="+mn-ea"/>
                <a:cs typeface="Arial" panose="020B0604020202020204" pitchFamily="34" charset="0"/>
              </a:rPr>
              <a:t>deillio</a:t>
            </a:r>
            <a:r>
              <a:rPr lang="en-GB" sz="1200" kern="1200" baseline="0" dirty="0">
                <a:solidFill>
                  <a:schemeClr val="tx1"/>
                </a:solidFill>
                <a:effectLst/>
                <a:latin typeface="Arial" panose="020B0604020202020204" pitchFamily="34" charset="0"/>
                <a:ea typeface="+mn-ea"/>
                <a:cs typeface="Arial" panose="020B0604020202020204" pitchFamily="34" charset="0"/>
              </a:rPr>
              <a:t> </a:t>
            </a:r>
            <a:r>
              <a:rPr lang="en-GB" sz="1200" kern="1200" baseline="0" dirty="0" err="1">
                <a:solidFill>
                  <a:schemeClr val="tx1"/>
                </a:solidFill>
                <a:effectLst/>
                <a:latin typeface="Arial" panose="020B0604020202020204" pitchFamily="34" charset="0"/>
                <a:ea typeface="+mn-ea"/>
                <a:cs typeface="Arial" panose="020B0604020202020204" pitchFamily="34" charset="0"/>
              </a:rPr>
              <a:t>o</a:t>
            </a:r>
            <a:r>
              <a:rPr lang="en-GB" sz="1200" kern="1200" dirty="0" err="1">
                <a:solidFill>
                  <a:schemeClr val="tx1"/>
                </a:solidFill>
                <a:effectLst/>
                <a:latin typeface="Arial" panose="020B0604020202020204" pitchFamily="34" charset="0"/>
                <a:ea typeface="+mn-ea"/>
                <a:cs typeface="Arial" panose="020B0604020202020204" pitchFamily="34" charset="0"/>
              </a:rPr>
              <a:t>’r</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dogfennau</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statudol</a:t>
            </a:r>
            <a:r>
              <a:rPr lang="en-GB" sz="1200" kern="1200" dirty="0">
                <a:solidFill>
                  <a:schemeClr val="tx1"/>
                </a:solidFill>
                <a:effectLst/>
                <a:latin typeface="Arial" panose="020B0604020202020204" pitchFamily="34" charset="0"/>
                <a:ea typeface="+mn-ea"/>
                <a:cs typeface="Arial" panose="020B0604020202020204" pitchFamily="34" charset="0"/>
              </a:rPr>
              <a:t> hyn mae </a:t>
            </a:r>
            <a:r>
              <a:rPr lang="en-GB" sz="1200" kern="1200" dirty="0" err="1">
                <a:solidFill>
                  <a:schemeClr val="tx1"/>
                </a:solidFill>
                <a:effectLst/>
                <a:latin typeface="Arial" panose="020B0604020202020204" pitchFamily="34" charset="0"/>
                <a:ea typeface="+mn-ea"/>
                <a:cs typeface="Arial" panose="020B0604020202020204" pitchFamily="34" charset="0"/>
              </a:rPr>
              <a:t>polisïau</a:t>
            </a:r>
            <a:r>
              <a:rPr lang="en-GB" sz="1200" kern="1200" dirty="0">
                <a:solidFill>
                  <a:schemeClr val="tx1"/>
                </a:solidFill>
                <a:effectLst/>
                <a:latin typeface="Arial" panose="020B0604020202020204" pitchFamily="34" charset="0"/>
                <a:ea typeface="+mn-ea"/>
                <a:cs typeface="Arial" panose="020B0604020202020204" pitchFamily="34" charset="0"/>
              </a:rPr>
              <a:t> a </a:t>
            </a:r>
            <a:r>
              <a:rPr lang="en-GB" sz="1200" kern="1200" dirty="0" err="1">
                <a:solidFill>
                  <a:schemeClr val="tx1"/>
                </a:solidFill>
                <a:effectLst/>
                <a:latin typeface="Arial" panose="020B0604020202020204" pitchFamily="34" charset="0"/>
                <a:ea typeface="+mn-ea"/>
                <a:cs typeface="Arial" panose="020B0604020202020204" pitchFamily="34" charset="0"/>
              </a:rPr>
              <a:t>gweithdrefnau</a:t>
            </a:r>
            <a:r>
              <a:rPr lang="en-GB" sz="1200" kern="1200" dirty="0">
                <a:solidFill>
                  <a:schemeClr val="tx1"/>
                </a:solidFill>
                <a:effectLst/>
                <a:latin typeface="Arial" panose="020B0604020202020204" pitchFamily="34" charset="0"/>
                <a:ea typeface="+mn-ea"/>
                <a:cs typeface="Arial" panose="020B0604020202020204" pitchFamily="34" charset="0"/>
              </a:rPr>
              <a:t>. Yn </a:t>
            </a:r>
            <a:r>
              <a:rPr lang="en-GB" sz="1200" kern="1200" dirty="0" err="1">
                <a:solidFill>
                  <a:schemeClr val="tx1"/>
                </a:solidFill>
                <a:effectLst/>
                <a:latin typeface="Arial" panose="020B0604020202020204" pitchFamily="34" charset="0"/>
                <a:ea typeface="+mn-ea"/>
                <a:cs typeface="Arial" panose="020B0604020202020204" pitchFamily="34" charset="0"/>
              </a:rPr>
              <a:t>arbennig</a:t>
            </a:r>
            <a:r>
              <a:rPr lang="en-GB" sz="1200" kern="1200" dirty="0">
                <a:solidFill>
                  <a:schemeClr val="tx1"/>
                </a:solidFill>
                <a:effectLst/>
                <a:latin typeface="Arial" panose="020B0604020202020204" pitchFamily="34" charset="0"/>
                <a:ea typeface="+mn-ea"/>
                <a:cs typeface="Arial" panose="020B0604020202020204" pitchFamily="34" charset="0"/>
              </a:rPr>
              <a:t>, mae angen i </a:t>
            </a:r>
            <a:r>
              <a:rPr lang="en-GB" sz="1200" kern="1200" dirty="0" err="1">
                <a:solidFill>
                  <a:schemeClr val="tx1"/>
                </a:solidFill>
                <a:effectLst/>
                <a:latin typeface="Arial" panose="020B0604020202020204" pitchFamily="34" charset="0"/>
                <a:ea typeface="+mn-ea"/>
                <a:cs typeface="Arial" panose="020B0604020202020204" pitchFamily="34" charset="0"/>
              </a:rPr>
              <a:t>bobl</a:t>
            </a:r>
            <a:r>
              <a:rPr lang="en-GB" sz="1200" kern="1200" dirty="0">
                <a:solidFill>
                  <a:schemeClr val="tx1"/>
                </a:solidFill>
                <a:effectLst/>
                <a:latin typeface="Arial" panose="020B0604020202020204" pitchFamily="34" charset="0"/>
                <a:ea typeface="+mn-ea"/>
                <a:cs typeface="Arial" panose="020B0604020202020204" pitchFamily="34" charset="0"/>
              </a:rPr>
              <a:t> sy’n gweithio </a:t>
            </a:r>
            <a:r>
              <a:rPr lang="en-GB" sz="1200" kern="1200" dirty="0" err="1">
                <a:solidFill>
                  <a:schemeClr val="tx1"/>
                </a:solidFill>
                <a:effectLst/>
                <a:latin typeface="Arial" panose="020B0604020202020204" pitchFamily="34" charset="0"/>
                <a:ea typeface="+mn-ea"/>
                <a:cs typeface="Arial" panose="020B0604020202020204" pitchFamily="34" charset="0"/>
              </a:rPr>
              <a:t>gyda</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phlant</a:t>
            </a:r>
            <a:r>
              <a:rPr lang="en-GB" sz="1200" kern="1200" dirty="0">
                <a:solidFill>
                  <a:schemeClr val="tx1"/>
                </a:solidFill>
                <a:effectLst/>
                <a:latin typeface="Arial" panose="020B0604020202020204" pitchFamily="34" charset="0"/>
                <a:ea typeface="+mn-ea"/>
                <a:cs typeface="Arial" panose="020B0604020202020204" pitchFamily="34" charset="0"/>
              </a:rPr>
              <a:t> a phobl ifanc fod yn </a:t>
            </a:r>
            <a:r>
              <a:rPr lang="en-GB" sz="1200" kern="1200" dirty="0" err="1">
                <a:solidFill>
                  <a:schemeClr val="tx1"/>
                </a:solidFill>
                <a:effectLst/>
                <a:latin typeface="Arial" panose="020B0604020202020204" pitchFamily="34" charset="0"/>
                <a:ea typeface="+mn-ea"/>
                <a:cs typeface="Arial" panose="020B0604020202020204" pitchFamily="34" charset="0"/>
              </a:rPr>
              <a:t>ymwybodol</a:t>
            </a:r>
            <a:r>
              <a:rPr lang="en-GB" sz="1200" kern="1200" dirty="0">
                <a:solidFill>
                  <a:schemeClr val="tx1"/>
                </a:solidFill>
                <a:effectLst/>
                <a:latin typeface="Arial" panose="020B0604020202020204" pitchFamily="34" charset="0"/>
                <a:ea typeface="+mn-ea"/>
                <a:cs typeface="Arial" panose="020B0604020202020204" pitchFamily="34" charset="0"/>
              </a:rPr>
              <a:t> o </a:t>
            </a:r>
            <a:r>
              <a:rPr lang="en-GB" sz="1200" b="0" kern="1200" dirty="0" err="1">
                <a:solidFill>
                  <a:schemeClr val="tx1"/>
                </a:solidFill>
                <a:effectLst/>
                <a:latin typeface="Arial" panose="020B0604020202020204" pitchFamily="34" charset="0"/>
                <a:ea typeface="+mn-ea"/>
                <a:cs typeface="Arial" panose="020B0604020202020204" pitchFamily="34" charset="0"/>
              </a:rPr>
              <a:t>Weithdrefnau</a:t>
            </a:r>
            <a:r>
              <a:rPr lang="en-GB" sz="1200" b="0" kern="1200" dirty="0">
                <a:solidFill>
                  <a:schemeClr val="tx1"/>
                </a:solidFill>
                <a:effectLst/>
                <a:latin typeface="Arial" panose="020B0604020202020204" pitchFamily="34" charset="0"/>
                <a:ea typeface="+mn-ea"/>
                <a:cs typeface="Arial" panose="020B0604020202020204" pitchFamily="34" charset="0"/>
              </a:rPr>
              <a:t> </a:t>
            </a:r>
            <a:r>
              <a:rPr lang="en-GB" sz="1200" b="0" kern="1200" dirty="0" err="1">
                <a:solidFill>
                  <a:schemeClr val="tx1"/>
                </a:solidFill>
                <a:effectLst/>
                <a:latin typeface="Arial" panose="020B0604020202020204" pitchFamily="34" charset="0"/>
                <a:ea typeface="+mn-ea"/>
                <a:cs typeface="Arial" panose="020B0604020202020204" pitchFamily="34" charset="0"/>
              </a:rPr>
              <a:t>Amddiffyn</a:t>
            </a:r>
            <a:r>
              <a:rPr lang="en-GB" sz="1200" b="0" kern="1200" dirty="0">
                <a:solidFill>
                  <a:schemeClr val="tx1"/>
                </a:solidFill>
                <a:effectLst/>
                <a:latin typeface="Arial" panose="020B0604020202020204" pitchFamily="34" charset="0"/>
                <a:ea typeface="+mn-ea"/>
                <a:cs typeface="Arial" panose="020B0604020202020204" pitchFamily="34" charset="0"/>
              </a:rPr>
              <a:t> Plant </a:t>
            </a:r>
            <a:r>
              <a:rPr lang="en-GB" sz="1200" b="0" kern="1200" dirty="0" err="1">
                <a:solidFill>
                  <a:schemeClr val="tx1"/>
                </a:solidFill>
                <a:effectLst/>
                <a:latin typeface="Arial" panose="020B0604020202020204" pitchFamily="34" charset="0"/>
                <a:ea typeface="+mn-ea"/>
                <a:cs typeface="Arial" panose="020B0604020202020204" pitchFamily="34" charset="0"/>
              </a:rPr>
              <a:t>Cymru</a:t>
            </a:r>
            <a:r>
              <a:rPr lang="en-GB" sz="1200" b="0" kern="1200" dirty="0">
                <a:solidFill>
                  <a:schemeClr val="tx1"/>
                </a:solidFill>
                <a:effectLst/>
                <a:latin typeface="Arial" panose="020B0604020202020204" pitchFamily="34" charset="0"/>
                <a:ea typeface="+mn-ea"/>
                <a:cs typeface="Arial" panose="020B0604020202020204" pitchFamily="34" charset="0"/>
              </a:rPr>
              <a:t> </a:t>
            </a:r>
            <a:r>
              <a:rPr lang="en-GB" sz="1200" b="0" kern="1200" dirty="0" err="1">
                <a:solidFill>
                  <a:schemeClr val="tx1"/>
                </a:solidFill>
                <a:effectLst/>
                <a:latin typeface="Arial" panose="020B0604020202020204" pitchFamily="34" charset="0"/>
                <a:ea typeface="+mn-ea"/>
                <a:cs typeface="Arial" panose="020B0604020202020204" pitchFamily="34" charset="0"/>
              </a:rPr>
              <a:t>Gyfan</a:t>
            </a:r>
            <a:r>
              <a:rPr lang="en-GB" sz="1200" b="0" kern="1200" dirty="0">
                <a:solidFill>
                  <a:schemeClr val="tx1"/>
                </a:solidFill>
                <a:effectLst/>
                <a:latin typeface="Arial" panose="020B0604020202020204" pitchFamily="34" charset="0"/>
                <a:ea typeface="+mn-ea"/>
                <a:cs typeface="Arial" panose="020B0604020202020204" pitchFamily="34" charset="0"/>
              </a:rPr>
              <a:t>, </a:t>
            </a:r>
            <a:r>
              <a:rPr lang="en-GB" sz="1200" b="0" kern="1200" baseline="0" dirty="0">
                <a:solidFill>
                  <a:schemeClr val="tx1"/>
                </a:solidFill>
                <a:effectLst/>
                <a:latin typeface="Arial" panose="020B0604020202020204" pitchFamily="34" charset="0"/>
                <a:ea typeface="+mn-ea"/>
                <a:cs typeface="Arial" panose="020B0604020202020204" pitchFamily="34" charset="0"/>
              </a:rPr>
              <a:t>a fydd yn cael eu </a:t>
            </a:r>
            <a:r>
              <a:rPr lang="en-GB" sz="1200" b="0" kern="1200" baseline="0" dirty="0" err="1">
                <a:solidFill>
                  <a:schemeClr val="tx1"/>
                </a:solidFill>
                <a:effectLst/>
                <a:latin typeface="Arial" panose="020B0604020202020204" pitchFamily="34" charset="0"/>
                <a:ea typeface="+mn-ea"/>
                <a:cs typeface="Arial" panose="020B0604020202020204" pitchFamily="34" charset="0"/>
              </a:rPr>
              <a:t>cytuno</a:t>
            </a:r>
            <a:r>
              <a:rPr lang="en-GB" sz="1200" b="0" kern="1200" baseline="0" dirty="0">
                <a:solidFill>
                  <a:schemeClr val="tx1"/>
                </a:solidFill>
                <a:effectLst/>
                <a:latin typeface="Arial" panose="020B0604020202020204" pitchFamily="34" charset="0"/>
                <a:ea typeface="+mn-ea"/>
                <a:cs typeface="Arial" panose="020B0604020202020204" pitchFamily="34" charset="0"/>
              </a:rPr>
              <a:t> yn 2018</a:t>
            </a:r>
            <a:r>
              <a:rPr lang="cy-GB" sz="1200" b="0" kern="1200" dirty="0">
                <a:solidFill>
                  <a:schemeClr val="tx1"/>
                </a:solidFill>
                <a:effectLst/>
                <a:latin typeface="Arial" panose="020B0604020202020204" pitchFamily="34" charset="0"/>
                <a:ea typeface="+mn-ea"/>
                <a:cs typeface="Arial" panose="020B0604020202020204" pitchFamily="34" charset="0"/>
              </a:rPr>
              <a:t>. Yn ogystal</a:t>
            </a:r>
            <a:r>
              <a:rPr lang="cy-GB" sz="1200" kern="1200" dirty="0">
                <a:solidFill>
                  <a:schemeClr val="tx1"/>
                </a:solidFill>
                <a:effectLst/>
                <a:latin typeface="Arial" panose="020B0604020202020204" pitchFamily="34" charset="0"/>
                <a:ea typeface="+mn-ea"/>
                <a:cs typeface="Arial" panose="020B0604020202020204" pitchFamily="34" charset="0"/>
              </a:rPr>
              <a:t>, bydd gennych bolisïau, gweithdrefnau a gwybodaeth sy’n berthnasol i’ch ardal leol chi.</a:t>
            </a:r>
          </a:p>
        </p:txBody>
      </p:sp>
      <p:sp>
        <p:nvSpPr>
          <p:cNvPr id="4" name="Slide Number Placeholder 3"/>
          <p:cNvSpPr>
            <a:spLocks noGrp="1"/>
          </p:cNvSpPr>
          <p:nvPr>
            <p:ph type="sldNum" sz="quarter" idx="10"/>
          </p:nvPr>
        </p:nvSpPr>
        <p:spPr/>
        <p:txBody>
          <a:bodyPr/>
          <a:lstStyle/>
          <a:p>
            <a:fld id="{A771E050-A66B-4E11-9C20-135C160BC1C9}" type="slidenum">
              <a:rPr lang="en-GB" smtClean="0"/>
              <a:pPr/>
              <a:t>34</a:t>
            </a:fld>
            <a:endParaRPr lang="en-GB"/>
          </a:p>
        </p:txBody>
      </p:sp>
    </p:spTree>
    <p:extLst>
      <p:ext uri="{BB962C8B-B14F-4D97-AF65-F5344CB8AC3E}">
        <p14:creationId xmlns:p14="http://schemas.microsoft.com/office/powerpoint/2010/main" val="3815127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a:solidFill>
                  <a:schemeClr val="tx1"/>
                </a:solidFill>
                <a:effectLst/>
                <a:latin typeface="Arial" panose="020B0604020202020204" pitchFamily="34" charset="0"/>
                <a:ea typeface="+mn-ea"/>
                <a:cs typeface="Arial" panose="020B0604020202020204" pitchFamily="34" charset="0"/>
              </a:rPr>
              <a:t>Canllawiau</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Statudol</a:t>
            </a:r>
            <a:r>
              <a:rPr lang="en-US" sz="1200" kern="1200" dirty="0">
                <a:solidFill>
                  <a:schemeClr val="tx1"/>
                </a:solidFill>
                <a:effectLst/>
                <a:latin typeface="Arial" panose="020B0604020202020204" pitchFamily="34" charset="0"/>
                <a:ea typeface="+mn-ea"/>
                <a:cs typeface="Arial" panose="020B0604020202020204" pitchFamily="34" charset="0"/>
              </a:rPr>
              <a:t> ar Ddiogelu mewn perthynas</a:t>
            </a:r>
            <a:r>
              <a:rPr lang="en-US" sz="1200" kern="1200" baseline="0" dirty="0">
                <a:solidFill>
                  <a:schemeClr val="tx1"/>
                </a:solidFill>
                <a:effectLst/>
                <a:latin typeface="Arial" panose="020B0604020202020204" pitchFamily="34" charset="0"/>
                <a:ea typeface="+mn-ea"/>
                <a:cs typeface="Arial" panose="020B0604020202020204" pitchFamily="34" charset="0"/>
              </a:rPr>
              <a:t> ag amddiffyn oedolion a phlant. Mae’n </a:t>
            </a:r>
            <a:r>
              <a:rPr lang="en-US" sz="1200" kern="1200" baseline="0" dirty="0" err="1">
                <a:solidFill>
                  <a:schemeClr val="tx1"/>
                </a:solidFill>
                <a:effectLst/>
                <a:latin typeface="Arial" panose="020B0604020202020204" pitchFamily="34" charset="0"/>
                <a:ea typeface="+mn-ea"/>
                <a:cs typeface="Arial" panose="020B0604020202020204" pitchFamily="34" charset="0"/>
              </a:rPr>
              <a:t>nodi’r</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dyletswyddau</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trosfwaol</a:t>
            </a:r>
            <a:r>
              <a:rPr lang="en-US" sz="1200" kern="1200" baseline="0" dirty="0">
                <a:solidFill>
                  <a:schemeClr val="tx1"/>
                </a:solidFill>
                <a:effectLst/>
                <a:latin typeface="Arial" panose="020B0604020202020204" pitchFamily="34" charset="0"/>
                <a:ea typeface="+mn-ea"/>
                <a:cs typeface="Arial" panose="020B0604020202020204" pitchFamily="34" charset="0"/>
              </a:rPr>
              <a:t>, y mae’n </a:t>
            </a:r>
            <a:r>
              <a:rPr lang="en-US" sz="1200" kern="1200" baseline="0" dirty="0" err="1">
                <a:solidFill>
                  <a:schemeClr val="tx1"/>
                </a:solidFill>
                <a:effectLst/>
                <a:latin typeface="Arial" panose="020B0604020202020204" pitchFamily="34" charset="0"/>
                <a:ea typeface="+mn-ea"/>
                <a:cs typeface="Arial" panose="020B0604020202020204" pitchFamily="34" charset="0"/>
              </a:rPr>
              <a:t>rhaid</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cydymffurfio</a:t>
            </a:r>
            <a:r>
              <a:rPr lang="en-US" sz="1200" kern="1200" baseline="0" dirty="0">
                <a:solidFill>
                  <a:schemeClr val="tx1"/>
                </a:solidFill>
                <a:effectLst/>
                <a:latin typeface="Arial" panose="020B0604020202020204" pitchFamily="34" charset="0"/>
                <a:ea typeface="+mn-ea"/>
                <a:cs typeface="Arial" panose="020B0604020202020204" pitchFamily="34" charset="0"/>
              </a:rPr>
              <a:t> â nhw wrth weithio o dan Ddeddf Gwasanaethau Cymdeithasol a Llesiant (Cymru) 2014 a sut </a:t>
            </a:r>
            <a:r>
              <a:rPr lang="en-US" sz="1200" kern="1200" baseline="0" dirty="0" err="1">
                <a:solidFill>
                  <a:schemeClr val="tx1"/>
                </a:solidFill>
                <a:effectLst/>
                <a:latin typeface="Arial" panose="020B0604020202020204" pitchFamily="34" charset="0"/>
                <a:ea typeface="+mn-ea"/>
                <a:cs typeface="Arial" panose="020B0604020202020204" pitchFamily="34" charset="0"/>
              </a:rPr>
              <a:t>byddant</a:t>
            </a:r>
            <a:r>
              <a:rPr lang="en-US" sz="1200" kern="1200" baseline="0" dirty="0">
                <a:solidFill>
                  <a:schemeClr val="tx1"/>
                </a:solidFill>
                <a:effectLst/>
                <a:latin typeface="Arial" panose="020B0604020202020204" pitchFamily="34" charset="0"/>
                <a:ea typeface="+mn-ea"/>
                <a:cs typeface="Arial" panose="020B0604020202020204" pitchFamily="34" charset="0"/>
              </a:rPr>
              <a:t> yn cael eu </a:t>
            </a:r>
            <a:r>
              <a:rPr lang="en-US" sz="1200" kern="1200" baseline="0" dirty="0" err="1">
                <a:solidFill>
                  <a:schemeClr val="tx1"/>
                </a:solidFill>
                <a:effectLst/>
                <a:latin typeface="Arial" panose="020B0604020202020204" pitchFamily="34" charset="0"/>
                <a:ea typeface="+mn-ea"/>
                <a:cs typeface="Arial" panose="020B0604020202020204" pitchFamily="34" charset="0"/>
              </a:rPr>
              <a:t>cyflawni’n</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unol</a:t>
            </a:r>
            <a:r>
              <a:rPr lang="en-US" sz="1200" kern="1200" baseline="0" dirty="0">
                <a:solidFill>
                  <a:schemeClr val="tx1"/>
                </a:solidFill>
                <a:effectLst/>
                <a:latin typeface="Arial" panose="020B0604020202020204" pitchFamily="34" charset="0"/>
                <a:ea typeface="+mn-ea"/>
                <a:cs typeface="Arial" panose="020B0604020202020204" pitchFamily="34" charset="0"/>
              </a:rPr>
              <a:t> â’r egwyddorion llesiant a </a:t>
            </a:r>
            <a:r>
              <a:rPr lang="en-US" sz="1200" kern="1200" baseline="0" dirty="0" err="1">
                <a:solidFill>
                  <a:schemeClr val="tx1"/>
                </a:solidFill>
                <a:effectLst/>
                <a:latin typeface="Arial" panose="020B0604020202020204" pitchFamily="34" charset="0"/>
                <a:ea typeface="+mn-ea"/>
                <a:cs typeface="Arial" panose="020B0604020202020204" pitchFamily="34" charset="0"/>
              </a:rPr>
              <a:t>chanlyniadau</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personol</a:t>
            </a:r>
            <a:r>
              <a:rPr lang="en-US" sz="1200" kern="1200" baseline="0" dirty="0">
                <a:solidFill>
                  <a:schemeClr val="tx1"/>
                </a:solidFill>
                <a:effectLst/>
                <a:latin typeface="Arial" panose="020B0604020202020204" pitchFamily="34" charset="0"/>
                <a:ea typeface="+mn-ea"/>
                <a:cs typeface="Arial" panose="020B0604020202020204" pitchFamily="34" charset="0"/>
              </a:rPr>
              <a:t>. Ar gael ar </a:t>
            </a:r>
            <a:r>
              <a:rPr lang="en-US" sz="1200" kern="1200" baseline="0" dirty="0" err="1">
                <a:solidFill>
                  <a:schemeClr val="tx1"/>
                </a:solidFill>
                <a:effectLst/>
                <a:latin typeface="Arial" panose="020B0604020202020204" pitchFamily="34" charset="0"/>
                <a:ea typeface="+mn-ea"/>
                <a:cs typeface="Arial" panose="020B0604020202020204" pitchFamily="34" charset="0"/>
              </a:rPr>
              <a:t>Hyb</a:t>
            </a:r>
            <a:r>
              <a:rPr lang="en-US" sz="1200" kern="1200" baseline="0" dirty="0">
                <a:solidFill>
                  <a:schemeClr val="tx1"/>
                </a:solidFill>
                <a:effectLst/>
                <a:latin typeface="Arial" panose="020B0604020202020204" pitchFamily="34" charset="0"/>
                <a:ea typeface="+mn-ea"/>
                <a:cs typeface="Arial" panose="020B0604020202020204" pitchFamily="34" charset="0"/>
              </a:rPr>
              <a:t> Gwybodaeth a Dysgu </a:t>
            </a:r>
            <a:r>
              <a:rPr lang="en-US" sz="1200" kern="1200" baseline="0" dirty="0" err="1">
                <a:solidFill>
                  <a:schemeClr val="tx1"/>
                </a:solidFill>
                <a:effectLst/>
                <a:latin typeface="Arial" panose="020B0604020202020204" pitchFamily="34" charset="0"/>
                <a:ea typeface="+mn-ea"/>
                <a:cs typeface="Arial" panose="020B0604020202020204" pitchFamily="34" charset="0"/>
              </a:rPr>
              <a:t>Deddfwriaeth</a:t>
            </a:r>
            <a:r>
              <a:rPr lang="en-US" sz="1200" kern="1200" baseline="0" dirty="0">
                <a:solidFill>
                  <a:schemeClr val="tx1"/>
                </a:solidFill>
                <a:effectLst/>
                <a:latin typeface="Arial" panose="020B0604020202020204" pitchFamily="34" charset="0"/>
                <a:ea typeface="+mn-ea"/>
                <a:cs typeface="Arial" panose="020B0604020202020204" pitchFamily="34" charset="0"/>
              </a:rPr>
              <a:t> Gofal Cymdeithasol yng Nghymru</a:t>
            </a:r>
            <a:r>
              <a:rPr lang="en-US" sz="1200" kern="1200" dirty="0">
                <a:solidFill>
                  <a:schemeClr val="tx1"/>
                </a:solidFill>
                <a:effectLst/>
                <a:latin typeface="Arial" panose="020B0604020202020204" pitchFamily="34" charset="0"/>
                <a:ea typeface="+mn-ea"/>
                <a:cs typeface="Arial" panose="020B0604020202020204" pitchFamily="34" charset="0"/>
              </a:rPr>
              <a:t>. Hawliau i </a:t>
            </a:r>
            <a:r>
              <a:rPr lang="en-US" sz="1200" kern="1200" dirty="0" err="1">
                <a:solidFill>
                  <a:schemeClr val="tx1"/>
                </a:solidFill>
                <a:effectLst/>
                <a:latin typeface="Arial" panose="020B0604020202020204" pitchFamily="34" charset="0"/>
                <a:ea typeface="+mn-ea"/>
                <a:cs typeface="Arial" panose="020B0604020202020204" pitchFamily="34" charset="0"/>
              </a:rPr>
              <a:t>gynnwys</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Confensiwn</a:t>
            </a:r>
            <a:r>
              <a:rPr lang="en-US" sz="1200" kern="1200" baseline="0" dirty="0">
                <a:solidFill>
                  <a:schemeClr val="tx1"/>
                </a:solidFill>
                <a:effectLst/>
                <a:latin typeface="Arial" panose="020B0604020202020204" pitchFamily="34" charset="0"/>
                <a:ea typeface="+mn-ea"/>
                <a:cs typeface="Arial" panose="020B0604020202020204" pitchFamily="34" charset="0"/>
              </a:rPr>
              <a:t> y </a:t>
            </a:r>
            <a:r>
              <a:rPr lang="en-US" sz="1200" kern="1200" baseline="0" dirty="0" err="1">
                <a:solidFill>
                  <a:schemeClr val="tx1"/>
                </a:solidFill>
                <a:effectLst/>
                <a:latin typeface="Arial" panose="020B0604020202020204" pitchFamily="34" charset="0"/>
                <a:ea typeface="+mn-ea"/>
                <a:cs typeface="Arial" panose="020B0604020202020204" pitchFamily="34" charset="0"/>
              </a:rPr>
              <a:t>Cenhedloedd</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Unedig</a:t>
            </a:r>
            <a:r>
              <a:rPr lang="en-US" sz="1200" kern="1200" baseline="0" dirty="0">
                <a:solidFill>
                  <a:schemeClr val="tx1"/>
                </a:solidFill>
                <a:effectLst/>
                <a:latin typeface="Arial" panose="020B0604020202020204" pitchFamily="34" charset="0"/>
                <a:ea typeface="+mn-ea"/>
                <a:cs typeface="Arial" panose="020B0604020202020204" pitchFamily="34" charset="0"/>
              </a:rPr>
              <a:t> ar Hawliau Pobl </a:t>
            </a:r>
            <a:r>
              <a:rPr lang="en-US" sz="1200" kern="1200" baseline="0" dirty="0" err="1">
                <a:solidFill>
                  <a:schemeClr val="tx1"/>
                </a:solidFill>
                <a:effectLst/>
                <a:latin typeface="Arial" panose="020B0604020202020204" pitchFamily="34" charset="0"/>
                <a:ea typeface="+mn-ea"/>
                <a:cs typeface="Arial" panose="020B0604020202020204" pitchFamily="34" charset="0"/>
              </a:rPr>
              <a:t>Anabl</a:t>
            </a:r>
            <a:r>
              <a:rPr lang="en-US" sz="1200" kern="1200" baseline="0" dirty="0">
                <a:solidFill>
                  <a:schemeClr val="tx1"/>
                </a:solidFill>
                <a:effectLst/>
                <a:latin typeface="Arial" panose="020B0604020202020204" pitchFamily="34" charset="0"/>
                <a:ea typeface="+mn-ea"/>
                <a:cs typeface="Arial" panose="020B0604020202020204" pitchFamily="34" charset="0"/>
              </a:rPr>
              <a:t> ac Egwyddorion y </a:t>
            </a:r>
            <a:r>
              <a:rPr lang="en-US" sz="1200" kern="1200" baseline="0" dirty="0" err="1">
                <a:solidFill>
                  <a:schemeClr val="tx1"/>
                </a:solidFill>
                <a:effectLst/>
                <a:latin typeface="Arial" panose="020B0604020202020204" pitchFamily="34" charset="0"/>
                <a:ea typeface="+mn-ea"/>
                <a:cs typeface="Arial" panose="020B0604020202020204" pitchFamily="34" charset="0"/>
              </a:rPr>
              <a:t>Cenhedloedd</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Unedig</a:t>
            </a:r>
            <a:r>
              <a:rPr lang="en-US" sz="1200" kern="1200" baseline="0" dirty="0">
                <a:solidFill>
                  <a:schemeClr val="tx1"/>
                </a:solidFill>
                <a:effectLst/>
                <a:latin typeface="Arial" panose="020B0604020202020204" pitchFamily="34" charset="0"/>
                <a:ea typeface="+mn-ea"/>
                <a:cs typeface="Arial" panose="020B0604020202020204" pitchFamily="34" charset="0"/>
              </a:rPr>
              <a:t> ar </a:t>
            </a:r>
            <a:r>
              <a:rPr lang="en-US" sz="1200" kern="1200" baseline="0" dirty="0" err="1">
                <a:solidFill>
                  <a:schemeClr val="tx1"/>
                </a:solidFill>
                <a:effectLst/>
                <a:latin typeface="Arial" panose="020B0604020202020204" pitchFamily="34" charset="0"/>
                <a:ea typeface="+mn-ea"/>
                <a:cs typeface="Arial" panose="020B0604020202020204" pitchFamily="34" charset="0"/>
              </a:rPr>
              <a:t>gyfer</a:t>
            </a:r>
            <a:r>
              <a:rPr lang="en-US" sz="1200" kern="1200" baseline="0" dirty="0">
                <a:solidFill>
                  <a:schemeClr val="tx1"/>
                </a:solidFill>
                <a:effectLst/>
                <a:latin typeface="Arial" panose="020B0604020202020204" pitchFamily="34" charset="0"/>
                <a:ea typeface="+mn-ea"/>
                <a:cs typeface="Arial" panose="020B0604020202020204" pitchFamily="34" charset="0"/>
              </a:rPr>
              <a:t> Pobl H</a:t>
            </a:r>
            <a:r>
              <a:rPr lang="cy-GB" sz="1200" kern="1200" baseline="0" dirty="0" err="1">
                <a:solidFill>
                  <a:schemeClr val="tx1"/>
                </a:solidFill>
                <a:effectLst/>
                <a:latin typeface="Arial" panose="020B0604020202020204" pitchFamily="34" charset="0"/>
                <a:ea typeface="+mn-ea"/>
                <a:cs typeface="Arial" panose="020B0604020202020204" pitchFamily="34" charset="0"/>
              </a:rPr>
              <a:t>ŷn</a:t>
            </a:r>
            <a:r>
              <a:rPr lang="cy-GB" sz="1200" kern="1200" baseline="0" dirty="0">
                <a:solidFill>
                  <a:schemeClr val="tx1"/>
                </a:solidFill>
                <a:effectLst/>
                <a:latin typeface="Arial" panose="020B0604020202020204" pitchFamily="34" charset="0"/>
                <a:ea typeface="+mn-ea"/>
                <a:cs typeface="Arial" panose="020B0604020202020204" pitchFamily="34" charset="0"/>
              </a:rPr>
              <a:t>.</a:t>
            </a:r>
          </a:p>
          <a:p>
            <a:endParaRPr lang="cy-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Pam mae angen i chi </a:t>
            </a:r>
            <a:r>
              <a:rPr lang="en-US" sz="1200" kern="1200" dirty="0" err="1">
                <a:solidFill>
                  <a:schemeClr val="tx1"/>
                </a:solidFill>
                <a:latin typeface="+mn-lt"/>
                <a:ea typeface="+mn-ea"/>
                <a:cs typeface="+mn-cs"/>
              </a:rPr>
              <a:t>wybod</a:t>
            </a:r>
            <a:r>
              <a:rPr lang="en-US" sz="1200" kern="1200" dirty="0">
                <a:solidFill>
                  <a:schemeClr val="tx1"/>
                </a:solidFill>
                <a:latin typeface="+mn-lt"/>
                <a:ea typeface="+mn-ea"/>
                <a:cs typeface="+mn-cs"/>
              </a:rPr>
              <a:t> y </a:t>
            </a:r>
            <a:r>
              <a:rPr lang="en-US" sz="1200" kern="1200" dirty="0" err="1">
                <a:solidFill>
                  <a:schemeClr val="tx1"/>
                </a:solidFill>
                <a:latin typeface="+mn-lt"/>
                <a:ea typeface="+mn-ea"/>
                <a:cs typeface="+mn-cs"/>
              </a:rPr>
              <a:t>gweithdrefnau</a:t>
            </a:r>
            <a:r>
              <a:rPr lang="en-US" sz="1200" kern="1200" dirty="0">
                <a:solidFill>
                  <a:schemeClr val="tx1"/>
                </a:solidFill>
                <a:latin typeface="+mn-lt"/>
                <a:ea typeface="+mn-ea"/>
                <a:cs typeface="+mn-cs"/>
              </a:rPr>
              <a:t> am ddiogelu? Gofyn fel cwestiwn i’r grŵp cyfan. Angen sicrhau bod pawb yn </a:t>
            </a:r>
            <a:r>
              <a:rPr lang="en-US" sz="1200" kern="1200" dirty="0" err="1">
                <a:solidFill>
                  <a:schemeClr val="tx1"/>
                </a:solidFill>
                <a:latin typeface="+mn-lt"/>
                <a:ea typeface="+mn-ea"/>
                <a:cs typeface="+mn-cs"/>
              </a:rPr>
              <a:t>cydnabod</a:t>
            </a:r>
            <a:r>
              <a:rPr lang="en-US" sz="1200" kern="1200" dirty="0">
                <a:solidFill>
                  <a:schemeClr val="tx1"/>
                </a:solidFill>
                <a:latin typeface="+mn-lt"/>
                <a:ea typeface="+mn-ea"/>
                <a:cs typeface="+mn-cs"/>
              </a:rPr>
              <a:t> fod angen iddynt </a:t>
            </a:r>
            <a:r>
              <a:rPr lang="en-US" sz="1200" kern="1200" dirty="0" err="1">
                <a:solidFill>
                  <a:schemeClr val="tx1"/>
                </a:solidFill>
                <a:latin typeface="+mn-lt"/>
                <a:ea typeface="+mn-ea"/>
                <a:cs typeface="+mn-cs"/>
              </a:rPr>
              <a:t>wybod</a:t>
            </a:r>
            <a:r>
              <a:rPr lang="en-US" sz="1200" kern="1200" dirty="0">
                <a:solidFill>
                  <a:schemeClr val="tx1"/>
                </a:solidFill>
                <a:latin typeface="+mn-lt"/>
                <a:ea typeface="+mn-ea"/>
                <a:cs typeface="+mn-cs"/>
              </a:rPr>
              <a:t> a bod ganddynt </a:t>
            </a:r>
            <a:r>
              <a:rPr lang="en-US" sz="1200" kern="1200" dirty="0" err="1">
                <a:solidFill>
                  <a:schemeClr val="tx1"/>
                </a:solidFill>
                <a:latin typeface="+mn-lt"/>
                <a:ea typeface="+mn-ea"/>
                <a:cs typeface="+mn-cs"/>
              </a:rPr>
              <a:t>gyfrifoldebau</a:t>
            </a:r>
            <a:r>
              <a:rPr lang="en-US" sz="1200" kern="1200" dirty="0">
                <a:solidFill>
                  <a:schemeClr val="tx1"/>
                </a:solidFill>
                <a:latin typeface="+mn-lt"/>
                <a:ea typeface="+mn-ea"/>
                <a:cs typeface="+mn-cs"/>
              </a:rPr>
              <a:t> fel ‘</a:t>
            </a:r>
            <a:r>
              <a:rPr lang="en-US" sz="1200" kern="1200" dirty="0" err="1">
                <a:solidFill>
                  <a:schemeClr val="tx1"/>
                </a:solidFill>
                <a:latin typeface="+mn-lt"/>
                <a:ea typeface="+mn-ea"/>
                <a:cs typeface="+mn-cs"/>
              </a:rPr>
              <a:t>rhybuddiwr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Mewnbwn</a:t>
            </a:r>
            <a:r>
              <a:rPr lang="en-US" sz="1200" kern="1200" dirty="0">
                <a:solidFill>
                  <a:schemeClr val="tx1"/>
                </a:solidFill>
                <a:latin typeface="+mn-lt"/>
                <a:ea typeface="+mn-ea"/>
                <a:cs typeface="+mn-cs"/>
              </a:rPr>
              <a:t> ar PowerPoint am </a:t>
            </a:r>
            <a:r>
              <a:rPr lang="en-US" sz="1200" kern="1200" dirty="0" err="1">
                <a:solidFill>
                  <a:schemeClr val="tx1"/>
                </a:solidFill>
                <a:latin typeface="+mn-lt"/>
                <a:ea typeface="+mn-ea"/>
                <a:cs typeface="+mn-cs"/>
              </a:rPr>
              <a:t>ddeddfwriaeth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gefndir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Rolau</a:t>
            </a:r>
            <a:r>
              <a:rPr lang="en-US" sz="1200" kern="1200" dirty="0">
                <a:solidFill>
                  <a:schemeClr val="tx1"/>
                </a:solidFill>
                <a:latin typeface="+mn-lt"/>
                <a:ea typeface="+mn-ea"/>
                <a:cs typeface="+mn-cs"/>
              </a:rPr>
              <a:t> allweddol asiantaethau </a:t>
            </a:r>
            <a:r>
              <a:rPr lang="en-US" sz="1200" kern="1200" dirty="0" err="1">
                <a:solidFill>
                  <a:schemeClr val="tx1"/>
                </a:solidFill>
                <a:latin typeface="+mn-lt"/>
                <a:ea typeface="+mn-ea"/>
                <a:cs typeface="+mn-cs"/>
              </a:rPr>
              <a:t>gwahanol</a:t>
            </a:r>
            <a:r>
              <a:rPr lang="en-US" sz="1200" kern="1200" dirty="0">
                <a:solidFill>
                  <a:schemeClr val="tx1"/>
                </a:solidFill>
                <a:latin typeface="+mn-lt"/>
                <a:ea typeface="+mn-ea"/>
                <a:cs typeface="+mn-cs"/>
              </a:rPr>
              <a:t> o ran diogelu (gyda </a:t>
            </a:r>
            <a:r>
              <a:rPr lang="en-US" sz="1200" kern="1200" dirty="0" err="1">
                <a:solidFill>
                  <a:schemeClr val="tx1"/>
                </a:solidFill>
                <a:latin typeface="+mn-lt"/>
                <a:ea typeface="+mn-ea"/>
                <a:cs typeface="+mn-cs"/>
              </a:rPr>
              <a:t>mwy</a:t>
            </a:r>
            <a:r>
              <a:rPr lang="en-US" sz="1200" kern="1200" dirty="0">
                <a:solidFill>
                  <a:schemeClr val="tx1"/>
                </a:solidFill>
                <a:latin typeface="+mn-lt"/>
                <a:ea typeface="+mn-ea"/>
                <a:cs typeface="+mn-cs"/>
              </a:rPr>
              <a:t> o </a:t>
            </a:r>
            <a:r>
              <a:rPr lang="en-US" sz="1200" kern="1200" dirty="0" err="1">
                <a:solidFill>
                  <a:schemeClr val="tx1"/>
                </a:solidFill>
                <a:latin typeface="+mn-lt"/>
                <a:ea typeface="+mn-ea"/>
                <a:cs typeface="+mn-cs"/>
              </a:rPr>
              <a:t>fanylion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mewn </a:t>
            </a:r>
            <a:r>
              <a:rPr lang="en-US" sz="1200" b="1" kern="1200" dirty="0" err="1">
                <a:solidFill>
                  <a:schemeClr val="tx1"/>
                </a:solidFill>
                <a:latin typeface="+mn-lt"/>
                <a:ea typeface="+mn-ea"/>
                <a:cs typeface="+mn-cs"/>
              </a:rPr>
              <a:t>taflenni</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Deddfwriaeth</a:t>
            </a:r>
            <a:r>
              <a:rPr lang="en-US" sz="1200" kern="1200" dirty="0">
                <a:solidFill>
                  <a:schemeClr val="tx1"/>
                </a:solidFill>
                <a:latin typeface="+mn-lt"/>
                <a:ea typeface="+mn-ea"/>
                <a:cs typeface="+mn-cs"/>
              </a:rPr>
              <a:t>) a </a:t>
            </a:r>
            <a:r>
              <a:rPr lang="en-US" sz="1200" kern="1200" dirty="0" err="1">
                <a:solidFill>
                  <a:schemeClr val="tx1"/>
                </a:solidFill>
                <a:latin typeface="+mn-lt"/>
                <a:ea typeface="+mn-ea"/>
                <a:cs typeface="+mn-cs"/>
              </a:rPr>
              <a:t>chwythu’r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chwiban</a:t>
            </a:r>
            <a:r>
              <a:rPr lang="en-US" sz="1200" kern="1200" dirty="0">
                <a:solidFill>
                  <a:schemeClr val="tx1"/>
                </a:solidFill>
                <a:latin typeface="+mn-lt"/>
                <a:ea typeface="+mn-ea"/>
                <a:cs typeface="+mn-cs"/>
              </a:rPr>
              <a:t>. </a:t>
            </a:r>
            <a:endParaRPr lang="cy-GB"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35</a:t>
            </a:fld>
            <a:endParaRPr lang="en-US"/>
          </a:p>
        </p:txBody>
      </p:sp>
    </p:spTree>
    <p:extLst>
      <p:ext uri="{BB962C8B-B14F-4D97-AF65-F5344CB8AC3E}">
        <p14:creationId xmlns:p14="http://schemas.microsoft.com/office/powerpoint/2010/main" val="2148919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t>
            </a:r>
            <a:r>
              <a:rPr lang="en-US" sz="1200" kern="1200" dirty="0" err="1">
                <a:solidFill>
                  <a:schemeClr val="tx1"/>
                </a:solidFill>
                <a:effectLst/>
                <a:latin typeface="Arial" panose="020B0604020202020204" pitchFamily="34" charset="0"/>
                <a:ea typeface="+mn-ea"/>
                <a:cs typeface="Arial" panose="020B0604020202020204" pitchFamily="34" charset="0"/>
              </a:rPr>
              <a:t>Canllawiau</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Statudol</a:t>
            </a:r>
            <a:r>
              <a:rPr lang="en-US" sz="1200" kern="1200" dirty="0">
                <a:solidFill>
                  <a:schemeClr val="tx1"/>
                </a:solidFill>
                <a:effectLst/>
                <a:latin typeface="Arial" panose="020B0604020202020204" pitchFamily="34" charset="0"/>
                <a:ea typeface="+mn-ea"/>
                <a:cs typeface="Arial" panose="020B0604020202020204" pitchFamily="34" charset="0"/>
              </a:rPr>
              <a:t> ar Ddiogelu mewn perthynas</a:t>
            </a:r>
            <a:r>
              <a:rPr lang="en-US" sz="1200" kern="1200" baseline="0" dirty="0">
                <a:solidFill>
                  <a:schemeClr val="tx1"/>
                </a:solidFill>
                <a:effectLst/>
                <a:latin typeface="Arial" panose="020B0604020202020204" pitchFamily="34" charset="0"/>
                <a:ea typeface="+mn-ea"/>
                <a:cs typeface="Arial" panose="020B0604020202020204" pitchFamily="34" charset="0"/>
              </a:rPr>
              <a:t> ag amddiffyn oedolion a phlant. Mae’n </a:t>
            </a:r>
            <a:r>
              <a:rPr lang="en-US" sz="1200" kern="1200" baseline="0" dirty="0" err="1">
                <a:solidFill>
                  <a:schemeClr val="tx1"/>
                </a:solidFill>
                <a:effectLst/>
                <a:latin typeface="Arial" panose="020B0604020202020204" pitchFamily="34" charset="0"/>
                <a:ea typeface="+mn-ea"/>
                <a:cs typeface="Arial" panose="020B0604020202020204" pitchFamily="34" charset="0"/>
              </a:rPr>
              <a:t>nodi’r</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dyletswyddau</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trosfwaol</a:t>
            </a:r>
            <a:r>
              <a:rPr lang="en-US" sz="1200" kern="1200" baseline="0" dirty="0">
                <a:solidFill>
                  <a:schemeClr val="tx1"/>
                </a:solidFill>
                <a:effectLst/>
                <a:latin typeface="Arial" panose="020B0604020202020204" pitchFamily="34" charset="0"/>
                <a:ea typeface="+mn-ea"/>
                <a:cs typeface="Arial" panose="020B0604020202020204" pitchFamily="34" charset="0"/>
              </a:rPr>
              <a:t>, y mae’n </a:t>
            </a:r>
            <a:r>
              <a:rPr lang="en-US" sz="1200" kern="1200" baseline="0" dirty="0" err="1">
                <a:solidFill>
                  <a:schemeClr val="tx1"/>
                </a:solidFill>
                <a:effectLst/>
                <a:latin typeface="Arial" panose="020B0604020202020204" pitchFamily="34" charset="0"/>
                <a:ea typeface="+mn-ea"/>
                <a:cs typeface="Arial" panose="020B0604020202020204" pitchFamily="34" charset="0"/>
              </a:rPr>
              <a:t>rhaid</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cydymffurfio</a:t>
            </a:r>
            <a:r>
              <a:rPr lang="en-US" sz="1200" kern="1200" baseline="0" dirty="0">
                <a:solidFill>
                  <a:schemeClr val="tx1"/>
                </a:solidFill>
                <a:effectLst/>
                <a:latin typeface="Arial" panose="020B0604020202020204" pitchFamily="34" charset="0"/>
                <a:ea typeface="+mn-ea"/>
                <a:cs typeface="Arial" panose="020B0604020202020204" pitchFamily="34" charset="0"/>
              </a:rPr>
              <a:t> â nhw wrth weithio o dan Ddeddf Gwasanaethau Cymdeithasol a Llesiant (Cymru) 2014 a sut </a:t>
            </a:r>
            <a:r>
              <a:rPr lang="en-US" sz="1200" kern="1200" baseline="0" dirty="0" err="1">
                <a:solidFill>
                  <a:schemeClr val="tx1"/>
                </a:solidFill>
                <a:effectLst/>
                <a:latin typeface="Arial" panose="020B0604020202020204" pitchFamily="34" charset="0"/>
                <a:ea typeface="+mn-ea"/>
                <a:cs typeface="Arial" panose="020B0604020202020204" pitchFamily="34" charset="0"/>
              </a:rPr>
              <a:t>byddant</a:t>
            </a:r>
            <a:r>
              <a:rPr lang="en-US" sz="1200" kern="1200" baseline="0" dirty="0">
                <a:solidFill>
                  <a:schemeClr val="tx1"/>
                </a:solidFill>
                <a:effectLst/>
                <a:latin typeface="Arial" panose="020B0604020202020204" pitchFamily="34" charset="0"/>
                <a:ea typeface="+mn-ea"/>
                <a:cs typeface="Arial" panose="020B0604020202020204" pitchFamily="34" charset="0"/>
              </a:rPr>
              <a:t> yn cael eu </a:t>
            </a:r>
            <a:r>
              <a:rPr lang="en-US" sz="1200" kern="1200" baseline="0" dirty="0" err="1">
                <a:solidFill>
                  <a:schemeClr val="tx1"/>
                </a:solidFill>
                <a:effectLst/>
                <a:latin typeface="Arial" panose="020B0604020202020204" pitchFamily="34" charset="0"/>
                <a:ea typeface="+mn-ea"/>
                <a:cs typeface="Arial" panose="020B0604020202020204" pitchFamily="34" charset="0"/>
              </a:rPr>
              <a:t>cyflawni’n</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unol</a:t>
            </a:r>
            <a:r>
              <a:rPr lang="en-US" sz="1200" kern="1200" baseline="0" dirty="0">
                <a:solidFill>
                  <a:schemeClr val="tx1"/>
                </a:solidFill>
                <a:effectLst/>
                <a:latin typeface="Arial" panose="020B0604020202020204" pitchFamily="34" charset="0"/>
                <a:ea typeface="+mn-ea"/>
                <a:cs typeface="Arial" panose="020B0604020202020204" pitchFamily="34" charset="0"/>
              </a:rPr>
              <a:t> â’r egwyddorion llesiant a </a:t>
            </a:r>
            <a:r>
              <a:rPr lang="en-US" sz="1200" kern="1200" baseline="0" dirty="0" err="1">
                <a:solidFill>
                  <a:schemeClr val="tx1"/>
                </a:solidFill>
                <a:effectLst/>
                <a:latin typeface="Arial" panose="020B0604020202020204" pitchFamily="34" charset="0"/>
                <a:ea typeface="+mn-ea"/>
                <a:cs typeface="Arial" panose="020B0604020202020204" pitchFamily="34" charset="0"/>
              </a:rPr>
              <a:t>chanlyniadau</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personol</a:t>
            </a:r>
            <a:r>
              <a:rPr lang="en-US" sz="1200" kern="1200" baseline="0" dirty="0">
                <a:solidFill>
                  <a:schemeClr val="tx1"/>
                </a:solidFill>
                <a:effectLst/>
                <a:latin typeface="Arial" panose="020B0604020202020204" pitchFamily="34" charset="0"/>
                <a:ea typeface="+mn-ea"/>
                <a:cs typeface="Arial" panose="020B0604020202020204" pitchFamily="34" charset="0"/>
              </a:rPr>
              <a:t>. Ar gael ar </a:t>
            </a:r>
            <a:r>
              <a:rPr lang="en-US" sz="1200" kern="1200" baseline="0" dirty="0" err="1">
                <a:solidFill>
                  <a:schemeClr val="tx1"/>
                </a:solidFill>
                <a:effectLst/>
                <a:latin typeface="Arial" panose="020B0604020202020204" pitchFamily="34" charset="0"/>
                <a:ea typeface="+mn-ea"/>
                <a:cs typeface="Arial" panose="020B0604020202020204" pitchFamily="34" charset="0"/>
              </a:rPr>
              <a:t>Hyb</a:t>
            </a:r>
            <a:r>
              <a:rPr lang="en-US" sz="1200" kern="1200" baseline="0" dirty="0">
                <a:solidFill>
                  <a:schemeClr val="tx1"/>
                </a:solidFill>
                <a:effectLst/>
                <a:latin typeface="Arial" panose="020B0604020202020204" pitchFamily="34" charset="0"/>
                <a:ea typeface="+mn-ea"/>
                <a:cs typeface="Arial" panose="020B0604020202020204" pitchFamily="34" charset="0"/>
              </a:rPr>
              <a:t> Gwybodaeth a Dysgu </a:t>
            </a:r>
            <a:r>
              <a:rPr lang="en-US" sz="1200" kern="1200" baseline="0" dirty="0" err="1">
                <a:solidFill>
                  <a:schemeClr val="tx1"/>
                </a:solidFill>
                <a:effectLst/>
                <a:latin typeface="Arial" panose="020B0604020202020204" pitchFamily="34" charset="0"/>
                <a:ea typeface="+mn-ea"/>
                <a:cs typeface="Arial" panose="020B0604020202020204" pitchFamily="34" charset="0"/>
              </a:rPr>
              <a:t>Deddfwriaeth</a:t>
            </a:r>
            <a:r>
              <a:rPr lang="en-US" sz="1200" kern="1200" baseline="0" dirty="0">
                <a:solidFill>
                  <a:schemeClr val="tx1"/>
                </a:solidFill>
                <a:effectLst/>
                <a:latin typeface="Arial" panose="020B0604020202020204" pitchFamily="34" charset="0"/>
                <a:ea typeface="+mn-ea"/>
                <a:cs typeface="Arial" panose="020B0604020202020204" pitchFamily="34" charset="0"/>
              </a:rPr>
              <a:t> Gofal Cymdeithasol yng Nghymru</a:t>
            </a:r>
            <a:r>
              <a:rPr lang="en-US" sz="1200" kern="1200" dirty="0">
                <a:solidFill>
                  <a:schemeClr val="tx1"/>
                </a:solidFill>
                <a:effectLst/>
                <a:latin typeface="Arial" panose="020B0604020202020204" pitchFamily="34" charset="0"/>
                <a:ea typeface="+mn-ea"/>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Pam</a:t>
            </a:r>
            <a:r>
              <a:rPr lang="en-US" baseline="0" dirty="0">
                <a:latin typeface="Arial" panose="020B0604020202020204" pitchFamily="34" charset="0"/>
                <a:cs typeface="Arial" panose="020B0604020202020204" pitchFamily="34" charset="0"/>
              </a:rPr>
              <a:t> mae angen i chi </a:t>
            </a:r>
            <a:r>
              <a:rPr lang="en-US" baseline="0" dirty="0" err="1">
                <a:latin typeface="Arial" panose="020B0604020202020204" pitchFamily="34" charset="0"/>
                <a:cs typeface="Arial" panose="020B0604020202020204" pitchFamily="34" charset="0"/>
              </a:rPr>
              <a:t>wybod</a:t>
            </a:r>
            <a:r>
              <a:rPr lang="en-US" baseline="0" dirty="0">
                <a:latin typeface="Arial" panose="020B0604020202020204" pitchFamily="34" charset="0"/>
                <a:cs typeface="Arial" panose="020B0604020202020204" pitchFamily="34" charset="0"/>
              </a:rPr>
              <a:t> y </a:t>
            </a:r>
            <a:r>
              <a:rPr lang="en-US" baseline="0" dirty="0" err="1">
                <a:latin typeface="Arial" panose="020B0604020202020204" pitchFamily="34" charset="0"/>
                <a:cs typeface="Arial" panose="020B0604020202020204" pitchFamily="34" charset="0"/>
              </a:rPr>
              <a:t>gweithdrefnau</a:t>
            </a:r>
            <a:r>
              <a:rPr lang="en-US" baseline="0" dirty="0">
                <a:latin typeface="Arial" panose="020B0604020202020204" pitchFamily="34" charset="0"/>
                <a:cs typeface="Arial" panose="020B0604020202020204" pitchFamily="34" charset="0"/>
              </a:rPr>
              <a:t> am ddiogelu? Gofyn fel cwestiwn i’r grŵp cyfan. Angen sicrhau bod pawb yn </a:t>
            </a:r>
            <a:r>
              <a:rPr lang="en-US" baseline="0" dirty="0" err="1">
                <a:latin typeface="Arial" panose="020B0604020202020204" pitchFamily="34" charset="0"/>
                <a:cs typeface="Arial" panose="020B0604020202020204" pitchFamily="34" charset="0"/>
              </a:rPr>
              <a:t>cydnabod</a:t>
            </a:r>
            <a:r>
              <a:rPr lang="en-US" baseline="0" dirty="0">
                <a:latin typeface="Arial" panose="020B0604020202020204" pitchFamily="34" charset="0"/>
                <a:cs typeface="Arial" panose="020B0604020202020204" pitchFamily="34" charset="0"/>
              </a:rPr>
              <a:t> fod angen iddynt </a:t>
            </a:r>
            <a:r>
              <a:rPr lang="en-US" baseline="0" dirty="0" err="1">
                <a:latin typeface="Arial" panose="020B0604020202020204" pitchFamily="34" charset="0"/>
                <a:cs typeface="Arial" panose="020B0604020202020204" pitchFamily="34" charset="0"/>
              </a:rPr>
              <a:t>wybod</a:t>
            </a:r>
            <a:r>
              <a:rPr lang="en-US" baseline="0" dirty="0">
                <a:latin typeface="Arial" panose="020B0604020202020204" pitchFamily="34" charset="0"/>
                <a:cs typeface="Arial" panose="020B0604020202020204" pitchFamily="34" charset="0"/>
              </a:rPr>
              <a:t> a bod ganddynt </a:t>
            </a:r>
            <a:r>
              <a:rPr lang="en-US" baseline="0" dirty="0" err="1">
                <a:latin typeface="Arial" panose="020B0604020202020204" pitchFamily="34" charset="0"/>
                <a:cs typeface="Arial" panose="020B0604020202020204" pitchFamily="34" charset="0"/>
              </a:rPr>
              <a:t>gyfrifoldebau</a:t>
            </a:r>
            <a:r>
              <a:rPr lang="en-US" baseline="0" dirty="0">
                <a:latin typeface="Arial" panose="020B0604020202020204" pitchFamily="34" charset="0"/>
                <a:cs typeface="Arial" panose="020B0604020202020204" pitchFamily="34" charset="0"/>
              </a:rPr>
              <a:t> fel ‘</a:t>
            </a:r>
            <a:r>
              <a:rPr lang="en-US" baseline="0" dirty="0" err="1">
                <a:latin typeface="Arial" panose="020B0604020202020204" pitchFamily="34" charset="0"/>
                <a:cs typeface="Arial" panose="020B0604020202020204" pitchFamily="34" charset="0"/>
              </a:rPr>
              <a:t>rhybuddiwr</a:t>
            </a:r>
            <a:r>
              <a:rPr lang="en-US" baseline="0" dirty="0">
                <a:latin typeface="Arial" panose="020B0604020202020204" pitchFamily="34" charset="0"/>
                <a:cs typeface="Arial" panose="020B0604020202020204" pitchFamily="34" charset="0"/>
              </a:rPr>
              <a:t>’. </a:t>
            </a:r>
            <a:r>
              <a:rPr lang="en-US" b="0" baseline="0" dirty="0" err="1">
                <a:latin typeface="Arial" panose="020B0604020202020204" pitchFamily="34" charset="0"/>
                <a:cs typeface="Arial" panose="020B0604020202020204" pitchFamily="34" charset="0"/>
              </a:rPr>
              <a:t>Mewnbwn</a:t>
            </a:r>
            <a:r>
              <a:rPr lang="en-US" b="0" baseline="0" dirty="0">
                <a:latin typeface="Arial" panose="020B0604020202020204" pitchFamily="34" charset="0"/>
                <a:cs typeface="Arial" panose="020B0604020202020204" pitchFamily="34" charset="0"/>
              </a:rPr>
              <a:t> ar PowerPoint am </a:t>
            </a:r>
            <a:r>
              <a:rPr lang="en-US" b="0" baseline="0" dirty="0" err="1">
                <a:latin typeface="Arial" panose="020B0604020202020204" pitchFamily="34" charset="0"/>
                <a:cs typeface="Arial" panose="020B0604020202020204" pitchFamily="34" charset="0"/>
              </a:rPr>
              <a:t>ddeddfwriaeth</a:t>
            </a:r>
            <a:r>
              <a:rPr lang="en-US" b="0" baseline="0" dirty="0">
                <a:latin typeface="Arial" panose="020B0604020202020204" pitchFamily="34" charset="0"/>
                <a:cs typeface="Arial" panose="020B0604020202020204" pitchFamily="34" charset="0"/>
              </a:rPr>
              <a:t> </a:t>
            </a:r>
            <a:r>
              <a:rPr lang="en-US" b="0" baseline="0" dirty="0" err="1">
                <a:latin typeface="Arial" panose="020B0604020202020204" pitchFamily="34" charset="0"/>
                <a:cs typeface="Arial" panose="020B0604020202020204" pitchFamily="34" charset="0"/>
              </a:rPr>
              <a:t>gefndir</a:t>
            </a:r>
            <a:r>
              <a:rPr lang="en-US" b="0" baseline="0" dirty="0">
                <a:latin typeface="Arial" panose="020B0604020202020204" pitchFamily="34" charset="0"/>
                <a:cs typeface="Arial" panose="020B0604020202020204" pitchFamily="34" charset="0"/>
              </a:rPr>
              <a:t>. Hawliau i </a:t>
            </a:r>
            <a:r>
              <a:rPr lang="en-US" b="0" baseline="0" dirty="0" err="1">
                <a:latin typeface="Arial" panose="020B0604020202020204" pitchFamily="34" charset="0"/>
                <a:cs typeface="Arial" panose="020B0604020202020204" pitchFamily="34" charset="0"/>
              </a:rPr>
              <a:t>gynnwys</a:t>
            </a:r>
            <a:r>
              <a:rPr lang="en-US" b="0" baseline="0" dirty="0">
                <a:latin typeface="Arial" panose="020B0604020202020204" pitchFamily="34" charset="0"/>
                <a:cs typeface="Arial" panose="020B0604020202020204" pitchFamily="34" charset="0"/>
              </a:rPr>
              <a:t> </a:t>
            </a:r>
            <a:r>
              <a:rPr lang="en-US" b="0" baseline="0" dirty="0" err="1">
                <a:latin typeface="Arial" panose="020B0604020202020204" pitchFamily="34" charset="0"/>
                <a:cs typeface="Arial" panose="020B0604020202020204" pitchFamily="34" charset="0"/>
              </a:rPr>
              <a:t>Confensiwn</a:t>
            </a:r>
            <a:r>
              <a:rPr lang="en-US" b="0" baseline="0" dirty="0">
                <a:latin typeface="Arial" panose="020B0604020202020204" pitchFamily="34" charset="0"/>
                <a:cs typeface="Arial" panose="020B0604020202020204" pitchFamily="34" charset="0"/>
              </a:rPr>
              <a:t> y </a:t>
            </a:r>
            <a:r>
              <a:rPr lang="en-US" b="0" baseline="0" dirty="0" err="1">
                <a:latin typeface="Arial" panose="020B0604020202020204" pitchFamily="34" charset="0"/>
                <a:cs typeface="Arial" panose="020B0604020202020204" pitchFamily="34" charset="0"/>
              </a:rPr>
              <a:t>Cenhedloedd</a:t>
            </a:r>
            <a:r>
              <a:rPr lang="en-US" b="0" baseline="0" dirty="0">
                <a:latin typeface="Arial" panose="020B0604020202020204" pitchFamily="34" charset="0"/>
                <a:cs typeface="Arial" panose="020B0604020202020204" pitchFamily="34" charset="0"/>
              </a:rPr>
              <a:t> </a:t>
            </a:r>
            <a:r>
              <a:rPr lang="en-US" b="0" baseline="0" dirty="0" err="1">
                <a:latin typeface="Arial" panose="020B0604020202020204" pitchFamily="34" charset="0"/>
                <a:cs typeface="Arial" panose="020B0604020202020204" pitchFamily="34" charset="0"/>
              </a:rPr>
              <a:t>Unedig</a:t>
            </a:r>
            <a:r>
              <a:rPr lang="en-US" b="0" baseline="0" dirty="0">
                <a:latin typeface="Arial" panose="020B0604020202020204" pitchFamily="34" charset="0"/>
                <a:cs typeface="Arial" panose="020B0604020202020204" pitchFamily="34" charset="0"/>
              </a:rPr>
              <a:t> ar Hawliau Pobl </a:t>
            </a:r>
            <a:r>
              <a:rPr lang="en-US" b="0" baseline="0" dirty="0" err="1">
                <a:latin typeface="Arial" panose="020B0604020202020204" pitchFamily="34" charset="0"/>
                <a:cs typeface="Arial" panose="020B0604020202020204" pitchFamily="34" charset="0"/>
              </a:rPr>
              <a:t>Anabl</a:t>
            </a:r>
            <a:r>
              <a:rPr lang="en-US" b="0" baseline="0" dirty="0">
                <a:latin typeface="Arial" panose="020B0604020202020204" pitchFamily="34" charset="0"/>
                <a:cs typeface="Arial" panose="020B0604020202020204" pitchFamily="34" charset="0"/>
              </a:rPr>
              <a:t>. </a:t>
            </a:r>
            <a:r>
              <a:rPr lang="en-US" b="0" baseline="0" dirty="0" err="1">
                <a:latin typeface="Arial" panose="020B0604020202020204" pitchFamily="34" charset="0"/>
                <a:cs typeface="Arial" panose="020B0604020202020204" pitchFamily="34" charset="0"/>
              </a:rPr>
              <a:t>Rolau</a:t>
            </a:r>
            <a:r>
              <a:rPr lang="en-US" b="0" baseline="0" dirty="0">
                <a:latin typeface="Arial" panose="020B0604020202020204" pitchFamily="34" charset="0"/>
                <a:cs typeface="Arial" panose="020B0604020202020204" pitchFamily="34" charset="0"/>
              </a:rPr>
              <a:t> allweddol asiantaethau </a:t>
            </a:r>
            <a:r>
              <a:rPr lang="en-US" b="0" baseline="0" dirty="0" err="1">
                <a:latin typeface="Arial" panose="020B0604020202020204" pitchFamily="34" charset="0"/>
                <a:cs typeface="Arial" panose="020B0604020202020204" pitchFamily="34" charset="0"/>
              </a:rPr>
              <a:t>gwahanol</a:t>
            </a:r>
            <a:r>
              <a:rPr lang="en-US" b="0" baseline="0" dirty="0">
                <a:latin typeface="Arial" panose="020B0604020202020204" pitchFamily="34" charset="0"/>
                <a:cs typeface="Arial" panose="020B0604020202020204" pitchFamily="34" charset="0"/>
              </a:rPr>
              <a:t> o ran diogelu (gyda </a:t>
            </a:r>
            <a:r>
              <a:rPr lang="en-US" b="0" baseline="0" dirty="0" err="1">
                <a:latin typeface="Arial" panose="020B0604020202020204" pitchFamily="34" charset="0"/>
                <a:cs typeface="Arial" panose="020B0604020202020204" pitchFamily="34" charset="0"/>
              </a:rPr>
              <a:t>mwy</a:t>
            </a:r>
            <a:r>
              <a:rPr lang="en-US" b="0" baseline="0" dirty="0">
                <a:latin typeface="Arial" panose="020B0604020202020204" pitchFamily="34" charset="0"/>
                <a:cs typeface="Arial" panose="020B0604020202020204" pitchFamily="34" charset="0"/>
              </a:rPr>
              <a:t> o </a:t>
            </a:r>
            <a:r>
              <a:rPr lang="en-US" b="0" baseline="0" dirty="0" err="1">
                <a:latin typeface="Arial" panose="020B0604020202020204" pitchFamily="34" charset="0"/>
                <a:cs typeface="Arial" panose="020B0604020202020204" pitchFamily="34" charset="0"/>
              </a:rPr>
              <a:t>fanylion</a:t>
            </a:r>
            <a:r>
              <a:rPr lang="en-US" b="0" baseline="0" dirty="0">
                <a:latin typeface="Arial" panose="020B0604020202020204" pitchFamily="34" charset="0"/>
                <a:cs typeface="Arial" panose="020B0604020202020204" pitchFamily="34" charset="0"/>
              </a:rPr>
              <a:t> mewn </a:t>
            </a:r>
            <a:r>
              <a:rPr lang="en-US" b="0" baseline="0" dirty="0" err="1">
                <a:latin typeface="Arial" panose="020B0604020202020204" pitchFamily="34" charset="0"/>
                <a:cs typeface="Arial" panose="020B0604020202020204" pitchFamily="34" charset="0"/>
              </a:rPr>
              <a:t>taflenni</a:t>
            </a:r>
            <a:r>
              <a:rPr lang="en-US" b="0" baseline="0" dirty="0">
                <a:latin typeface="Arial" panose="020B0604020202020204" pitchFamily="34" charset="0"/>
                <a:cs typeface="Arial" panose="020B0604020202020204" pitchFamily="34" charset="0"/>
              </a:rPr>
              <a:t> ar </a:t>
            </a:r>
            <a:r>
              <a:rPr lang="en-US" b="0" baseline="0" dirty="0" err="1">
                <a:latin typeface="Arial" panose="020B0604020202020204" pitchFamily="34" charset="0"/>
                <a:cs typeface="Arial" panose="020B0604020202020204" pitchFamily="34" charset="0"/>
              </a:rPr>
              <a:t>gyfer</a:t>
            </a:r>
            <a:r>
              <a:rPr lang="en-US" b="0" baseline="0" dirty="0">
                <a:latin typeface="Arial" panose="020B0604020202020204" pitchFamily="34" charset="0"/>
                <a:cs typeface="Arial" panose="020B0604020202020204" pitchFamily="34" charset="0"/>
              </a:rPr>
              <a:t> plant a phobl ifanc, ac oedolion) a </a:t>
            </a:r>
            <a:r>
              <a:rPr lang="en-US" b="0" baseline="0" dirty="0" err="1">
                <a:latin typeface="Arial" panose="020B0604020202020204" pitchFamily="34" charset="0"/>
                <a:cs typeface="Arial" panose="020B0604020202020204" pitchFamily="34" charset="0"/>
              </a:rPr>
              <a:t>chwythu’r</a:t>
            </a:r>
            <a:r>
              <a:rPr lang="en-US" b="0" baseline="0" dirty="0">
                <a:latin typeface="Arial" panose="020B0604020202020204" pitchFamily="34" charset="0"/>
                <a:cs typeface="Arial" panose="020B0604020202020204" pitchFamily="34" charset="0"/>
              </a:rPr>
              <a:t> </a:t>
            </a:r>
            <a:r>
              <a:rPr lang="en-US" b="0" baseline="0" dirty="0" err="1">
                <a:latin typeface="Arial" panose="020B0604020202020204" pitchFamily="34" charset="0"/>
                <a:cs typeface="Arial" panose="020B0604020202020204" pitchFamily="34" charset="0"/>
              </a:rPr>
              <a:t>chwiban</a:t>
            </a:r>
            <a:r>
              <a:rPr lang="en-US" b="0" baseline="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B06615A-BDFD-4F93-A786-200AC70AF5C0}" type="slidenum">
              <a:rPr lang="en-US" smtClean="0"/>
              <a:pPr/>
              <a:t>36</a:t>
            </a:fld>
            <a:endParaRPr lang="en-US"/>
          </a:p>
        </p:txBody>
      </p:sp>
    </p:spTree>
    <p:extLst>
      <p:ext uri="{BB962C8B-B14F-4D97-AF65-F5344CB8AC3E}">
        <p14:creationId xmlns:p14="http://schemas.microsoft.com/office/powerpoint/2010/main" val="7603489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r>
              <a:rPr lang="en-US" sz="1200" kern="1200" dirty="0" err="1">
                <a:solidFill>
                  <a:schemeClr val="tx1"/>
                </a:solidFill>
                <a:effectLst/>
                <a:latin typeface="Arial" panose="020B0604020202020204" pitchFamily="34" charset="0"/>
                <a:ea typeface="+mn-ea"/>
                <a:cs typeface="Arial" panose="020B0604020202020204" pitchFamily="34" charset="0"/>
              </a:rPr>
              <a:t>Byddai’r</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ddeddfwriaeth</a:t>
            </a:r>
            <a:r>
              <a:rPr lang="en-US" sz="1200" kern="1200" dirty="0">
                <a:solidFill>
                  <a:schemeClr val="tx1"/>
                </a:solidFill>
                <a:effectLst/>
                <a:latin typeface="Arial" panose="020B0604020202020204" pitchFamily="34" charset="0"/>
                <a:ea typeface="+mn-ea"/>
                <a:cs typeface="Arial" panose="020B0604020202020204" pitchFamily="34" charset="0"/>
              </a:rPr>
              <a:t> hon yn </a:t>
            </a:r>
            <a:r>
              <a:rPr lang="en-US" sz="1200" kern="1200" dirty="0" err="1">
                <a:solidFill>
                  <a:schemeClr val="tx1"/>
                </a:solidFill>
                <a:effectLst/>
                <a:latin typeface="Arial" panose="020B0604020202020204" pitchFamily="34" charset="0"/>
                <a:ea typeface="+mn-ea"/>
                <a:cs typeface="Arial" panose="020B0604020202020204" pitchFamily="34" charset="0"/>
              </a:rPr>
              <a:t>gwella</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ansawdd</a:t>
            </a:r>
            <a:r>
              <a:rPr lang="en-US" sz="1200" kern="1200" dirty="0">
                <a:solidFill>
                  <a:schemeClr val="tx1"/>
                </a:solidFill>
                <a:effectLst/>
                <a:latin typeface="Arial" panose="020B0604020202020204" pitchFamily="34" charset="0"/>
                <a:ea typeface="+mn-ea"/>
                <a:cs typeface="Arial" panose="020B0604020202020204" pitchFamily="34" charset="0"/>
              </a:rPr>
              <a:t> ymarfer </a:t>
            </a:r>
            <a:r>
              <a:rPr lang="en-US" sz="1200" kern="1200" dirty="0" err="1">
                <a:solidFill>
                  <a:schemeClr val="tx1"/>
                </a:solidFill>
                <a:effectLst/>
                <a:latin typeface="Arial" panose="020B0604020202020204" pitchFamily="34" charset="0"/>
                <a:ea typeface="+mn-ea"/>
                <a:cs typeface="Arial" panose="020B0604020202020204" pitchFamily="34" charset="0"/>
              </a:rPr>
              <a:t>gweithiwr</a:t>
            </a:r>
            <a:r>
              <a:rPr lang="en-US" sz="1200" kern="1200" dirty="0">
                <a:solidFill>
                  <a:schemeClr val="tx1"/>
                </a:solidFill>
                <a:effectLst/>
                <a:latin typeface="Arial" panose="020B0604020202020204" pitchFamily="34" charset="0"/>
                <a:ea typeface="+mn-ea"/>
                <a:cs typeface="Arial" panose="020B0604020202020204" pitchFamily="34" charset="0"/>
              </a:rPr>
              <a:t> / </a:t>
            </a:r>
            <a:r>
              <a:rPr lang="en-US" sz="1200" kern="1200" dirty="0" err="1">
                <a:solidFill>
                  <a:schemeClr val="tx1"/>
                </a:solidFill>
                <a:effectLst/>
                <a:latin typeface="Arial" panose="020B0604020202020204" pitchFamily="34" charset="0"/>
                <a:ea typeface="+mn-ea"/>
                <a:cs typeface="Arial" panose="020B0604020202020204" pitchFamily="34" charset="0"/>
              </a:rPr>
              <a:t>gwirfoddolwr</a:t>
            </a:r>
            <a:r>
              <a:rPr lang="en-US" sz="1200" kern="1200" dirty="0">
                <a:solidFill>
                  <a:schemeClr val="tx1"/>
                </a:solidFill>
                <a:effectLst/>
                <a:latin typeface="Arial" panose="020B0604020202020204" pitchFamily="34" charset="0"/>
                <a:ea typeface="+mn-ea"/>
                <a:cs typeface="Arial" panose="020B0604020202020204" pitchFamily="34" charset="0"/>
              </a:rPr>
              <a:t>. Mae </a:t>
            </a:r>
            <a:r>
              <a:rPr lang="en-US" sz="1200" kern="1200" dirty="0" err="1">
                <a:solidFill>
                  <a:schemeClr val="tx1"/>
                </a:solidFill>
                <a:effectLst/>
                <a:latin typeface="Arial" panose="020B0604020202020204" pitchFamily="34" charset="0"/>
                <a:ea typeface="+mn-ea"/>
                <a:cs typeface="Arial" panose="020B0604020202020204" pitchFamily="34" charset="0"/>
              </a:rPr>
              <a:t>rhagor</a:t>
            </a:r>
            <a:r>
              <a:rPr lang="en-US" sz="1200" kern="1200" dirty="0">
                <a:solidFill>
                  <a:schemeClr val="tx1"/>
                </a:solidFill>
                <a:effectLst/>
                <a:latin typeface="Arial" panose="020B0604020202020204" pitchFamily="34" charset="0"/>
                <a:ea typeface="+mn-ea"/>
                <a:cs typeface="Arial" panose="020B0604020202020204" pitchFamily="34" charset="0"/>
              </a:rPr>
              <a:t> o </a:t>
            </a:r>
            <a:r>
              <a:rPr lang="en-US" sz="1200" kern="1200" dirty="0" err="1">
                <a:solidFill>
                  <a:schemeClr val="tx1"/>
                </a:solidFill>
                <a:effectLst/>
                <a:latin typeface="Arial" panose="020B0604020202020204" pitchFamily="34" charset="0"/>
                <a:ea typeface="+mn-ea"/>
                <a:cs typeface="Arial" panose="020B0604020202020204" pitchFamily="34" charset="0"/>
              </a:rPr>
              <a:t>wybodaeth</a:t>
            </a:r>
            <a:r>
              <a:rPr lang="en-US" sz="1200" kern="1200" dirty="0">
                <a:solidFill>
                  <a:schemeClr val="tx1"/>
                </a:solidFill>
                <a:effectLst/>
                <a:latin typeface="Arial" panose="020B0604020202020204" pitchFamily="34" charset="0"/>
                <a:ea typeface="+mn-ea"/>
                <a:cs typeface="Arial" panose="020B0604020202020204" pitchFamily="34" charset="0"/>
              </a:rPr>
              <a:t> ar </a:t>
            </a:r>
            <a:r>
              <a:rPr lang="en-US" sz="1200" kern="1200" dirty="0" err="1">
                <a:solidFill>
                  <a:schemeClr val="tx1"/>
                </a:solidFill>
                <a:effectLst/>
                <a:latin typeface="Arial" panose="020B0604020202020204" pitchFamily="34" charset="0"/>
                <a:ea typeface="+mn-ea"/>
                <a:cs typeface="Arial" panose="020B0604020202020204" pitchFamily="34" charset="0"/>
              </a:rPr>
              <a:t>wefan</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Llywodraeth</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a:solidFill>
                  <a:schemeClr val="tx1"/>
                </a:solidFill>
                <a:effectLst/>
                <a:latin typeface="Arial" panose="020B0604020202020204" pitchFamily="34" charset="0"/>
                <a:ea typeface="+mn-ea"/>
                <a:cs typeface="Arial" panose="020B0604020202020204" pitchFamily="34" charset="0"/>
              </a:rPr>
              <a:t>Cymru ac yn y </a:t>
            </a:r>
            <a:r>
              <a:rPr lang="en-US" sz="1200" b="0" kern="1200" dirty="0" err="1">
                <a:solidFill>
                  <a:schemeClr val="tx1"/>
                </a:solidFill>
                <a:effectLst/>
                <a:latin typeface="Arial" panose="020B0604020202020204" pitchFamily="34" charset="0"/>
                <a:ea typeface="+mn-ea"/>
                <a:cs typeface="Arial" panose="020B0604020202020204" pitchFamily="34" charset="0"/>
              </a:rPr>
              <a:t>daflen</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Ddeddfwriaeth</a:t>
            </a:r>
            <a:r>
              <a:rPr lang="en-US" sz="1200" b="0" kern="1200" dirty="0">
                <a:solidFill>
                  <a:schemeClr val="tx1"/>
                </a:solidFill>
                <a:effectLst/>
                <a:latin typeface="Arial" panose="020B0604020202020204" pitchFamily="34" charset="0"/>
                <a:ea typeface="+mn-ea"/>
                <a:cs typeface="Arial" panose="020B0604020202020204" pitchFamily="34" charset="0"/>
              </a:rPr>
              <a:t>. Efallai y bydd angen </a:t>
            </a:r>
            <a:r>
              <a:rPr lang="en-US" sz="1200" b="0" kern="1200" dirty="0" err="1">
                <a:solidFill>
                  <a:schemeClr val="tx1"/>
                </a:solidFill>
                <a:effectLst/>
                <a:latin typeface="Arial" panose="020B0604020202020204" pitchFamily="34" charset="0"/>
                <a:ea typeface="+mn-ea"/>
                <a:cs typeface="Arial" panose="020B0604020202020204" pitchFamily="34" charset="0"/>
              </a:rPr>
              <a:t>diweddaru’r</a:t>
            </a:r>
            <a:r>
              <a:rPr lang="en-US" sz="1200" b="0" kern="1200" dirty="0">
                <a:solidFill>
                  <a:schemeClr val="tx1"/>
                </a:solidFill>
                <a:effectLst/>
                <a:latin typeface="Arial" panose="020B0604020202020204" pitchFamily="34" charset="0"/>
                <a:ea typeface="+mn-ea"/>
                <a:cs typeface="Arial" panose="020B0604020202020204" pitchFamily="34" charset="0"/>
              </a:rPr>
              <a:t> sleid hon. Gall cyfranogwyr </a:t>
            </a:r>
            <a:r>
              <a:rPr lang="en-US" sz="1200" b="0" kern="1200" dirty="0" err="1">
                <a:solidFill>
                  <a:schemeClr val="tx1"/>
                </a:solidFill>
                <a:effectLst/>
                <a:latin typeface="Arial" panose="020B0604020202020204" pitchFamily="34" charset="0"/>
                <a:ea typeface="+mn-ea"/>
                <a:cs typeface="Arial" panose="020B0604020202020204" pitchFamily="34" charset="0"/>
              </a:rPr>
              <a:t>gwblhau</a:t>
            </a:r>
            <a:r>
              <a:rPr lang="en-US" sz="1200" b="0" kern="1200" dirty="0">
                <a:solidFill>
                  <a:schemeClr val="tx1"/>
                </a:solidFill>
                <a:effectLst/>
                <a:latin typeface="Arial" panose="020B0604020202020204" pitchFamily="34" charset="0"/>
                <a:ea typeface="+mn-ea"/>
                <a:cs typeface="Arial" panose="020B0604020202020204" pitchFamily="34" charset="0"/>
              </a:rPr>
              <a:t> adran 1.2 a 1.3 o’r llyfr gwaith eu hunain. Mae’r rhain yn </a:t>
            </a:r>
            <a:r>
              <a:rPr lang="en-US" sz="1200" b="0" kern="1200" dirty="0" err="1">
                <a:solidFill>
                  <a:schemeClr val="tx1"/>
                </a:solidFill>
                <a:effectLst/>
                <a:latin typeface="Arial" panose="020B0604020202020204" pitchFamily="34" charset="0"/>
                <a:ea typeface="+mn-ea"/>
                <a:cs typeface="Arial" panose="020B0604020202020204" pitchFamily="34" charset="0"/>
              </a:rPr>
              <a:t>ddarnau</a:t>
            </a:r>
            <a:r>
              <a:rPr lang="en-US" sz="1200" b="0" kern="1200" dirty="0">
                <a:solidFill>
                  <a:schemeClr val="tx1"/>
                </a:solidFill>
                <a:effectLst/>
                <a:latin typeface="Arial" panose="020B0604020202020204" pitchFamily="34" charset="0"/>
                <a:ea typeface="+mn-ea"/>
                <a:cs typeface="Arial" panose="020B0604020202020204" pitchFamily="34" charset="0"/>
              </a:rPr>
              <a:t> allweddol o </a:t>
            </a:r>
            <a:r>
              <a:rPr lang="en-US" sz="1200" b="0" kern="1200" dirty="0" err="1">
                <a:solidFill>
                  <a:schemeClr val="tx1"/>
                </a:solidFill>
                <a:effectLst/>
                <a:latin typeface="Arial" panose="020B0604020202020204" pitchFamily="34" charset="0"/>
                <a:ea typeface="+mn-ea"/>
                <a:cs typeface="Arial" panose="020B0604020202020204" pitchFamily="34" charset="0"/>
              </a:rPr>
              <a:t>ddeddfwriaeth</a:t>
            </a:r>
            <a:r>
              <a:rPr lang="en-US" sz="1200" b="0" kern="1200" dirty="0">
                <a:solidFill>
                  <a:schemeClr val="tx1"/>
                </a:solidFill>
                <a:effectLst/>
                <a:latin typeface="Arial" panose="020B0604020202020204" pitchFamily="34" charset="0"/>
                <a:ea typeface="+mn-ea"/>
                <a:cs typeface="Arial" panose="020B0604020202020204" pitchFamily="34" charset="0"/>
              </a:rPr>
              <a:t> ond </a:t>
            </a:r>
            <a:r>
              <a:rPr lang="en-US" sz="1200" b="0" kern="1200" dirty="0" err="1">
                <a:solidFill>
                  <a:schemeClr val="tx1"/>
                </a:solidFill>
                <a:effectLst/>
                <a:latin typeface="Arial" panose="020B0604020202020204" pitchFamily="34" charset="0"/>
                <a:ea typeface="+mn-ea"/>
                <a:cs typeface="Arial" panose="020B0604020202020204" pitchFamily="34" charset="0"/>
              </a:rPr>
              <a:t>gellir</a:t>
            </a:r>
            <a:r>
              <a:rPr lang="en-US" sz="1200" b="0" kern="1200" dirty="0">
                <a:solidFill>
                  <a:schemeClr val="tx1"/>
                </a:solidFill>
                <a:effectLst/>
                <a:latin typeface="Arial" panose="020B0604020202020204" pitchFamily="34" charset="0"/>
                <a:ea typeface="+mn-ea"/>
                <a:cs typeface="Arial" panose="020B0604020202020204" pitchFamily="34" charset="0"/>
              </a:rPr>
              <a:t> cynnwys </a:t>
            </a:r>
            <a:r>
              <a:rPr lang="en-US" sz="1200" b="0" kern="1200" dirty="0" err="1">
                <a:solidFill>
                  <a:schemeClr val="tx1"/>
                </a:solidFill>
                <a:effectLst/>
                <a:latin typeface="Arial" panose="020B0604020202020204" pitchFamily="34" charset="0"/>
                <a:ea typeface="+mn-ea"/>
                <a:cs typeface="Arial" panose="020B0604020202020204" pitchFamily="34" charset="0"/>
              </a:rPr>
              <a:t>rhagor</a:t>
            </a:r>
            <a:r>
              <a:rPr lang="en-US" sz="1200" b="0" kern="1200" dirty="0">
                <a:solidFill>
                  <a:schemeClr val="tx1"/>
                </a:solidFill>
                <a:effectLst/>
                <a:latin typeface="Arial" panose="020B0604020202020204" pitchFamily="34" charset="0"/>
                <a:ea typeface="+mn-ea"/>
                <a:cs typeface="Arial" panose="020B0604020202020204" pitchFamily="34" charset="0"/>
              </a:rPr>
              <a:t>.</a:t>
            </a: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Deddf </a:t>
            </a:r>
            <a:r>
              <a:rPr lang="en-US" sz="1200" b="0" kern="1200" dirty="0" err="1">
                <a:solidFill>
                  <a:schemeClr val="tx1"/>
                </a:solidFill>
                <a:effectLst/>
                <a:latin typeface="Arial" panose="020B0604020202020204" pitchFamily="34" charset="0"/>
                <a:ea typeface="+mn-ea"/>
                <a:cs typeface="Arial" panose="020B0604020202020204" pitchFamily="34" charset="0"/>
              </a:rPr>
              <a:t>Troseddu</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Difrifol</a:t>
            </a:r>
            <a:r>
              <a:rPr lang="en-US" sz="1200" b="0" kern="1200" dirty="0">
                <a:solidFill>
                  <a:schemeClr val="tx1"/>
                </a:solidFill>
                <a:effectLst/>
                <a:latin typeface="Arial" panose="020B0604020202020204" pitchFamily="34" charset="0"/>
                <a:ea typeface="+mn-ea"/>
                <a:cs typeface="Arial" panose="020B0604020202020204" pitchFamily="34" charset="0"/>
              </a:rPr>
              <a:t> 2015. Mae’r ddyletswydd yn ei </a:t>
            </a:r>
            <a:r>
              <a:rPr lang="en-US" sz="1200" kern="1200" dirty="0">
                <a:solidFill>
                  <a:schemeClr val="tx1"/>
                </a:solidFill>
                <a:effectLst/>
                <a:latin typeface="Arial" panose="020B0604020202020204" pitchFamily="34" charset="0"/>
                <a:ea typeface="+mn-ea"/>
                <a:cs typeface="Arial" panose="020B0604020202020204" pitchFamily="34" charset="0"/>
              </a:rPr>
              <a:t>gwneud </a:t>
            </a:r>
            <a:r>
              <a:rPr lang="en-US" sz="1200" kern="1200" dirty="0" err="1">
                <a:solidFill>
                  <a:schemeClr val="tx1"/>
                </a:solidFill>
                <a:effectLst/>
                <a:latin typeface="Arial" panose="020B0604020202020204" pitchFamily="34" charset="0"/>
                <a:ea typeface="+mn-ea"/>
                <a:cs typeface="Arial" panose="020B0604020202020204" pitchFamily="34" charset="0"/>
              </a:rPr>
              <a:t>hi’n</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ofynnol</a:t>
            </a:r>
            <a:r>
              <a:rPr lang="en-US" sz="1200" kern="1200" dirty="0">
                <a:solidFill>
                  <a:schemeClr val="tx1"/>
                </a:solidFill>
                <a:effectLst/>
                <a:latin typeface="Arial" panose="020B0604020202020204" pitchFamily="34" charset="0"/>
                <a:ea typeface="+mn-ea"/>
                <a:cs typeface="Arial" panose="020B0604020202020204" pitchFamily="34" charset="0"/>
              </a:rPr>
              <a:t> i chi, fel </a:t>
            </a:r>
            <a:r>
              <a:rPr lang="en-US" sz="1200" kern="1200" dirty="0" err="1">
                <a:solidFill>
                  <a:schemeClr val="tx1"/>
                </a:solidFill>
                <a:effectLst/>
                <a:latin typeface="Arial" panose="020B0604020202020204" pitchFamily="34" charset="0"/>
                <a:ea typeface="+mn-ea"/>
                <a:cs typeface="Arial" panose="020B0604020202020204" pitchFamily="34" charset="0"/>
              </a:rPr>
              <a:t>gweithiwr</a:t>
            </a:r>
            <a:r>
              <a:rPr lang="en-US" sz="1200" kern="1200" dirty="0">
                <a:solidFill>
                  <a:schemeClr val="tx1"/>
                </a:solidFill>
                <a:effectLst/>
                <a:latin typeface="Arial" panose="020B0604020202020204" pitchFamily="34" charset="0"/>
                <a:ea typeface="+mn-ea"/>
                <a:cs typeface="Arial" panose="020B0604020202020204" pitchFamily="34" charset="0"/>
              </a:rPr>
              <a:t> gofal cymdeithasol proffesiynol sydd wedi cofrestru gyda Gofal Cymdeithasol</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Cymru, </a:t>
            </a:r>
            <a:r>
              <a:rPr lang="en-US" sz="1200" kern="1200" dirty="0" err="1">
                <a:solidFill>
                  <a:schemeClr val="tx1"/>
                </a:solidFill>
                <a:effectLst/>
                <a:latin typeface="Arial" panose="020B0604020202020204" pitchFamily="34" charset="0"/>
                <a:ea typeface="+mn-ea"/>
                <a:cs typeface="Arial" panose="020B0604020202020204" pitchFamily="34" charset="0"/>
              </a:rPr>
              <a:t>hysbysu’r</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heddlu</a:t>
            </a:r>
            <a:r>
              <a:rPr lang="en-US" sz="1200" kern="1200" dirty="0">
                <a:solidFill>
                  <a:schemeClr val="tx1"/>
                </a:solidFill>
                <a:effectLst/>
                <a:latin typeface="Arial" panose="020B0604020202020204" pitchFamily="34" charset="0"/>
                <a:ea typeface="+mn-ea"/>
                <a:cs typeface="Arial" panose="020B0604020202020204" pitchFamily="34" charset="0"/>
              </a:rPr>
              <a:t> am achosion </a:t>
            </a:r>
            <a:r>
              <a:rPr lang="en-US" sz="1200" kern="1200" dirty="0" err="1">
                <a:solidFill>
                  <a:schemeClr val="tx1"/>
                </a:solidFill>
                <a:effectLst/>
                <a:latin typeface="Arial" panose="020B0604020202020204" pitchFamily="34" charset="0"/>
                <a:ea typeface="+mn-ea"/>
                <a:cs typeface="Arial" panose="020B0604020202020204" pitchFamily="34" charset="0"/>
              </a:rPr>
              <a:t>hysbys</a:t>
            </a:r>
            <a:r>
              <a:rPr lang="en-US" sz="1200" kern="1200" dirty="0">
                <a:solidFill>
                  <a:schemeClr val="tx1"/>
                </a:solidFill>
                <a:effectLst/>
                <a:latin typeface="Arial" panose="020B0604020202020204" pitchFamily="34" charset="0"/>
                <a:ea typeface="+mn-ea"/>
                <a:cs typeface="Arial" panose="020B0604020202020204" pitchFamily="34" charset="0"/>
              </a:rPr>
              <a:t> o FGM </a:t>
            </a:r>
            <a:r>
              <a:rPr lang="en-US" sz="1200" kern="1200" dirty="0" err="1">
                <a:solidFill>
                  <a:schemeClr val="tx1"/>
                </a:solidFill>
                <a:effectLst/>
                <a:latin typeface="Arial" panose="020B0604020202020204" pitchFamily="34" charset="0"/>
                <a:ea typeface="+mn-ea"/>
                <a:cs typeface="Arial" panose="020B0604020202020204" pitchFamily="34" charset="0"/>
              </a:rPr>
              <a:t>ymhlith</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merched</a:t>
            </a:r>
            <a:r>
              <a:rPr lang="en-US" sz="1200" kern="1200" dirty="0">
                <a:solidFill>
                  <a:schemeClr val="tx1"/>
                </a:solidFill>
                <a:effectLst/>
                <a:latin typeface="Arial" panose="020B0604020202020204" pitchFamily="34" charset="0"/>
                <a:ea typeface="+mn-ea"/>
                <a:cs typeface="Arial" panose="020B0604020202020204" pitchFamily="34" charset="0"/>
              </a:rPr>
              <a:t> o dan 18 </a:t>
            </a:r>
            <a:r>
              <a:rPr lang="en-US" sz="1200" kern="1200" dirty="0" err="1">
                <a:solidFill>
                  <a:schemeClr val="tx1"/>
                </a:solidFill>
                <a:effectLst/>
                <a:latin typeface="Arial" panose="020B0604020202020204" pitchFamily="34" charset="0"/>
                <a:ea typeface="+mn-ea"/>
                <a:cs typeface="Arial" panose="020B0604020202020204" pitchFamily="34" charset="0"/>
              </a:rPr>
              <a:t>oed</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rydych</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chi’n</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dod</a:t>
            </a:r>
            <a:r>
              <a:rPr lang="en-US" sz="1200" kern="1200" dirty="0">
                <a:solidFill>
                  <a:schemeClr val="tx1"/>
                </a:solidFill>
                <a:effectLst/>
                <a:latin typeface="Arial" panose="020B0604020202020204" pitchFamily="34" charset="0"/>
                <a:ea typeface="+mn-ea"/>
                <a:cs typeface="Arial" panose="020B0604020202020204" pitchFamily="34" charset="0"/>
              </a:rPr>
              <a:t> ar eu </a:t>
            </a:r>
            <a:r>
              <a:rPr lang="en-US" sz="1200" kern="1200" dirty="0" err="1">
                <a:solidFill>
                  <a:schemeClr val="tx1"/>
                </a:solidFill>
                <a:effectLst/>
                <a:latin typeface="Arial" panose="020B0604020202020204" pitchFamily="34" charset="0"/>
                <a:ea typeface="+mn-ea"/>
                <a:cs typeface="Arial" panose="020B0604020202020204" pitchFamily="34" charset="0"/>
              </a:rPr>
              <a:t>traws</a:t>
            </a:r>
            <a:r>
              <a:rPr lang="en-US" sz="1200" kern="1200" dirty="0">
                <a:solidFill>
                  <a:schemeClr val="tx1"/>
                </a:solidFill>
                <a:effectLst/>
                <a:latin typeface="Arial" panose="020B0604020202020204" pitchFamily="34" charset="0"/>
                <a:ea typeface="+mn-ea"/>
                <a:cs typeface="Arial" panose="020B0604020202020204" pitchFamily="34" charset="0"/>
              </a:rPr>
              <a:t> fel rhan </a:t>
            </a:r>
            <a:r>
              <a:rPr lang="en-US" sz="1200" kern="1200" dirty="0" err="1">
                <a:solidFill>
                  <a:schemeClr val="tx1"/>
                </a:solidFill>
                <a:effectLst/>
                <a:latin typeface="Arial" panose="020B0604020202020204" pitchFamily="34" charset="0"/>
                <a:ea typeface="+mn-ea"/>
                <a:cs typeface="Arial" panose="020B0604020202020204" pitchFamily="34" charset="0"/>
              </a:rPr>
              <a:t>o’ch</a:t>
            </a:r>
            <a:r>
              <a:rPr lang="en-US" sz="1200" kern="1200" dirty="0">
                <a:solidFill>
                  <a:schemeClr val="tx1"/>
                </a:solidFill>
                <a:effectLst/>
                <a:latin typeface="Arial" panose="020B0604020202020204" pitchFamily="34" charset="0"/>
                <a:ea typeface="+mn-ea"/>
                <a:cs typeface="Arial" panose="020B0604020202020204" pitchFamily="34" charset="0"/>
              </a:rPr>
              <a:t> gwaith proffesiynol. Gallai </a:t>
            </a:r>
            <a:r>
              <a:rPr lang="en-US" sz="1200" kern="1200" dirty="0" err="1">
                <a:solidFill>
                  <a:schemeClr val="tx1"/>
                </a:solidFill>
                <a:effectLst/>
                <a:latin typeface="Arial" panose="020B0604020202020204" pitchFamily="34" charset="0"/>
                <a:ea typeface="+mn-ea"/>
                <a:cs typeface="Arial" panose="020B0604020202020204" pitchFamily="34" charset="0"/>
              </a:rPr>
              <a:t>methiant</a:t>
            </a:r>
            <a:r>
              <a:rPr lang="en-US" sz="1200" kern="1200" dirty="0">
                <a:solidFill>
                  <a:schemeClr val="tx1"/>
                </a:solidFill>
                <a:effectLst/>
                <a:latin typeface="Arial" panose="020B0604020202020204" pitchFamily="34" charset="0"/>
                <a:ea typeface="+mn-ea"/>
                <a:cs typeface="Arial" panose="020B0604020202020204" pitchFamily="34" charset="0"/>
              </a:rPr>
              <a:t> i </a:t>
            </a:r>
            <a:r>
              <a:rPr lang="en-US" sz="1200" kern="1200" dirty="0" err="1">
                <a:solidFill>
                  <a:schemeClr val="tx1"/>
                </a:solidFill>
                <a:effectLst/>
                <a:latin typeface="Arial" panose="020B0604020202020204" pitchFamily="34" charset="0"/>
                <a:ea typeface="+mn-ea"/>
                <a:cs typeface="Arial" panose="020B0604020202020204" pitchFamily="34" charset="0"/>
              </a:rPr>
              <a:t>gydymffurfio</a:t>
            </a:r>
            <a:r>
              <a:rPr lang="en-US" sz="1200" kern="1200" dirty="0">
                <a:solidFill>
                  <a:schemeClr val="tx1"/>
                </a:solidFill>
                <a:effectLst/>
                <a:latin typeface="Arial" panose="020B0604020202020204" pitchFamily="34" charset="0"/>
                <a:ea typeface="+mn-ea"/>
                <a:cs typeface="Arial" panose="020B0604020202020204" pitchFamily="34" charset="0"/>
              </a:rPr>
              <a:t> â’r ddyletswydd gael ei </a:t>
            </a:r>
            <a:r>
              <a:rPr lang="en-US" sz="1200" kern="1200" dirty="0" err="1">
                <a:solidFill>
                  <a:schemeClr val="tx1"/>
                </a:solidFill>
                <a:effectLst/>
                <a:latin typeface="Arial" panose="020B0604020202020204" pitchFamily="34" charset="0"/>
                <a:ea typeface="+mn-ea"/>
                <a:cs typeface="Arial" panose="020B0604020202020204" pitchFamily="34" charset="0"/>
              </a:rPr>
              <a:t>ystyried</a:t>
            </a:r>
            <a:r>
              <a:rPr lang="en-US" sz="1200" kern="1200" dirty="0">
                <a:solidFill>
                  <a:schemeClr val="tx1"/>
                </a:solidFill>
                <a:effectLst/>
                <a:latin typeface="Arial" panose="020B0604020202020204" pitchFamily="34" charset="0"/>
                <a:ea typeface="+mn-ea"/>
                <a:cs typeface="Arial" panose="020B0604020202020204" pitchFamily="34" charset="0"/>
              </a:rPr>
              <a:t> mewn achos addasrwydd i ymarfer Gofal Cymdeithasol Cymru.</a:t>
            </a:r>
            <a:endParaRPr lang="cy-GB"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B06615A-BDFD-4F93-A786-200AC70AF5C0}" type="slidenum">
              <a:rPr lang="en-US" smtClean="0"/>
              <a:pPr/>
              <a:t>37</a:t>
            </a:fld>
            <a:endParaRPr lang="en-US"/>
          </a:p>
        </p:txBody>
      </p:sp>
    </p:spTree>
    <p:extLst>
      <p:ext uri="{BB962C8B-B14F-4D97-AF65-F5344CB8AC3E}">
        <p14:creationId xmlns:p14="http://schemas.microsoft.com/office/powerpoint/2010/main" val="4227087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﻿“Gan </a:t>
            </a:r>
            <a:r>
              <a:rPr lang="en-US" dirty="0" err="1">
                <a:latin typeface="Arial" panose="020B0604020202020204" pitchFamily="34" charset="0"/>
                <a:cs typeface="Arial" panose="020B0604020202020204" pitchFamily="34" charset="0"/>
              </a:rPr>
              <a:t>ddwyn</a:t>
            </a:r>
            <a:r>
              <a:rPr lang="en-US" dirty="0">
                <a:latin typeface="Arial" panose="020B0604020202020204" pitchFamily="34" charset="0"/>
                <a:cs typeface="Arial" panose="020B0604020202020204" pitchFamily="34" charset="0"/>
              </a:rPr>
              <a:t> y cyfan ynghyd, </a:t>
            </a:r>
            <a:r>
              <a:rPr lang="en-US" dirty="0" err="1">
                <a:latin typeface="Arial" panose="020B0604020202020204" pitchFamily="34" charset="0"/>
                <a:cs typeface="Arial" panose="020B0604020202020204" pitchFamily="34" charset="0"/>
              </a:rPr>
              <a:t>rydych</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yn </a:t>
            </a:r>
            <a:r>
              <a:rPr lang="en-US" dirty="0" err="1">
                <a:latin typeface="Arial" panose="020B0604020202020204" pitchFamily="34" charset="0"/>
                <a:cs typeface="Arial" panose="020B0604020202020204" pitchFamily="34" charset="0"/>
              </a:rPr>
              <a:t>gyfarwydd</a:t>
            </a:r>
            <a:r>
              <a:rPr lang="en-US" dirty="0">
                <a:latin typeface="Arial" panose="020B0604020202020204" pitchFamily="34" charset="0"/>
                <a:cs typeface="Arial" panose="020B0604020202020204" pitchFamily="34" charset="0"/>
              </a:rPr>
              <a:t> â diogelu ac amddiffyn a’r hyn a </a:t>
            </a:r>
            <a:r>
              <a:rPr lang="en-US" dirty="0" err="1">
                <a:latin typeface="Arial" panose="020B0604020202020204" pitchFamily="34" charset="0"/>
                <a:cs typeface="Arial" panose="020B0604020202020204" pitchFamily="34" charset="0"/>
              </a:rPr>
              <a:t>ddisgwylir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erbyn</a:t>
            </a:r>
            <a:r>
              <a:rPr lang="en-US" dirty="0">
                <a:latin typeface="Arial" panose="020B0604020202020204" pitchFamily="34" charset="0"/>
                <a:cs typeface="Arial" panose="020B0604020202020204" pitchFamily="34" charset="0"/>
              </a:rPr>
              <a:t> hyn”.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Os oes </a:t>
            </a:r>
            <a:r>
              <a:rPr lang="en-US" dirty="0" err="1">
                <a:latin typeface="Arial" panose="020B0604020202020204" pitchFamily="34" charset="0"/>
                <a:cs typeface="Arial" panose="020B0604020202020204" pitchFamily="34" charset="0"/>
              </a:rPr>
              <a:t>amser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gallai’r</a:t>
            </a:r>
            <a:r>
              <a:rPr lang="en-US" dirty="0">
                <a:latin typeface="Arial" panose="020B0604020202020204" pitchFamily="34" charset="0"/>
                <a:cs typeface="Arial" panose="020B0604020202020204" pitchFamily="34" charset="0"/>
              </a:rPr>
              <a:t> gweithgaredd hwn gael ei </a:t>
            </a:r>
            <a:r>
              <a:rPr lang="en-US" dirty="0" err="1">
                <a:latin typeface="Arial" panose="020B0604020202020204" pitchFamily="34" charset="0"/>
                <a:cs typeface="Arial" panose="020B0604020202020204" pitchFamily="34" charset="0"/>
              </a:rPr>
              <a:t>ddefnyddio</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ddechrau</a:t>
            </a:r>
            <a:r>
              <a:rPr lang="en-US" dirty="0">
                <a:latin typeface="Arial" panose="020B0604020202020204" pitchFamily="34" charset="0"/>
                <a:cs typeface="Arial" panose="020B0604020202020204" pitchFamily="34" charset="0"/>
              </a:rPr>
              <a:t> er mwyn </a:t>
            </a:r>
            <a:r>
              <a:rPr lang="en-US" dirty="0" err="1">
                <a:latin typeface="Arial" panose="020B0604020202020204" pitchFamily="34" charset="0"/>
                <a:cs typeface="Arial" panose="020B0604020202020204" pitchFamily="34" charset="0"/>
              </a:rPr>
              <a:t>holi</a:t>
            </a:r>
            <a:r>
              <a:rPr lang="en-US" dirty="0">
                <a:latin typeface="Arial" panose="020B0604020202020204" pitchFamily="34" charset="0"/>
                <a:cs typeface="Arial" panose="020B0604020202020204" pitchFamily="34" charset="0"/>
              </a:rPr>
              <a:t> barn y cyfranogwyr ar y </a:t>
            </a:r>
            <a:r>
              <a:rPr lang="en-US" dirty="0" err="1">
                <a:latin typeface="Arial" panose="020B0604020202020204" pitchFamily="34" charset="0"/>
                <a:cs typeface="Arial" panose="020B0604020202020204" pitchFamily="34" charset="0"/>
              </a:rPr>
              <a:t>rolau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gwahanol</a:t>
            </a:r>
            <a:r>
              <a:rPr lang="en-US" dirty="0">
                <a:latin typeface="Arial" panose="020B0604020202020204" pitchFamily="34" charset="0"/>
                <a:cs typeface="Arial" panose="020B0604020202020204" pitchFamily="34" charset="0"/>
              </a:rPr>
              <a:t> a’u </a:t>
            </a:r>
            <a:r>
              <a:rPr lang="en-US" dirty="0" err="1">
                <a:latin typeface="Arial" panose="020B0604020202020204" pitchFamily="34" charset="0"/>
                <a:cs typeface="Arial" panose="020B0604020202020204" pitchFamily="34" charset="0"/>
              </a:rPr>
              <a:t>pwyslais</a:t>
            </a: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5B06615A-BDFD-4F93-A786-200AC70AF5C0}" type="slidenum">
              <a:rPr lang="en-US" smtClean="0"/>
              <a:pPr/>
              <a:t>38</a:t>
            </a:fld>
            <a:endParaRPr lang="en-US"/>
          </a:p>
        </p:txBody>
      </p:sp>
    </p:spTree>
    <p:extLst>
      <p:ext uri="{BB962C8B-B14F-4D97-AF65-F5344CB8AC3E}">
        <p14:creationId xmlns:p14="http://schemas.microsoft.com/office/powerpoint/2010/main" val="3579269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﻿“Gan </a:t>
            </a:r>
            <a:r>
              <a:rPr lang="en-US" dirty="0" err="1">
                <a:latin typeface="Arial" panose="020B0604020202020204" pitchFamily="34" charset="0"/>
                <a:cs typeface="Arial" panose="020B0604020202020204" pitchFamily="34" charset="0"/>
              </a:rPr>
              <a:t>dynnu’r</a:t>
            </a:r>
            <a:r>
              <a:rPr lang="en-US" dirty="0">
                <a:latin typeface="Arial" panose="020B0604020202020204" pitchFamily="34" charset="0"/>
                <a:cs typeface="Arial" panose="020B0604020202020204" pitchFamily="34" charset="0"/>
              </a:rPr>
              <a:t> cyfan ynghyd, </a:t>
            </a:r>
            <a:r>
              <a:rPr lang="en-US" dirty="0" err="1">
                <a:latin typeface="Arial" panose="020B0604020202020204" pitchFamily="34" charset="0"/>
                <a:cs typeface="Arial" panose="020B0604020202020204" pitchFamily="34" charset="0"/>
              </a:rPr>
              <a:t>rydych</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gyd</a:t>
            </a:r>
            <a:r>
              <a:rPr lang="en-US" dirty="0">
                <a:latin typeface="Arial" panose="020B0604020202020204" pitchFamily="34" charset="0"/>
                <a:cs typeface="Arial" panose="020B0604020202020204" pitchFamily="34" charset="0"/>
              </a:rPr>
              <a:t> nawr yn </a:t>
            </a:r>
            <a:r>
              <a:rPr lang="en-US" dirty="0" err="1">
                <a:latin typeface="Arial" panose="020B0604020202020204" pitchFamily="34" charset="0"/>
                <a:cs typeface="Arial" panose="020B0604020202020204" pitchFamily="34" charset="0"/>
              </a:rPr>
              <a:t>gyfarwydd</a:t>
            </a:r>
            <a:r>
              <a:rPr lang="en-US" dirty="0">
                <a:latin typeface="Arial" panose="020B0604020202020204" pitchFamily="34" charset="0"/>
                <a:cs typeface="Arial" panose="020B0604020202020204" pitchFamily="34" charset="0"/>
              </a:rPr>
              <a:t> â diogelu ac amddiffyn a’r hyn a </a:t>
            </a:r>
            <a:r>
              <a:rPr lang="en-US" dirty="0" err="1">
                <a:latin typeface="Arial" panose="020B0604020202020204" pitchFamily="34" charset="0"/>
                <a:cs typeface="Arial" panose="020B0604020202020204" pitchFamily="34" charset="0"/>
              </a:rPr>
              <a:t>ddisgwylir</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Os oes </a:t>
            </a:r>
            <a:r>
              <a:rPr lang="en-US" dirty="0" err="1">
                <a:latin typeface="Arial" panose="020B0604020202020204" pitchFamily="34" charset="0"/>
                <a:cs typeface="Arial" panose="020B0604020202020204" pitchFamily="34" charset="0"/>
              </a:rPr>
              <a:t>amser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gallai’r</a:t>
            </a:r>
            <a:r>
              <a:rPr lang="en-US" dirty="0">
                <a:latin typeface="Arial" panose="020B0604020202020204" pitchFamily="34" charset="0"/>
                <a:cs typeface="Arial" panose="020B0604020202020204" pitchFamily="34" charset="0"/>
              </a:rPr>
              <a:t> gweithgaredd hwn gael ei </a:t>
            </a:r>
            <a:r>
              <a:rPr lang="en-US" dirty="0" err="1">
                <a:latin typeface="Arial" panose="020B0604020202020204" pitchFamily="34" charset="0"/>
                <a:cs typeface="Arial" panose="020B0604020202020204" pitchFamily="34" charset="0"/>
              </a:rPr>
              <a:t>ddefnyddio</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ddechrau</a:t>
            </a:r>
            <a:r>
              <a:rPr lang="en-US" dirty="0">
                <a:latin typeface="Arial" panose="020B0604020202020204" pitchFamily="34" charset="0"/>
                <a:cs typeface="Arial" panose="020B0604020202020204" pitchFamily="34" charset="0"/>
              </a:rPr>
              <a:t> er mwyn </a:t>
            </a:r>
            <a:r>
              <a:rPr lang="en-US" dirty="0" err="1">
                <a:latin typeface="Arial" panose="020B0604020202020204" pitchFamily="34" charset="0"/>
                <a:cs typeface="Arial" panose="020B0604020202020204" pitchFamily="34" charset="0"/>
              </a:rPr>
              <a:t>holi</a:t>
            </a:r>
            <a:r>
              <a:rPr lang="en-US" dirty="0">
                <a:latin typeface="Arial" panose="020B0604020202020204" pitchFamily="34" charset="0"/>
                <a:cs typeface="Arial" panose="020B0604020202020204" pitchFamily="34" charset="0"/>
              </a:rPr>
              <a:t> barn y cyfranogwyr ar y </a:t>
            </a:r>
            <a:r>
              <a:rPr lang="en-US" dirty="0" err="1">
                <a:latin typeface="Arial" panose="020B0604020202020204" pitchFamily="34" charset="0"/>
                <a:cs typeface="Arial" panose="020B0604020202020204" pitchFamily="34" charset="0"/>
              </a:rPr>
              <a:t>rolau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gwahanol</a:t>
            </a:r>
            <a:r>
              <a:rPr lang="en-US" dirty="0">
                <a:latin typeface="Arial" panose="020B0604020202020204" pitchFamily="34" charset="0"/>
                <a:cs typeface="Arial" panose="020B0604020202020204" pitchFamily="34" charset="0"/>
              </a:rPr>
              <a:t> a’u </a:t>
            </a:r>
            <a:r>
              <a:rPr lang="en-US" dirty="0" err="1">
                <a:latin typeface="Arial" panose="020B0604020202020204" pitchFamily="34" charset="0"/>
                <a:cs typeface="Arial" panose="020B0604020202020204" pitchFamily="34" charset="0"/>
              </a:rPr>
              <a:t>pwyslais</a:t>
            </a: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5B06615A-BDFD-4F93-A786-200AC70AF5C0}" type="slidenum">
              <a:rPr lang="en-US" smtClean="0"/>
              <a:pPr/>
              <a:t>39</a:t>
            </a:fld>
            <a:endParaRPr lang="en-US"/>
          </a:p>
        </p:txBody>
      </p:sp>
    </p:spTree>
    <p:extLst>
      <p:ext uri="{BB962C8B-B14F-4D97-AF65-F5344CB8AC3E}">
        <p14:creationId xmlns:p14="http://schemas.microsoft.com/office/powerpoint/2010/main" val="394253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rgbClr val="FF0000"/>
                </a:solidFill>
                <a:latin typeface="+mn-lt"/>
                <a:ea typeface="+mn-ea"/>
                <a:cs typeface="+mn-cs"/>
              </a:rPr>
              <a:t>﻿</a:t>
            </a:r>
            <a:r>
              <a:rPr lang="en-US" sz="1200" kern="1200" dirty="0">
                <a:solidFill>
                  <a:schemeClr val="tx1"/>
                </a:solidFill>
                <a:latin typeface="Arial" panose="020B0604020202020204" pitchFamily="34" charset="0"/>
                <a:ea typeface="+mn-ea"/>
                <a:cs typeface="Arial" panose="020B0604020202020204" pitchFamily="34" charset="0"/>
              </a:rPr>
              <a:t>Geiriau ar gardiau ar y byrddau. Dylid gofyn i’r cyfranogwyr weithio fel grŵp i’w rhoi yn eu trefn; dylai pawb drafod a chytuno ar y rhai pwysicaf i’r rhai lleiaf pwysig o’u safbwynt nhw a safbwynt y lleoliad. Dylai’r hwylusydd ddod â’r egwyddorion pwysicaf a lleiaf pwysig ynghyd a’u cysylltu a dylai ddangos sut y gallant fod yn rhan o’r ffordd y bydd pobl yn ymddwyn ac yn ymateb yn ystod y sesiwn hon. Gellir gwneud cysylltiadau â’r Côd Ymarfer Proffesiynol Gofal Cymdeithasol yma. Gweithgaredd torri’r iâ yw hwn felly gofynnwch i bawb gyflwyno eu hunain yn ystod y gwaith grŵp.</a:t>
            </a:r>
          </a:p>
        </p:txBody>
      </p:sp>
      <p:sp>
        <p:nvSpPr>
          <p:cNvPr id="4" name="Slide Number Placeholder 3"/>
          <p:cNvSpPr>
            <a:spLocks noGrp="1"/>
          </p:cNvSpPr>
          <p:nvPr>
            <p:ph type="sldNum" sz="quarter" idx="10"/>
          </p:nvPr>
        </p:nvSpPr>
        <p:spPr/>
        <p:txBody>
          <a:bodyPr/>
          <a:lstStyle/>
          <a:p>
            <a:fld id="{5B06615A-BDFD-4F93-A786-200AC70AF5C0}" type="slidenum">
              <a:rPr lang="en-US" smtClean="0"/>
              <a:pPr/>
              <a:t>4</a:t>
            </a:fld>
            <a:endParaRPr lang="en-US" dirty="0"/>
          </a:p>
        </p:txBody>
      </p:sp>
    </p:spTree>
    <p:extLst>
      <p:ext uri="{BB962C8B-B14F-4D97-AF65-F5344CB8AC3E}">
        <p14:creationId xmlns:p14="http://schemas.microsoft.com/office/powerpoint/2010/main" val="25761795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5B885-EE17-4BF6-96B3-E17B679A2DAD}" type="slidenum">
              <a:rPr lang="en-GB"/>
              <a:pPr/>
              <a:t>40</a:t>
            </a:fld>
            <a:endParaRPr lang="en-GB"/>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GB" sz="1200" kern="1200" dirty="0">
                <a:solidFill>
                  <a:schemeClr val="tx1"/>
                </a:solidFill>
                <a:effectLst/>
                <a:latin typeface="Arial" panose="020B0604020202020204" pitchFamily="34" charset="0"/>
                <a:ea typeface="+mn-ea"/>
                <a:cs typeface="Arial" panose="020B0604020202020204" pitchFamily="34" charset="0"/>
              </a:rPr>
              <a:t>(Gan </a:t>
            </a:r>
            <a:r>
              <a:rPr lang="en-GB" sz="1200" kern="1200" dirty="0" err="1">
                <a:solidFill>
                  <a:schemeClr val="tx1"/>
                </a:solidFill>
                <a:effectLst/>
                <a:latin typeface="Arial" panose="020B0604020202020204" pitchFamily="34" charset="0"/>
                <a:ea typeface="+mn-ea"/>
                <a:cs typeface="Arial" panose="020B0604020202020204" pitchFamily="34" charset="0"/>
              </a:rPr>
              <a:t>Wasanaethau</a:t>
            </a:r>
            <a:r>
              <a:rPr lang="en-GB" sz="1200" kern="1200" dirty="0">
                <a:solidFill>
                  <a:schemeClr val="tx1"/>
                </a:solidFill>
                <a:effectLst/>
                <a:latin typeface="Arial" panose="020B0604020202020204" pitchFamily="34" charset="0"/>
                <a:ea typeface="+mn-ea"/>
                <a:cs typeface="Arial" panose="020B0604020202020204" pitchFamily="34" charset="0"/>
              </a:rPr>
              <a:t> Cymdeithasol </a:t>
            </a:r>
            <a:r>
              <a:rPr lang="en-GB" sz="1200" kern="1200" dirty="0" err="1">
                <a:solidFill>
                  <a:schemeClr val="tx1"/>
                </a:solidFill>
                <a:effectLst/>
                <a:latin typeface="Arial" panose="020B0604020202020204" pitchFamily="34" charset="0"/>
                <a:ea typeface="+mn-ea"/>
                <a:cs typeface="Arial" panose="020B0604020202020204" pitchFamily="34" charset="0"/>
              </a:rPr>
              <a:t>Wrecsam</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Crynhoi’r</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prif</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feysydd</a:t>
            </a:r>
            <a:r>
              <a:rPr lang="en-GB" sz="1200" kern="1200" dirty="0">
                <a:solidFill>
                  <a:schemeClr val="tx1"/>
                </a:solidFill>
                <a:effectLst/>
                <a:latin typeface="Arial" panose="020B0604020202020204" pitchFamily="34" charset="0"/>
                <a:ea typeface="+mn-ea"/>
                <a:cs typeface="Arial" panose="020B0604020202020204" pitchFamily="34" charset="0"/>
              </a:rPr>
              <a:t> neu </a:t>
            </a:r>
            <a:r>
              <a:rPr lang="en-GB" sz="1200" kern="1200" dirty="0" err="1">
                <a:solidFill>
                  <a:schemeClr val="tx1"/>
                </a:solidFill>
                <a:effectLst/>
                <a:latin typeface="Arial" panose="020B0604020202020204" pitchFamily="34" charset="0"/>
                <a:ea typeface="+mn-ea"/>
                <a:cs typeface="Arial" panose="020B0604020202020204" pitchFamily="34" charset="0"/>
              </a:rPr>
              <a:t>gyfranogwyr</a:t>
            </a:r>
            <a:r>
              <a:rPr lang="en-GB" sz="1200" kern="1200" dirty="0">
                <a:solidFill>
                  <a:schemeClr val="tx1"/>
                </a:solidFill>
                <a:effectLst/>
                <a:latin typeface="Arial" panose="020B0604020202020204" pitchFamily="34" charset="0"/>
                <a:ea typeface="+mn-ea"/>
                <a:cs typeface="Arial" panose="020B0604020202020204" pitchFamily="34" charset="0"/>
              </a:rPr>
              <a:t>. Mae’r grŵp yn </a:t>
            </a:r>
            <a:r>
              <a:rPr lang="en-GB" sz="1200" kern="1200" dirty="0" err="1">
                <a:solidFill>
                  <a:schemeClr val="tx1"/>
                </a:solidFill>
                <a:effectLst/>
                <a:latin typeface="Arial" panose="020B0604020202020204" pitchFamily="34" charset="0"/>
                <a:ea typeface="+mn-ea"/>
                <a:cs typeface="Arial" panose="020B0604020202020204" pitchFamily="34" charset="0"/>
              </a:rPr>
              <a:t>adolygu’r</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deilliannau</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dysgu</a:t>
            </a:r>
            <a:r>
              <a:rPr lang="en-GB" sz="1200" kern="1200" dirty="0">
                <a:solidFill>
                  <a:schemeClr val="tx1"/>
                </a:solidFill>
                <a:effectLst/>
                <a:latin typeface="Arial" panose="020B0604020202020204" pitchFamily="34" charset="0"/>
                <a:ea typeface="+mn-ea"/>
                <a:cs typeface="Arial" panose="020B0604020202020204" pitchFamily="34" charset="0"/>
              </a:rPr>
              <a:t> ar gyfer y </a:t>
            </a:r>
            <a:r>
              <a:rPr lang="en-GB" sz="1200" kern="1200" dirty="0" err="1">
                <a:solidFill>
                  <a:schemeClr val="tx1"/>
                </a:solidFill>
                <a:effectLst/>
                <a:latin typeface="Arial" panose="020B0604020202020204" pitchFamily="34" charset="0"/>
                <a:ea typeface="+mn-ea"/>
                <a:cs typeface="Arial" panose="020B0604020202020204" pitchFamily="34" charset="0"/>
              </a:rPr>
              <a:t>diwrnod</a:t>
            </a:r>
            <a:r>
              <a:rPr lang="en-GB" sz="1200" kern="1200" dirty="0">
                <a:solidFill>
                  <a:schemeClr val="tx1"/>
                </a:solidFill>
                <a:effectLst/>
                <a:latin typeface="Arial" panose="020B0604020202020204" pitchFamily="34" charset="0"/>
                <a:ea typeface="+mn-ea"/>
                <a:cs typeface="Arial" panose="020B0604020202020204" pitchFamily="34" charset="0"/>
              </a:rPr>
              <a:t> a’r </a:t>
            </a:r>
            <a:r>
              <a:rPr lang="en-GB" sz="1200" kern="1200" dirty="0" err="1">
                <a:solidFill>
                  <a:schemeClr val="tx1"/>
                </a:solidFill>
                <a:effectLst/>
                <a:latin typeface="Arial" panose="020B0604020202020204" pitchFamily="34" charset="0"/>
                <a:ea typeface="+mn-ea"/>
                <a:cs typeface="Arial" panose="020B0604020202020204" pitchFamily="34" charset="0"/>
              </a:rPr>
              <a:t>prif</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negeseuon</a:t>
            </a:r>
            <a:r>
              <a:rPr lang="en-GB" sz="1200" kern="1200" dirty="0">
                <a:solidFill>
                  <a:schemeClr val="tx1"/>
                </a:solidFill>
                <a:effectLst/>
                <a:latin typeface="Arial" panose="020B0604020202020204" pitchFamily="34" charset="0"/>
                <a:ea typeface="+mn-ea"/>
                <a:cs typeface="Arial" panose="020B0604020202020204" pitchFamily="34" charset="0"/>
              </a:rPr>
              <a:t> am eu </a:t>
            </a:r>
            <a:r>
              <a:rPr lang="en-GB" sz="1200" kern="1200" dirty="0" err="1">
                <a:solidFill>
                  <a:schemeClr val="tx1"/>
                </a:solidFill>
                <a:effectLst/>
                <a:latin typeface="Arial" panose="020B0604020202020204" pitchFamily="34" charset="0"/>
                <a:ea typeface="+mn-ea"/>
                <a:cs typeface="Arial" panose="020B0604020202020204" pitchFamily="34" charset="0"/>
              </a:rPr>
              <a:t>cyfrifoldebau</a:t>
            </a:r>
            <a:r>
              <a:rPr lang="en-GB" sz="1200" kern="1200" dirty="0">
                <a:solidFill>
                  <a:schemeClr val="tx1"/>
                </a:solidFill>
                <a:effectLst/>
                <a:latin typeface="Arial" panose="020B0604020202020204" pitchFamily="34" charset="0"/>
                <a:ea typeface="+mn-ea"/>
                <a:cs typeface="Arial" panose="020B0604020202020204" pitchFamily="34" charset="0"/>
              </a:rPr>
              <a:t> fel </a:t>
            </a:r>
            <a:r>
              <a:rPr lang="en-GB" sz="1200" kern="1200" dirty="0" err="1">
                <a:solidFill>
                  <a:schemeClr val="tx1"/>
                </a:solidFill>
                <a:effectLst/>
                <a:latin typeface="Arial" panose="020B0604020202020204" pitchFamily="34" charset="0"/>
                <a:ea typeface="+mn-ea"/>
                <a:cs typeface="Arial" panose="020B0604020202020204" pitchFamily="34" charset="0"/>
              </a:rPr>
              <a:t>rhywun</a:t>
            </a:r>
            <a:r>
              <a:rPr lang="en-GB" sz="1200" kern="1200" dirty="0">
                <a:solidFill>
                  <a:schemeClr val="tx1"/>
                </a:solidFill>
                <a:effectLst/>
                <a:latin typeface="Arial" panose="020B0604020202020204" pitchFamily="34" charset="0"/>
                <a:ea typeface="+mn-ea"/>
                <a:cs typeface="Arial" panose="020B0604020202020204" pitchFamily="34" charset="0"/>
              </a:rPr>
              <a:t> sy’n hysbysu am </a:t>
            </a:r>
            <a:r>
              <a:rPr lang="en-GB" sz="1200" kern="1200" dirty="0" err="1">
                <a:solidFill>
                  <a:schemeClr val="tx1"/>
                </a:solidFill>
                <a:effectLst/>
                <a:latin typeface="Arial" panose="020B0604020202020204" pitchFamily="34" charset="0"/>
                <a:ea typeface="+mn-ea"/>
                <a:cs typeface="Arial" panose="020B0604020202020204" pitchFamily="34" charset="0"/>
              </a:rPr>
              <a:t>achosion</a:t>
            </a:r>
            <a:r>
              <a:rPr lang="en-GB" sz="1200" kern="1200" dirty="0">
                <a:solidFill>
                  <a:schemeClr val="tx1"/>
                </a:solidFill>
                <a:effectLst/>
                <a:latin typeface="Arial" panose="020B0604020202020204" pitchFamily="34" charset="0"/>
                <a:ea typeface="+mn-ea"/>
                <a:cs typeface="Arial" panose="020B0604020202020204" pitchFamily="34" charset="0"/>
              </a:rPr>
              <a:t> sy’n </a:t>
            </a:r>
            <a:r>
              <a:rPr lang="en-GB" sz="1200" kern="1200" dirty="0" err="1">
                <a:solidFill>
                  <a:schemeClr val="tx1"/>
                </a:solidFill>
                <a:effectLst/>
                <a:latin typeface="Arial" panose="020B0604020202020204" pitchFamily="34" charset="0"/>
                <a:ea typeface="+mn-ea"/>
                <a:cs typeface="Arial" panose="020B0604020202020204" pitchFamily="34" charset="0"/>
              </a:rPr>
              <a:t>destun</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pryder</a:t>
            </a:r>
            <a:r>
              <a:rPr lang="en-GB" sz="1200" kern="1200" dirty="0">
                <a:solidFill>
                  <a:schemeClr val="tx1"/>
                </a:solidFill>
                <a:effectLst/>
                <a:latin typeface="Arial" panose="020B0604020202020204" pitchFamily="34" charset="0"/>
                <a:ea typeface="+mn-ea"/>
                <a:cs typeface="Arial" panose="020B0604020202020204" pitchFamily="34" charset="0"/>
              </a:rPr>
              <a:t>. Eu sicrhau a rhoi </a:t>
            </a:r>
            <a:r>
              <a:rPr lang="en-GB" sz="1200" kern="1200" dirty="0" err="1">
                <a:solidFill>
                  <a:schemeClr val="tx1"/>
                </a:solidFill>
                <a:effectLst/>
                <a:latin typeface="Arial" panose="020B0604020202020204" pitchFamily="34" charset="0"/>
                <a:ea typeface="+mn-ea"/>
                <a:cs typeface="Arial" panose="020B0604020202020204" pitchFamily="34" charset="0"/>
              </a:rPr>
              <a:t>neges</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glir</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iddynt</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ynglŷn</a:t>
            </a:r>
            <a:r>
              <a:rPr lang="en-GB" sz="1200" kern="1200" dirty="0">
                <a:solidFill>
                  <a:schemeClr val="tx1"/>
                </a:solidFill>
                <a:effectLst/>
                <a:latin typeface="Arial" panose="020B0604020202020204" pitchFamily="34" charset="0"/>
                <a:ea typeface="+mn-ea"/>
                <a:cs typeface="Arial" panose="020B0604020202020204" pitchFamily="34" charset="0"/>
              </a:rPr>
              <a:t> â </a:t>
            </a:r>
            <a:r>
              <a:rPr lang="en-GB" sz="1200" kern="1200" dirty="0" err="1">
                <a:solidFill>
                  <a:schemeClr val="tx1"/>
                </a:solidFill>
                <a:effectLst/>
                <a:latin typeface="Arial" panose="020B0604020202020204" pitchFamily="34" charset="0"/>
                <a:ea typeface="+mn-ea"/>
                <a:cs typeface="Arial" panose="020B0604020202020204" pitchFamily="34" charset="0"/>
              </a:rPr>
              <a:t>sut</a:t>
            </a:r>
            <a:r>
              <a:rPr lang="en-GB" sz="1200" kern="1200" dirty="0">
                <a:solidFill>
                  <a:schemeClr val="tx1"/>
                </a:solidFill>
                <a:effectLst/>
                <a:latin typeface="Arial" panose="020B0604020202020204" pitchFamily="34" charset="0"/>
                <a:ea typeface="+mn-ea"/>
                <a:cs typeface="Arial" panose="020B0604020202020204" pitchFamily="34" charset="0"/>
              </a:rPr>
              <a:t> i </a:t>
            </a:r>
            <a:r>
              <a:rPr lang="en-GB" sz="1200" kern="1200" dirty="0" err="1">
                <a:solidFill>
                  <a:schemeClr val="tx1"/>
                </a:solidFill>
                <a:effectLst/>
                <a:latin typeface="Arial" panose="020B0604020202020204" pitchFamily="34" charset="0"/>
                <a:ea typeface="+mn-ea"/>
                <a:cs typeface="Arial" panose="020B0604020202020204" pitchFamily="34" charset="0"/>
              </a:rPr>
              <a:t>gael</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rhagor</a:t>
            </a:r>
            <a:r>
              <a:rPr lang="en-GB" sz="1200" kern="1200" dirty="0">
                <a:solidFill>
                  <a:schemeClr val="tx1"/>
                </a:solidFill>
                <a:effectLst/>
                <a:latin typeface="Arial" panose="020B0604020202020204" pitchFamily="34" charset="0"/>
                <a:ea typeface="+mn-ea"/>
                <a:cs typeface="Arial" panose="020B0604020202020204" pitchFamily="34" charset="0"/>
              </a:rPr>
              <a:t> o </a:t>
            </a:r>
            <a:r>
              <a:rPr lang="en-GB" sz="1200" kern="1200" dirty="0" err="1">
                <a:solidFill>
                  <a:schemeClr val="tx1"/>
                </a:solidFill>
                <a:effectLst/>
                <a:latin typeface="Arial" panose="020B0604020202020204" pitchFamily="34" charset="0"/>
                <a:ea typeface="+mn-ea"/>
                <a:cs typeface="Arial" panose="020B0604020202020204" pitchFamily="34" charset="0"/>
              </a:rPr>
              <a:t>gymorth</a:t>
            </a:r>
            <a:r>
              <a:rPr lang="en-GB" sz="1200" kern="1200" dirty="0">
                <a:solidFill>
                  <a:schemeClr val="tx1"/>
                </a:solidFill>
                <a:effectLst/>
                <a:latin typeface="Arial" panose="020B0604020202020204" pitchFamily="34" charset="0"/>
                <a:ea typeface="+mn-ea"/>
                <a:cs typeface="Arial" panose="020B0604020202020204" pitchFamily="34" charset="0"/>
              </a:rPr>
              <a:t> a </a:t>
            </a:r>
            <a:r>
              <a:rPr lang="en-GB" sz="1200" kern="1200" dirty="0" err="1">
                <a:solidFill>
                  <a:schemeClr val="tx1"/>
                </a:solidFill>
                <a:effectLst/>
                <a:latin typeface="Arial" panose="020B0604020202020204" pitchFamily="34" charset="0"/>
                <a:ea typeface="+mn-ea"/>
                <a:cs typeface="Arial" panose="020B0604020202020204" pitchFamily="34" charset="0"/>
              </a:rPr>
              <a:t>gwybodaeth</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Gallai</a:t>
            </a:r>
            <a:r>
              <a:rPr lang="en-GB" sz="1200" kern="1200" dirty="0">
                <a:solidFill>
                  <a:schemeClr val="tx1"/>
                </a:solidFill>
                <a:effectLst/>
                <a:latin typeface="Arial" panose="020B0604020202020204" pitchFamily="34" charset="0"/>
                <a:ea typeface="+mn-ea"/>
                <a:cs typeface="Arial" panose="020B0604020202020204" pitchFamily="34" charset="0"/>
              </a:rPr>
              <a:t> hyn fod yn </a:t>
            </a:r>
            <a:r>
              <a:rPr lang="en-GB" sz="1200" kern="1200" dirty="0" err="1">
                <a:solidFill>
                  <a:schemeClr val="tx1"/>
                </a:solidFill>
                <a:effectLst/>
                <a:latin typeface="Arial" panose="020B0604020202020204" pitchFamily="34" charset="0"/>
                <a:ea typeface="+mn-ea"/>
                <a:cs typeface="Arial" panose="020B0604020202020204" pitchFamily="34" charset="0"/>
              </a:rPr>
              <a:t>daflen</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ddefnyddiol</a:t>
            </a:r>
            <a:r>
              <a:rPr lang="en-GB" sz="1200" kern="1200" dirty="0">
                <a:solidFill>
                  <a:schemeClr val="tx1"/>
                </a:solidFill>
                <a:effectLst/>
                <a:latin typeface="Arial" panose="020B0604020202020204" pitchFamily="34" charset="0"/>
                <a:ea typeface="+mn-ea"/>
                <a:cs typeface="Arial" panose="020B0604020202020204" pitchFamily="34" charset="0"/>
              </a:rPr>
              <a:t> ar gyfer </a:t>
            </a:r>
            <a:r>
              <a:rPr lang="en-GB" sz="1200" kern="1200" dirty="0" err="1">
                <a:solidFill>
                  <a:schemeClr val="tx1"/>
                </a:solidFill>
                <a:effectLst/>
                <a:latin typeface="Arial" panose="020B0604020202020204" pitchFamily="34" charset="0"/>
                <a:ea typeface="+mn-ea"/>
                <a:cs typeface="Arial" panose="020B0604020202020204" pitchFamily="34" charset="0"/>
              </a:rPr>
              <a:t>cyfranogwyr</a:t>
            </a:r>
            <a:r>
              <a:rPr lang="en-GB" sz="1200" kern="1200" dirty="0">
                <a:solidFill>
                  <a:schemeClr val="tx1"/>
                </a:solidFill>
                <a:effectLst/>
                <a:latin typeface="Arial" panose="020B0604020202020204" pitchFamily="34" charset="0"/>
                <a:ea typeface="+mn-ea"/>
                <a:cs typeface="Arial" panose="020B0604020202020204" pitchFamily="34" charset="0"/>
              </a:rPr>
              <a:t> ac mae </a:t>
            </a:r>
            <a:r>
              <a:rPr lang="en-GB" sz="1200" kern="1200" dirty="0" err="1">
                <a:solidFill>
                  <a:schemeClr val="tx1"/>
                </a:solidFill>
                <a:effectLst/>
                <a:latin typeface="Arial" panose="020B0604020202020204" pitchFamily="34" charset="0"/>
                <a:ea typeface="+mn-ea"/>
                <a:cs typeface="Arial" panose="020B0604020202020204" pitchFamily="34" charset="0"/>
              </a:rPr>
              <a:t>modd</a:t>
            </a:r>
            <a:r>
              <a:rPr lang="en-GB" sz="1200" kern="1200" dirty="0">
                <a:solidFill>
                  <a:schemeClr val="tx1"/>
                </a:solidFill>
                <a:effectLst/>
                <a:latin typeface="Arial" panose="020B0604020202020204" pitchFamily="34" charset="0"/>
                <a:ea typeface="+mn-ea"/>
                <a:cs typeface="Arial" panose="020B0604020202020204" pitchFamily="34" charset="0"/>
              </a:rPr>
              <a:t> ei </a:t>
            </a:r>
            <a:r>
              <a:rPr lang="en-GB" sz="1200" kern="1200" dirty="0" err="1">
                <a:solidFill>
                  <a:schemeClr val="tx1"/>
                </a:solidFill>
                <a:effectLst/>
                <a:latin typeface="Arial" panose="020B0604020202020204" pitchFamily="34" charset="0"/>
                <a:ea typeface="+mn-ea"/>
                <a:cs typeface="Arial" panose="020B0604020202020204" pitchFamily="34" charset="0"/>
              </a:rPr>
              <a:t>haddasu</a:t>
            </a:r>
            <a:r>
              <a:rPr lang="en-GB" sz="1200" kern="1200" dirty="0">
                <a:solidFill>
                  <a:schemeClr val="tx1"/>
                </a:solidFill>
                <a:effectLst/>
                <a:latin typeface="Arial" panose="020B0604020202020204" pitchFamily="34" charset="0"/>
                <a:ea typeface="+mn-ea"/>
                <a:cs typeface="Arial" panose="020B0604020202020204" pitchFamily="34" charset="0"/>
              </a:rPr>
              <a:t> i </a:t>
            </a:r>
            <a:r>
              <a:rPr lang="en-GB" sz="1200" kern="1200" dirty="0" err="1">
                <a:solidFill>
                  <a:schemeClr val="tx1"/>
                </a:solidFill>
                <a:effectLst/>
                <a:latin typeface="Arial" panose="020B0604020202020204" pitchFamily="34" charset="0"/>
                <a:ea typeface="+mn-ea"/>
                <a:cs typeface="Arial" panose="020B0604020202020204" pitchFamily="34" charset="0"/>
              </a:rPr>
              <a:t>weddu</a:t>
            </a:r>
            <a:r>
              <a:rPr lang="en-GB" sz="1200" kern="1200" dirty="0">
                <a:solidFill>
                  <a:schemeClr val="tx1"/>
                </a:solidFill>
                <a:effectLst/>
                <a:latin typeface="Arial" panose="020B0604020202020204" pitchFamily="34" charset="0"/>
                <a:ea typeface="+mn-ea"/>
                <a:cs typeface="Arial" panose="020B0604020202020204" pitchFamily="34" charset="0"/>
              </a:rPr>
              <a:t> i unigolion.</a:t>
            </a:r>
            <a:endParaRPr lang="cy-GB" sz="120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779048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﻿Dylai’r cyfranogwyr </a:t>
            </a:r>
            <a:r>
              <a:rPr lang="en-US" dirty="0" err="1">
                <a:latin typeface="Arial" panose="020B0604020202020204" pitchFamily="34" charset="0"/>
                <a:cs typeface="Arial" panose="020B0604020202020204" pitchFamily="34" charset="0"/>
              </a:rPr>
              <a:t>ystyried</a:t>
            </a:r>
            <a:r>
              <a:rPr lang="en-US" dirty="0">
                <a:latin typeface="Arial" panose="020B0604020202020204" pitchFamily="34" charset="0"/>
                <a:cs typeface="Arial" panose="020B0604020202020204" pitchFamily="34" charset="0"/>
              </a:rPr>
              <a:t> na fydd eu </a:t>
            </a:r>
            <a:r>
              <a:rPr lang="en-US" dirty="0" err="1">
                <a:latin typeface="Arial" panose="020B0604020202020204" pitchFamily="34" charset="0"/>
                <a:cs typeface="Arial" panose="020B0604020202020204" pitchFamily="34" charset="0"/>
              </a:rPr>
              <a:t>pryderon</a:t>
            </a:r>
            <a:r>
              <a:rPr lang="en-US" dirty="0">
                <a:latin typeface="Arial" panose="020B0604020202020204" pitchFamily="34" charset="0"/>
                <a:cs typeface="Arial" panose="020B0604020202020204" pitchFamily="34" charset="0"/>
              </a:rPr>
              <a:t> yn cael sylw o </a:t>
            </a:r>
            <a:r>
              <a:rPr lang="en-US" dirty="0" err="1">
                <a:latin typeface="Arial" panose="020B0604020202020204" pitchFamily="34" charset="0"/>
                <a:cs typeface="Arial" panose="020B0604020202020204" pitchFamily="34" charset="0"/>
              </a:rPr>
              <a:t>reidrwydd</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cysylltu’n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ôl</a:t>
            </a:r>
            <a:r>
              <a:rPr lang="en-US" dirty="0">
                <a:latin typeface="Arial" panose="020B0604020202020204" pitchFamily="34" charset="0"/>
                <a:cs typeface="Arial" panose="020B0604020202020204" pitchFamily="34" charset="0"/>
              </a:rPr>
              <a:t> â’r gweithgaredd ar </a:t>
            </a:r>
            <a:r>
              <a:rPr lang="en-US" dirty="0" err="1">
                <a:latin typeface="Arial" panose="020B0604020202020204" pitchFamily="34" charset="0"/>
                <a:cs typeface="Arial" panose="020B0604020202020204" pitchFamily="34" charset="0"/>
              </a:rPr>
              <a:t>rwystrau</a:t>
            </a:r>
            <a:r>
              <a:rPr lang="en-US" dirty="0">
                <a:latin typeface="Arial" panose="020B0604020202020204" pitchFamily="34" charset="0"/>
                <a:cs typeface="Arial" panose="020B0604020202020204" pitchFamily="34" charset="0"/>
              </a:rPr>
              <a:t>. Dylid cael syniadau gan y grŵp cyfan. Os yw’n briodol, </a:t>
            </a:r>
            <a:r>
              <a:rPr lang="en-US" dirty="0" err="1">
                <a:latin typeface="Arial" panose="020B0604020202020204" pitchFamily="34" charset="0"/>
                <a:cs typeface="Arial" panose="020B0604020202020204" pitchFamily="34" charset="0"/>
              </a:rPr>
              <a:t>cyfeirio</a:t>
            </a:r>
            <a:r>
              <a:rPr lang="en-US" dirty="0">
                <a:latin typeface="Arial" panose="020B0604020202020204" pitchFamily="34" charset="0"/>
                <a:cs typeface="Arial" panose="020B0604020202020204" pitchFamily="34" charset="0"/>
              </a:rPr>
              <a:t> at eu </a:t>
            </a:r>
            <a:r>
              <a:rPr lang="en-US" dirty="0" err="1">
                <a:latin typeface="Arial" panose="020B0604020202020204" pitchFamily="34" charset="0"/>
                <a:cs typeface="Arial" panose="020B0604020202020204" pitchFamily="34" charset="0"/>
              </a:rPr>
              <a:t>gweithdrefn</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polisi</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chwythu’r</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chwiban</a:t>
            </a:r>
            <a:r>
              <a:rPr lang="en-US" baseline="0" dirty="0">
                <a:latin typeface="Arial" panose="020B0604020202020204" pitchFamily="34" charset="0"/>
                <a:cs typeface="Arial" panose="020B0604020202020204" pitchFamily="34" charset="0"/>
              </a:rPr>
              <a:t> mewnol.</a:t>
            </a:r>
            <a:r>
              <a:rPr lang="en-US" dirty="0">
                <a:latin typeface="Arial" panose="020B0604020202020204" pitchFamily="34" charset="0"/>
                <a:cs typeface="Arial" panose="020B0604020202020204" pitchFamily="34" charset="0"/>
              </a:rPr>
              <a:t> Gellir </a:t>
            </a:r>
            <a:r>
              <a:rPr lang="en-US" dirty="0" err="1">
                <a:latin typeface="Arial" panose="020B0604020202020204" pitchFamily="34" charset="0"/>
                <a:cs typeface="Arial" panose="020B0604020202020204" pitchFamily="34" charset="0"/>
              </a:rPr>
              <a:t>cofnodi</a:t>
            </a:r>
            <a:r>
              <a:rPr lang="en-US" dirty="0">
                <a:latin typeface="Arial" panose="020B0604020202020204" pitchFamily="34" charset="0"/>
                <a:cs typeface="Arial" panose="020B0604020202020204" pitchFamily="34" charset="0"/>
              </a:rPr>
              <a:t> hyn yn y llyfr gwaith. </a:t>
            </a:r>
          </a:p>
        </p:txBody>
      </p:sp>
      <p:sp>
        <p:nvSpPr>
          <p:cNvPr id="4" name="Slide Number Placeholder 3"/>
          <p:cNvSpPr>
            <a:spLocks noGrp="1"/>
          </p:cNvSpPr>
          <p:nvPr>
            <p:ph type="sldNum" sz="quarter" idx="10"/>
          </p:nvPr>
        </p:nvSpPr>
        <p:spPr/>
        <p:txBody>
          <a:bodyPr/>
          <a:lstStyle/>
          <a:p>
            <a:fld id="{5B06615A-BDFD-4F93-A786-200AC70AF5C0}" type="slidenum">
              <a:rPr lang="en-US" smtClean="0"/>
              <a:pPr/>
              <a:t>41</a:t>
            </a:fld>
            <a:endParaRPr lang="en-US" dirty="0"/>
          </a:p>
        </p:txBody>
      </p:sp>
    </p:spTree>
    <p:extLst>
      <p:ext uri="{BB962C8B-B14F-4D97-AF65-F5344CB8AC3E}">
        <p14:creationId xmlns:p14="http://schemas.microsoft.com/office/powerpoint/2010/main" val="727566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a:t>
            </a:r>
            <a:r>
              <a:rPr lang="en-US" sz="1200" kern="1200" dirty="0">
                <a:solidFill>
                  <a:schemeClr val="tx1"/>
                </a:solidFill>
                <a:effectLst/>
                <a:latin typeface="Arial" panose="020B0604020202020204" pitchFamily="34" charset="0"/>
                <a:ea typeface="+mn-ea"/>
                <a:cs typeface="Arial" panose="020B0604020202020204" pitchFamily="34" charset="0"/>
              </a:rPr>
              <a:t>Mae’r </a:t>
            </a:r>
            <a:r>
              <a:rPr lang="en-US" sz="1200" kern="1200" dirty="0" err="1">
                <a:solidFill>
                  <a:schemeClr val="tx1"/>
                </a:solidFill>
                <a:effectLst/>
                <a:latin typeface="Arial" panose="020B0604020202020204" pitchFamily="34" charset="0"/>
                <a:ea typeface="+mn-ea"/>
                <a:cs typeface="Arial" panose="020B0604020202020204" pitchFamily="34" charset="0"/>
              </a:rPr>
              <a:t>pethau</a:t>
            </a:r>
            <a:r>
              <a:rPr lang="en-US" sz="1200" kern="1200" dirty="0">
                <a:solidFill>
                  <a:schemeClr val="tx1"/>
                </a:solidFill>
                <a:effectLst/>
                <a:latin typeface="Arial" panose="020B0604020202020204" pitchFamily="34" charset="0"/>
                <a:ea typeface="+mn-ea"/>
                <a:cs typeface="Arial" panose="020B0604020202020204" pitchFamily="34" charset="0"/>
              </a:rPr>
              <a:t> y dylid ac na </a:t>
            </a:r>
            <a:r>
              <a:rPr lang="en-US" sz="1200" kern="1200" dirty="0" err="1">
                <a:solidFill>
                  <a:schemeClr val="tx1"/>
                </a:solidFill>
                <a:effectLst/>
                <a:latin typeface="Arial" panose="020B0604020202020204" pitchFamily="34" charset="0"/>
                <a:ea typeface="+mn-ea"/>
                <a:cs typeface="Arial" panose="020B0604020202020204" pitchFamily="34" charset="0"/>
              </a:rPr>
              <a:t>ddylid</a:t>
            </a:r>
            <a:r>
              <a:rPr lang="en-US" sz="1200" kern="1200" dirty="0">
                <a:solidFill>
                  <a:schemeClr val="tx1"/>
                </a:solidFill>
                <a:effectLst/>
                <a:latin typeface="Arial" panose="020B0604020202020204" pitchFamily="34" charset="0"/>
                <a:ea typeface="+mn-ea"/>
                <a:cs typeface="Arial" panose="020B0604020202020204" pitchFamily="34" charset="0"/>
              </a:rPr>
              <a:t> eu gwneud</a:t>
            </a:r>
            <a:r>
              <a:rPr lang="en-US" sz="1200" kern="1200" baseline="0" dirty="0">
                <a:solidFill>
                  <a:schemeClr val="tx1"/>
                </a:solidFill>
                <a:effectLst/>
                <a:latin typeface="Arial" panose="020B0604020202020204" pitchFamily="34" charset="0"/>
                <a:ea typeface="+mn-ea"/>
                <a:cs typeface="Arial" panose="020B0604020202020204" pitchFamily="34" charset="0"/>
              </a:rPr>
              <a:t> i’w </a:t>
            </a:r>
            <a:r>
              <a:rPr lang="en-US" sz="1200" kern="1200" baseline="0" dirty="0" err="1">
                <a:solidFill>
                  <a:schemeClr val="tx1"/>
                </a:solidFill>
                <a:effectLst/>
                <a:latin typeface="Arial" panose="020B0604020202020204" pitchFamily="34" charset="0"/>
                <a:ea typeface="+mn-ea"/>
                <a:cs typeface="Arial" panose="020B0604020202020204" pitchFamily="34" charset="0"/>
              </a:rPr>
              <a:t>gweld</a:t>
            </a:r>
            <a:r>
              <a:rPr lang="en-US" sz="1200" kern="1200" baseline="0" dirty="0">
                <a:solidFill>
                  <a:schemeClr val="tx1"/>
                </a:solidFill>
                <a:effectLst/>
                <a:latin typeface="Arial" panose="020B0604020202020204" pitchFamily="34" charset="0"/>
                <a:ea typeface="+mn-ea"/>
                <a:cs typeface="Arial" panose="020B0604020202020204" pitchFamily="34" charset="0"/>
              </a:rPr>
              <a:t> ar </a:t>
            </a:r>
            <a:r>
              <a:rPr lang="en-US" sz="1200" kern="1200" dirty="0" err="1">
                <a:solidFill>
                  <a:schemeClr val="tx1"/>
                </a:solidFill>
                <a:effectLst/>
                <a:latin typeface="Arial" panose="020B0604020202020204" pitchFamily="34" charset="0"/>
                <a:ea typeface="+mn-ea"/>
                <a:cs typeface="Arial" panose="020B0604020202020204" pitchFamily="34" charset="0"/>
              </a:rPr>
              <a:t>wefan</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Comisiynydd</a:t>
            </a:r>
            <a:r>
              <a:rPr lang="en-US" sz="1200" kern="1200" dirty="0">
                <a:solidFill>
                  <a:schemeClr val="tx1"/>
                </a:solidFill>
                <a:effectLst/>
                <a:latin typeface="Arial" panose="020B0604020202020204" pitchFamily="34" charset="0"/>
                <a:ea typeface="+mn-ea"/>
                <a:cs typeface="Arial" panose="020B0604020202020204" pitchFamily="34" charset="0"/>
              </a:rPr>
              <a:t> Pobl </a:t>
            </a:r>
            <a:r>
              <a:rPr lang="en-US" sz="1200" kern="1200" dirty="0" err="1">
                <a:solidFill>
                  <a:schemeClr val="tx1"/>
                </a:solidFill>
                <a:effectLst/>
                <a:latin typeface="Arial" panose="020B0604020202020204" pitchFamily="34" charset="0"/>
                <a:ea typeface="+mn-ea"/>
                <a:cs typeface="Arial" panose="020B0604020202020204" pitchFamily="34" charset="0"/>
              </a:rPr>
              <a:t>Hŷn</a:t>
            </a:r>
            <a:r>
              <a:rPr lang="en-US" sz="1200" kern="1200" dirty="0">
                <a:solidFill>
                  <a:schemeClr val="tx1"/>
                </a:solidFill>
                <a:effectLst/>
                <a:latin typeface="Arial" panose="020B0604020202020204" pitchFamily="34" charset="0"/>
                <a:ea typeface="+mn-ea"/>
                <a:cs typeface="Arial" panose="020B0604020202020204" pitchFamily="34" charset="0"/>
              </a:rPr>
              <a:t> Cymru. </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err="1">
                <a:solidFill>
                  <a:schemeClr val="tx1"/>
                </a:solidFill>
                <a:effectLst/>
                <a:latin typeface="Arial" panose="020B0604020202020204" pitchFamily="34" charset="0"/>
                <a:ea typeface="+mn-ea"/>
                <a:cs typeface="Arial" panose="020B0604020202020204" pitchFamily="34" charset="0"/>
              </a:rPr>
              <a:t>Cafodd</a:t>
            </a:r>
            <a:r>
              <a:rPr lang="en-US" sz="1200" kern="1200" dirty="0">
                <a:solidFill>
                  <a:schemeClr val="tx1"/>
                </a:solidFill>
                <a:effectLst/>
                <a:latin typeface="Arial" panose="020B0604020202020204" pitchFamily="34" charset="0"/>
                <a:ea typeface="+mn-ea"/>
                <a:cs typeface="Arial" panose="020B0604020202020204" pitchFamily="34" charset="0"/>
              </a:rPr>
              <a:t> Deddf </a:t>
            </a:r>
            <a:r>
              <a:rPr lang="en-US" sz="1200" kern="1200" dirty="0" err="1">
                <a:solidFill>
                  <a:schemeClr val="tx1"/>
                </a:solidFill>
                <a:effectLst/>
                <a:latin typeface="Arial" panose="020B0604020202020204" pitchFamily="34" charset="0"/>
                <a:ea typeface="+mn-ea"/>
                <a:cs typeface="Arial" panose="020B0604020202020204" pitchFamily="34" charset="0"/>
              </a:rPr>
              <a:t>Datgelu</a:t>
            </a:r>
            <a:r>
              <a:rPr lang="en-US" sz="1200" kern="1200" dirty="0">
                <a:solidFill>
                  <a:schemeClr val="tx1"/>
                </a:solidFill>
                <a:effectLst/>
                <a:latin typeface="Arial" panose="020B0604020202020204" pitchFamily="34" charset="0"/>
                <a:ea typeface="+mn-ea"/>
                <a:cs typeface="Arial" panose="020B0604020202020204" pitchFamily="34" charset="0"/>
              </a:rPr>
              <a:t> er Lles y </a:t>
            </a:r>
            <a:r>
              <a:rPr lang="en-US" sz="1200" kern="1200" dirty="0" err="1">
                <a:solidFill>
                  <a:schemeClr val="tx1"/>
                </a:solidFill>
                <a:effectLst/>
                <a:latin typeface="Arial" panose="020B0604020202020204" pitchFamily="34" charset="0"/>
                <a:ea typeface="+mn-ea"/>
                <a:cs typeface="Arial" panose="020B0604020202020204" pitchFamily="34" charset="0"/>
              </a:rPr>
              <a:t>Cyhoedd</a:t>
            </a:r>
            <a:r>
              <a:rPr lang="en-US" sz="1200" kern="1200" dirty="0">
                <a:solidFill>
                  <a:schemeClr val="tx1"/>
                </a:solidFill>
                <a:effectLst/>
                <a:latin typeface="Arial" panose="020B0604020202020204" pitchFamily="34" charset="0"/>
                <a:ea typeface="+mn-ea"/>
                <a:cs typeface="Arial" panose="020B0604020202020204" pitchFamily="34" charset="0"/>
              </a:rPr>
              <a:t> 1998</a:t>
            </a:r>
            <a:r>
              <a:rPr lang="en-US" sz="1200" i="1"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ei </a:t>
            </a:r>
            <a:r>
              <a:rPr lang="en-US" sz="1200" kern="1200" dirty="0" err="1">
                <a:solidFill>
                  <a:schemeClr val="tx1"/>
                </a:solidFill>
                <a:effectLst/>
                <a:latin typeface="Arial" panose="020B0604020202020204" pitchFamily="34" charset="0"/>
                <a:ea typeface="+mn-ea"/>
                <a:cs typeface="Arial" panose="020B0604020202020204" pitchFamily="34" charset="0"/>
              </a:rPr>
              <a:t>chyflwyno</a:t>
            </a:r>
            <a:r>
              <a:rPr lang="en-US" sz="1200" kern="1200" dirty="0">
                <a:solidFill>
                  <a:schemeClr val="tx1"/>
                </a:solidFill>
                <a:effectLst/>
                <a:latin typeface="Arial" panose="020B0604020202020204" pitchFamily="34" charset="0"/>
                <a:ea typeface="+mn-ea"/>
                <a:cs typeface="Arial" panose="020B0604020202020204" pitchFamily="34" charset="0"/>
              </a:rPr>
              <a:t> er mwyn amddiffyn gweithwyr </a:t>
            </a:r>
            <a:r>
              <a:rPr lang="en-US" sz="1200" kern="1200" dirty="0" err="1">
                <a:solidFill>
                  <a:schemeClr val="tx1"/>
                </a:solidFill>
                <a:effectLst/>
                <a:latin typeface="Arial" panose="020B0604020202020204" pitchFamily="34" charset="0"/>
                <a:ea typeface="+mn-ea"/>
                <a:cs typeface="Arial" panose="020B0604020202020204" pitchFamily="34" charset="0"/>
              </a:rPr>
              <a:t>cyflogedig</a:t>
            </a:r>
            <a:r>
              <a:rPr lang="en-US" sz="1200" kern="1200" dirty="0">
                <a:solidFill>
                  <a:schemeClr val="tx1"/>
                </a:solidFill>
                <a:effectLst/>
                <a:latin typeface="Arial" panose="020B0604020202020204" pitchFamily="34" charset="0"/>
                <a:ea typeface="+mn-ea"/>
                <a:cs typeface="Arial" panose="020B0604020202020204" pitchFamily="34" charset="0"/>
              </a:rPr>
              <a:t> sy’n </a:t>
            </a:r>
            <a:r>
              <a:rPr lang="en-US" sz="1200" kern="1200" dirty="0" err="1">
                <a:solidFill>
                  <a:schemeClr val="tx1"/>
                </a:solidFill>
                <a:effectLst/>
                <a:latin typeface="Arial" panose="020B0604020202020204" pitchFamily="34" charset="0"/>
                <a:ea typeface="+mn-ea"/>
                <a:cs typeface="Arial" panose="020B0604020202020204" pitchFamily="34" charset="0"/>
              </a:rPr>
              <a:t>poeni</a:t>
            </a:r>
            <a:r>
              <a:rPr lang="en-US" sz="1200" kern="1200" dirty="0">
                <a:solidFill>
                  <a:schemeClr val="tx1"/>
                </a:solidFill>
                <a:effectLst/>
                <a:latin typeface="Arial" panose="020B0604020202020204" pitchFamily="34" charset="0"/>
                <a:ea typeface="+mn-ea"/>
                <a:cs typeface="Arial" panose="020B0604020202020204" pitchFamily="34" charset="0"/>
              </a:rPr>
              <a:t> am </a:t>
            </a:r>
            <a:r>
              <a:rPr lang="en-US" sz="1200" kern="1200" dirty="0" err="1">
                <a:solidFill>
                  <a:schemeClr val="tx1"/>
                </a:solidFill>
                <a:effectLst/>
                <a:latin typeface="Arial" panose="020B0604020202020204" pitchFamily="34" charset="0"/>
                <a:ea typeface="+mn-ea"/>
                <a:cs typeface="Arial" panose="020B0604020202020204" pitchFamily="34" charset="0"/>
              </a:rPr>
              <a:t>gamweithredu</a:t>
            </a:r>
            <a:r>
              <a:rPr lang="en-US" sz="1200" kern="1200" dirty="0">
                <a:solidFill>
                  <a:schemeClr val="tx1"/>
                </a:solidFill>
                <a:effectLst/>
                <a:latin typeface="Arial" panose="020B0604020202020204" pitchFamily="34" charset="0"/>
                <a:ea typeface="+mn-ea"/>
                <a:cs typeface="Arial" panose="020B0604020202020204" pitchFamily="34" charset="0"/>
              </a:rPr>
              <a:t> yn eu gwaith ac sydd am ‘</a:t>
            </a:r>
            <a:r>
              <a:rPr lang="en-US" sz="1200" kern="1200" dirty="0" err="1">
                <a:solidFill>
                  <a:schemeClr val="tx1"/>
                </a:solidFill>
                <a:effectLst/>
                <a:latin typeface="Arial" panose="020B0604020202020204" pitchFamily="34" charset="0"/>
                <a:ea typeface="+mn-ea"/>
                <a:cs typeface="Arial" panose="020B0604020202020204" pitchFamily="34" charset="0"/>
              </a:rPr>
              <a:t>chwythu’r</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chwiban</a:t>
            </a:r>
            <a:r>
              <a:rPr lang="en-US" sz="1200" kern="1200" dirty="0">
                <a:solidFill>
                  <a:schemeClr val="tx1"/>
                </a:solidFill>
                <a:effectLst/>
                <a:latin typeface="Arial" panose="020B0604020202020204" pitchFamily="34" charset="0"/>
                <a:ea typeface="+mn-ea"/>
                <a:cs typeface="Arial" panose="020B0604020202020204" pitchFamily="34" charset="0"/>
              </a:rPr>
              <a:t>’. Mae’r Ddeddf yn </a:t>
            </a:r>
            <a:r>
              <a:rPr lang="en-US" sz="1200" kern="1200" dirty="0" err="1">
                <a:solidFill>
                  <a:schemeClr val="tx1"/>
                </a:solidFill>
                <a:effectLst/>
                <a:latin typeface="Arial" panose="020B0604020202020204" pitchFamily="34" charset="0"/>
                <a:ea typeface="+mn-ea"/>
                <a:cs typeface="Arial" panose="020B0604020202020204" pitchFamily="34" charset="0"/>
              </a:rPr>
              <a:t>gymwys</a:t>
            </a:r>
            <a:r>
              <a:rPr lang="en-US" sz="1200" kern="1200" dirty="0">
                <a:solidFill>
                  <a:schemeClr val="tx1"/>
                </a:solidFill>
                <a:effectLst/>
                <a:latin typeface="Arial" panose="020B0604020202020204" pitchFamily="34" charset="0"/>
                <a:ea typeface="+mn-ea"/>
                <a:cs typeface="Arial" panose="020B0604020202020204" pitchFamily="34" charset="0"/>
              </a:rPr>
              <a:t> i’r rhan fwyaf o </a:t>
            </a:r>
            <a:r>
              <a:rPr lang="en-US" sz="1200" kern="1200" dirty="0" err="1">
                <a:solidFill>
                  <a:schemeClr val="tx1"/>
                </a:solidFill>
                <a:effectLst/>
                <a:latin typeface="Arial" panose="020B0604020202020204" pitchFamily="34" charset="0"/>
                <a:ea typeface="+mn-ea"/>
                <a:cs typeface="Arial" panose="020B0604020202020204" pitchFamily="34" charset="0"/>
              </a:rPr>
              <a:t>weithwyr</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cyflogedig</a:t>
            </a:r>
            <a:r>
              <a:rPr lang="en-US" sz="1200" kern="1200" dirty="0">
                <a:solidFill>
                  <a:schemeClr val="tx1"/>
                </a:solidFill>
                <a:effectLst/>
                <a:latin typeface="Arial" panose="020B0604020202020204" pitchFamily="34" charset="0"/>
                <a:ea typeface="+mn-ea"/>
                <a:cs typeface="Arial" panose="020B0604020202020204" pitchFamily="34" charset="0"/>
              </a:rPr>
              <a:t> ac yn cynnwys y rhai a </a:t>
            </a:r>
            <a:r>
              <a:rPr lang="en-US" sz="1200" kern="1200" dirty="0" err="1">
                <a:solidFill>
                  <a:schemeClr val="tx1"/>
                </a:solidFill>
                <a:effectLst/>
                <a:latin typeface="Arial" panose="020B0604020202020204" pitchFamily="34" charset="0"/>
                <a:ea typeface="+mn-ea"/>
                <a:cs typeface="Arial" panose="020B0604020202020204" pitchFamily="34" charset="0"/>
              </a:rPr>
              <a:t>gyflogir</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dros</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dro</a:t>
            </a:r>
            <a:r>
              <a:rPr lang="en-US" sz="1200" kern="1200" dirty="0">
                <a:solidFill>
                  <a:schemeClr val="tx1"/>
                </a:solidFill>
                <a:effectLst/>
                <a:latin typeface="Arial" panose="020B0604020202020204" pitchFamily="34" charset="0"/>
                <a:ea typeface="+mn-ea"/>
                <a:cs typeface="Arial" panose="020B0604020202020204" pitchFamily="34" charset="0"/>
              </a:rPr>
              <a:t> neu drwy </a:t>
            </a:r>
            <a:r>
              <a:rPr lang="en-US" sz="1200" kern="1200" dirty="0" err="1">
                <a:solidFill>
                  <a:schemeClr val="tx1"/>
                </a:solidFill>
                <a:effectLst/>
                <a:latin typeface="Arial" panose="020B0604020202020204" pitchFamily="34" charset="0"/>
                <a:ea typeface="+mn-ea"/>
                <a:cs typeface="Arial" panose="020B0604020202020204" pitchFamily="34" charset="0"/>
              </a:rPr>
              <a:t>asiantaeth</a:t>
            </a:r>
            <a:r>
              <a:rPr lang="en-US" sz="1200" kern="1200" dirty="0">
                <a:solidFill>
                  <a:schemeClr val="tx1"/>
                </a:solidFill>
                <a:effectLst/>
                <a:latin typeface="Arial" panose="020B0604020202020204" pitchFamily="34" charset="0"/>
                <a:ea typeface="+mn-ea"/>
                <a:cs typeface="Arial" panose="020B0604020202020204" pitchFamily="34" charset="0"/>
              </a:rPr>
              <a:t>. Gall </a:t>
            </a:r>
            <a:r>
              <a:rPr lang="en-US" sz="1200" kern="1200" dirty="0" err="1">
                <a:solidFill>
                  <a:schemeClr val="tx1"/>
                </a:solidFill>
                <a:effectLst/>
                <a:latin typeface="Arial" panose="020B0604020202020204" pitchFamily="34" charset="0"/>
                <a:ea typeface="+mn-ea"/>
                <a:cs typeface="Arial" panose="020B0604020202020204" pitchFamily="34" charset="0"/>
              </a:rPr>
              <a:t>gweithiwr</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cyflogedig</a:t>
            </a:r>
            <a:r>
              <a:rPr lang="en-US" sz="1200" kern="1200" dirty="0">
                <a:solidFill>
                  <a:schemeClr val="tx1"/>
                </a:solidFill>
                <a:effectLst/>
                <a:latin typeface="Arial" panose="020B0604020202020204" pitchFamily="34" charset="0"/>
                <a:ea typeface="+mn-ea"/>
                <a:cs typeface="Arial" panose="020B0604020202020204" pitchFamily="34" charset="0"/>
              </a:rPr>
              <a:t> sy’n cael ei </a:t>
            </a:r>
            <a:r>
              <a:rPr lang="en-US" sz="1200" kern="1200" dirty="0" err="1">
                <a:solidFill>
                  <a:schemeClr val="tx1"/>
                </a:solidFill>
                <a:effectLst/>
                <a:latin typeface="Arial" panose="020B0604020202020204" pitchFamily="34" charset="0"/>
                <a:ea typeface="+mn-ea"/>
                <a:cs typeface="Arial" panose="020B0604020202020204" pitchFamily="34" charset="0"/>
              </a:rPr>
              <a:t>erlid</a:t>
            </a:r>
            <a:r>
              <a:rPr lang="en-US" sz="1200" kern="1200" dirty="0">
                <a:solidFill>
                  <a:schemeClr val="tx1"/>
                </a:solidFill>
                <a:effectLst/>
                <a:latin typeface="Arial" panose="020B0604020202020204" pitchFamily="34" charset="0"/>
                <a:ea typeface="+mn-ea"/>
                <a:cs typeface="Arial" panose="020B0604020202020204" pitchFamily="34" charset="0"/>
              </a:rPr>
              <a:t> neu sy’n </a:t>
            </a:r>
            <a:r>
              <a:rPr lang="en-US" sz="1200" kern="1200" dirty="0" err="1">
                <a:solidFill>
                  <a:schemeClr val="tx1"/>
                </a:solidFill>
                <a:effectLst/>
                <a:latin typeface="Arial" panose="020B0604020202020204" pitchFamily="34" charset="0"/>
                <a:ea typeface="+mn-ea"/>
                <a:cs typeface="Arial" panose="020B0604020202020204" pitchFamily="34" charset="0"/>
              </a:rPr>
              <a:t>destun</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gwahaniaethu</a:t>
            </a:r>
            <a:r>
              <a:rPr lang="en-US" sz="1200" kern="1200" dirty="0">
                <a:solidFill>
                  <a:schemeClr val="tx1"/>
                </a:solidFill>
                <a:effectLst/>
                <a:latin typeface="Arial" panose="020B0604020202020204" pitchFamily="34" charset="0"/>
                <a:ea typeface="+mn-ea"/>
                <a:cs typeface="Arial" panose="020B0604020202020204" pitchFamily="34" charset="0"/>
              </a:rPr>
              <a:t> mewn unrhyw ffordd am ei fod wedi ‘</a:t>
            </a:r>
            <a:r>
              <a:rPr lang="en-US" sz="1200" kern="1200" dirty="0" err="1">
                <a:solidFill>
                  <a:schemeClr val="tx1"/>
                </a:solidFill>
                <a:effectLst/>
                <a:latin typeface="Arial" panose="020B0604020202020204" pitchFamily="34" charset="0"/>
                <a:ea typeface="+mn-ea"/>
                <a:cs typeface="Arial" panose="020B0604020202020204" pitchFamily="34" charset="0"/>
              </a:rPr>
              <a:t>chwythu’r</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chwiban</a:t>
            </a:r>
            <a:r>
              <a:rPr lang="en-US" sz="1200" kern="1200" dirty="0">
                <a:solidFill>
                  <a:schemeClr val="tx1"/>
                </a:solidFill>
                <a:effectLst/>
                <a:latin typeface="Arial" panose="020B0604020202020204" pitchFamily="34" charset="0"/>
                <a:ea typeface="+mn-ea"/>
                <a:cs typeface="Arial" panose="020B0604020202020204" pitchFamily="34" charset="0"/>
              </a:rPr>
              <a:t>’ (a </a:t>
            </a:r>
            <a:r>
              <a:rPr lang="en-US" sz="1200" kern="1200" dirty="0" err="1">
                <a:solidFill>
                  <a:schemeClr val="tx1"/>
                </a:solidFill>
                <a:effectLst/>
                <a:latin typeface="Arial" panose="020B0604020202020204" pitchFamily="34" charset="0"/>
                <a:ea typeface="+mn-ea"/>
                <a:cs typeface="Arial" panose="020B0604020202020204" pitchFamily="34" charset="0"/>
              </a:rPr>
              <a:t>elwir</a:t>
            </a:r>
            <a:r>
              <a:rPr lang="en-US" sz="1200" kern="1200" dirty="0">
                <a:solidFill>
                  <a:schemeClr val="tx1"/>
                </a:solidFill>
                <a:effectLst/>
                <a:latin typeface="Arial" panose="020B0604020202020204" pitchFamily="34" charset="0"/>
                <a:ea typeface="+mn-ea"/>
                <a:cs typeface="Arial" panose="020B0604020202020204" pitchFamily="34" charset="0"/>
              </a:rPr>
              <a:t> yn ‘</a:t>
            </a:r>
            <a:r>
              <a:rPr lang="en-US" sz="1200" kern="1200" dirty="0" err="1">
                <a:solidFill>
                  <a:schemeClr val="tx1"/>
                </a:solidFill>
                <a:effectLst/>
                <a:latin typeface="Arial" panose="020B0604020202020204" pitchFamily="34" charset="0"/>
                <a:ea typeface="+mn-ea"/>
                <a:cs typeface="Arial" panose="020B0604020202020204" pitchFamily="34" charset="0"/>
              </a:rPr>
              <a:t>ddatgeliad</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gwarchodedig</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erlyn</a:t>
            </a:r>
            <a:r>
              <a:rPr lang="en-US" sz="1200" kern="1200" dirty="0">
                <a:solidFill>
                  <a:schemeClr val="tx1"/>
                </a:solidFill>
                <a:effectLst/>
                <a:latin typeface="Arial" panose="020B0604020202020204" pitchFamily="34" charset="0"/>
                <a:ea typeface="+mn-ea"/>
                <a:cs typeface="Arial" panose="020B0604020202020204" pitchFamily="34" charset="0"/>
              </a:rPr>
              <a:t> ei </a:t>
            </a:r>
            <a:r>
              <a:rPr lang="en-US" sz="1200" kern="1200" dirty="0" err="1">
                <a:solidFill>
                  <a:schemeClr val="tx1"/>
                </a:solidFill>
                <a:effectLst/>
                <a:latin typeface="Arial" panose="020B0604020202020204" pitchFamily="34" charset="0"/>
                <a:ea typeface="+mn-ea"/>
                <a:cs typeface="Arial" panose="020B0604020202020204" pitchFamily="34" charset="0"/>
              </a:rPr>
              <a:t>gyflogwr</a:t>
            </a:r>
            <a:r>
              <a:rPr lang="en-US" sz="1200" kern="1200" dirty="0">
                <a:solidFill>
                  <a:schemeClr val="tx1"/>
                </a:solidFill>
                <a:effectLst/>
                <a:latin typeface="Arial" panose="020B0604020202020204" pitchFamily="34" charset="0"/>
                <a:ea typeface="+mn-ea"/>
                <a:cs typeface="Arial" panose="020B0604020202020204" pitchFamily="34" charset="0"/>
              </a:rPr>
              <a:t> mewn </a:t>
            </a:r>
            <a:r>
              <a:rPr lang="en-US" sz="1200" kern="1200" dirty="0" err="1">
                <a:solidFill>
                  <a:schemeClr val="tx1"/>
                </a:solidFill>
                <a:effectLst/>
                <a:latin typeface="Arial" panose="020B0604020202020204" pitchFamily="34" charset="0"/>
                <a:ea typeface="+mn-ea"/>
                <a:cs typeface="Arial" panose="020B0604020202020204" pitchFamily="34" charset="0"/>
              </a:rPr>
              <a:t>tribiwnlys</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cyflogaeth</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Dylech</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atgoffa’r</a:t>
            </a:r>
            <a:r>
              <a:rPr lang="en-US" sz="1200" kern="1200" dirty="0">
                <a:solidFill>
                  <a:schemeClr val="tx1"/>
                </a:solidFill>
                <a:effectLst/>
                <a:latin typeface="Arial" panose="020B0604020202020204" pitchFamily="34" charset="0"/>
                <a:ea typeface="+mn-ea"/>
                <a:cs typeface="Arial" panose="020B0604020202020204" pitchFamily="34" charset="0"/>
              </a:rPr>
              <a:t> cyfranogwyr o’u</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dyletswydd</a:t>
            </a:r>
            <a:r>
              <a:rPr lang="en-US" sz="1200" kern="1200" dirty="0">
                <a:solidFill>
                  <a:schemeClr val="tx1"/>
                </a:solidFill>
                <a:effectLst/>
                <a:latin typeface="Arial" panose="020B0604020202020204" pitchFamily="34" charset="0"/>
                <a:ea typeface="+mn-ea"/>
                <a:cs typeface="Arial" panose="020B0604020202020204" pitchFamily="34" charset="0"/>
              </a:rPr>
              <a:t> i </a:t>
            </a:r>
            <a:r>
              <a:rPr lang="en-US" sz="1200" kern="1200" dirty="0" err="1">
                <a:solidFill>
                  <a:schemeClr val="tx1"/>
                </a:solidFill>
                <a:effectLst/>
                <a:latin typeface="Arial" panose="020B0604020202020204" pitchFamily="34" charset="0"/>
                <a:ea typeface="+mn-ea"/>
                <a:cs typeface="Arial" panose="020B0604020202020204" pitchFamily="34" charset="0"/>
              </a:rPr>
              <a:t>hysbysu</a:t>
            </a:r>
            <a:r>
              <a:rPr lang="en-US" sz="1200" kern="1200" dirty="0">
                <a:solidFill>
                  <a:schemeClr val="tx1"/>
                </a:solidFill>
                <a:effectLst/>
                <a:latin typeface="Arial" panose="020B0604020202020204" pitchFamily="34" charset="0"/>
                <a:ea typeface="+mn-ea"/>
                <a:cs typeface="Arial" panose="020B0604020202020204" pitchFamily="34" charset="0"/>
              </a:rPr>
              <a:t> am </a:t>
            </a:r>
            <a:r>
              <a:rPr lang="en-US" sz="1200" kern="1200" dirty="0" err="1">
                <a:solidFill>
                  <a:schemeClr val="tx1"/>
                </a:solidFill>
                <a:effectLst/>
                <a:latin typeface="Arial" panose="020B0604020202020204" pitchFamily="34" charset="0"/>
                <a:ea typeface="+mn-ea"/>
                <a:cs typeface="Arial" panose="020B0604020202020204" pitchFamily="34" charset="0"/>
              </a:rPr>
              <a:t>blentyn</a:t>
            </a:r>
            <a:r>
              <a:rPr lang="en-US" sz="1200" kern="1200" dirty="0">
                <a:solidFill>
                  <a:schemeClr val="tx1"/>
                </a:solidFill>
                <a:effectLst/>
                <a:latin typeface="Arial" panose="020B0604020202020204" pitchFamily="34" charset="0"/>
                <a:ea typeface="+mn-ea"/>
                <a:cs typeface="Arial" panose="020B0604020202020204" pitchFamily="34" charset="0"/>
              </a:rPr>
              <a:t> neu oedolyn sy’n wynebu risg os ydynt</a:t>
            </a:r>
            <a:r>
              <a:rPr lang="en-US" sz="1200" kern="1200" baseline="0" dirty="0">
                <a:solidFill>
                  <a:schemeClr val="tx1"/>
                </a:solidFill>
                <a:effectLst/>
                <a:latin typeface="Arial" panose="020B0604020202020204" pitchFamily="34" charset="0"/>
                <a:ea typeface="+mn-ea"/>
                <a:cs typeface="Arial" panose="020B0604020202020204" pitchFamily="34" charset="0"/>
              </a:rPr>
              <a:t> yn </a:t>
            </a:r>
            <a:r>
              <a:rPr lang="en-US" sz="1200" kern="1200" baseline="0" dirty="0" err="1">
                <a:solidFill>
                  <a:schemeClr val="tx1"/>
                </a:solidFill>
                <a:effectLst/>
                <a:latin typeface="Arial" panose="020B0604020202020204" pitchFamily="34" charset="0"/>
                <a:ea typeface="+mn-ea"/>
                <a:cs typeface="Arial" panose="020B0604020202020204" pitchFamily="34" charset="0"/>
              </a:rPr>
              <a:t>bartner</a:t>
            </a:r>
            <a:r>
              <a:rPr lang="en-US" sz="1200" kern="1200" baseline="0" dirty="0">
                <a:solidFill>
                  <a:schemeClr val="tx1"/>
                </a:solidFill>
                <a:effectLst/>
                <a:latin typeface="Arial" panose="020B0604020202020204" pitchFamily="34" charset="0"/>
                <a:ea typeface="+mn-ea"/>
                <a:cs typeface="Arial" panose="020B0604020202020204" pitchFamily="34" charset="0"/>
              </a:rPr>
              <a:t> perthnasol </a:t>
            </a:r>
            <a:r>
              <a:rPr lang="en-US" sz="1200" kern="1200" dirty="0">
                <a:solidFill>
                  <a:schemeClr val="tx1"/>
                </a:solidFill>
                <a:effectLst/>
                <a:latin typeface="Arial" panose="020B0604020202020204" pitchFamily="34" charset="0"/>
                <a:ea typeface="+mn-ea"/>
                <a:cs typeface="Arial" panose="020B0604020202020204" pitchFamily="34" charset="0"/>
              </a:rPr>
              <a:t>o dan Ddeddf Gwasanaethau Cymdeithasol a Llesiant (Cymru) 2014.</a:t>
            </a:r>
            <a:endParaRPr lang="cy-GB" sz="1200" kern="1200" dirty="0">
              <a:solidFill>
                <a:schemeClr val="tx1"/>
              </a:solidFill>
              <a:effectLst/>
              <a:latin typeface="Arial" panose="020B0604020202020204" pitchFamily="34" charset="0"/>
              <a:ea typeface="+mn-ea"/>
              <a:cs typeface="Arial" panose="020B0604020202020204" pitchFamily="34" charset="0"/>
            </a:endParaRP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err="1">
                <a:solidFill>
                  <a:schemeClr val="tx1"/>
                </a:solidFill>
                <a:effectLst/>
                <a:latin typeface="Arial" panose="020B0604020202020204" pitchFamily="34" charset="0"/>
                <a:ea typeface="+mn-ea"/>
                <a:cs typeface="Arial" panose="020B0604020202020204" pitchFamily="34" charset="0"/>
              </a:rPr>
              <a:t>Pethau</a:t>
            </a:r>
            <a:r>
              <a:rPr lang="en-US" sz="1200" b="1" kern="1200" baseline="0" dirty="0">
                <a:solidFill>
                  <a:schemeClr val="tx1"/>
                </a:solidFill>
                <a:effectLst/>
                <a:latin typeface="Arial" panose="020B0604020202020204" pitchFamily="34" charset="0"/>
                <a:ea typeface="+mn-ea"/>
                <a:cs typeface="Arial" panose="020B0604020202020204" pitchFamily="34" charset="0"/>
              </a:rPr>
              <a:t> i</a:t>
            </a:r>
            <a:r>
              <a:rPr lang="en-US" sz="1200" b="1" kern="1200" dirty="0">
                <a:solidFill>
                  <a:schemeClr val="tx1"/>
                </a:solidFill>
                <a:effectLst/>
                <a:latin typeface="Arial" panose="020B0604020202020204" pitchFamily="34" charset="0"/>
                <a:ea typeface="+mn-ea"/>
                <a:cs typeface="Arial" panose="020B0604020202020204" pitchFamily="34" charset="0"/>
              </a:rPr>
              <a:t> BEIDIO </a:t>
            </a:r>
            <a:r>
              <a:rPr lang="en-US" sz="1200" b="1" kern="1200" dirty="0" err="1">
                <a:solidFill>
                  <a:schemeClr val="tx1"/>
                </a:solidFill>
                <a:effectLst/>
                <a:latin typeface="Arial" panose="020B0604020202020204" pitchFamily="34" charset="0"/>
                <a:ea typeface="+mn-ea"/>
                <a:cs typeface="Arial" panose="020B0604020202020204" pitchFamily="34" charset="0"/>
              </a:rPr>
              <a:t>â’u</a:t>
            </a:r>
            <a:r>
              <a:rPr lang="en-US" sz="1200" b="1" kern="1200" dirty="0">
                <a:solidFill>
                  <a:schemeClr val="tx1"/>
                </a:solidFill>
                <a:effectLst/>
                <a:latin typeface="Arial" panose="020B0604020202020204" pitchFamily="34" charset="0"/>
                <a:ea typeface="+mn-ea"/>
                <a:cs typeface="Arial" panose="020B0604020202020204" pitchFamily="34" charset="0"/>
              </a:rPr>
              <a:t> gwneud</a:t>
            </a:r>
            <a:r>
              <a:rPr lang="en-US" sz="1200" kern="1200" dirty="0">
                <a:solidFill>
                  <a:schemeClr val="tx1"/>
                </a:solidFill>
                <a:effectLst/>
                <a:latin typeface="Arial" panose="020B0604020202020204" pitchFamily="34" charset="0"/>
                <a:ea typeface="+mn-ea"/>
                <a:cs typeface="Arial" panose="020B0604020202020204" pitchFamily="34" charset="0"/>
              </a:rPr>
              <a:t>:</a:t>
            </a:r>
            <a:endParaRPr lang="cy-GB"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Gwneud dim </a:t>
            </a:r>
            <a:r>
              <a:rPr lang="en-US" sz="1200" kern="1200" dirty="0" err="1">
                <a:solidFill>
                  <a:schemeClr val="tx1"/>
                </a:solidFill>
                <a:effectLst/>
                <a:latin typeface="Arial" panose="020B0604020202020204" pitchFamily="34" charset="0"/>
                <a:ea typeface="+mn-ea"/>
                <a:cs typeface="Arial" panose="020B0604020202020204" pitchFamily="34" charset="0"/>
              </a:rPr>
              <a:t>byd</a:t>
            </a:r>
            <a:r>
              <a:rPr lang="en-US" sz="1200" kern="1200" dirty="0">
                <a:solidFill>
                  <a:schemeClr val="tx1"/>
                </a:solidFill>
                <a:effectLst/>
                <a:latin typeface="Arial" panose="020B0604020202020204" pitchFamily="34" charset="0"/>
                <a:ea typeface="+mn-ea"/>
                <a:cs typeface="Arial" panose="020B0604020202020204" pitchFamily="34" charset="0"/>
              </a:rPr>
              <a:t>.</a:t>
            </a:r>
            <a:endParaRPr lang="cy-GB"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AutoNum type="arabicPeriod"/>
            </a:pPr>
            <a:r>
              <a:rPr lang="en-US" sz="1200" b="0" kern="1200" dirty="0">
                <a:solidFill>
                  <a:schemeClr val="tx1"/>
                </a:solidFill>
                <a:effectLst/>
                <a:latin typeface="Arial" panose="020B0604020202020204" pitchFamily="34" charset="0"/>
                <a:ea typeface="+mn-ea"/>
                <a:cs typeface="Arial" panose="020B0604020202020204" pitchFamily="34" charset="0"/>
              </a:rPr>
              <a:t>Bod </a:t>
            </a:r>
            <a:r>
              <a:rPr lang="en-US" sz="1200" kern="1200" dirty="0">
                <a:solidFill>
                  <a:schemeClr val="tx1"/>
                </a:solidFill>
                <a:effectLst/>
                <a:latin typeface="Arial" panose="020B0604020202020204" pitchFamily="34" charset="0"/>
                <a:ea typeface="+mn-ea"/>
                <a:cs typeface="Arial" panose="020B0604020202020204" pitchFamily="34" charset="0"/>
              </a:rPr>
              <a:t>ag </a:t>
            </a:r>
            <a:r>
              <a:rPr lang="en-US" sz="1200" kern="1200" dirty="0" err="1">
                <a:solidFill>
                  <a:schemeClr val="tx1"/>
                </a:solidFill>
                <a:effectLst/>
                <a:latin typeface="Arial" panose="020B0604020202020204" pitchFamily="34" charset="0"/>
                <a:ea typeface="+mn-ea"/>
                <a:cs typeface="Arial" panose="020B0604020202020204" pitchFamily="34" charset="0"/>
              </a:rPr>
              <a:t>ofn</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mynegi</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eich</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pryderon</a:t>
            </a:r>
            <a:r>
              <a:rPr lang="en-US" sz="1200" kern="1200" dirty="0">
                <a:solidFill>
                  <a:schemeClr val="tx1"/>
                </a:solidFill>
                <a:effectLst/>
                <a:latin typeface="Arial" panose="020B0604020202020204" pitchFamily="34" charset="0"/>
                <a:ea typeface="+mn-ea"/>
                <a:cs typeface="Arial" panose="020B0604020202020204" pitchFamily="34" charset="0"/>
              </a:rPr>
              <a:t>. Rhaid </a:t>
            </a:r>
            <a:r>
              <a:rPr lang="en-US" sz="1200" kern="1200" dirty="0" err="1">
                <a:solidFill>
                  <a:schemeClr val="tx1"/>
                </a:solidFill>
                <a:effectLst/>
                <a:latin typeface="Arial" panose="020B0604020202020204" pitchFamily="34" charset="0"/>
                <a:ea typeface="+mn-ea"/>
                <a:cs typeface="Arial" panose="020B0604020202020204" pitchFamily="34" charset="0"/>
              </a:rPr>
              <a:t>i’ch</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cyflogwr</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beidio</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â’ch</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erlid</a:t>
            </a:r>
            <a:r>
              <a:rPr lang="en-US" sz="1200" kern="1200" dirty="0">
                <a:solidFill>
                  <a:schemeClr val="tx1"/>
                </a:solidFill>
                <a:effectLst/>
                <a:latin typeface="Arial" panose="020B0604020202020204" pitchFamily="34" charset="0"/>
                <a:ea typeface="+mn-ea"/>
                <a:cs typeface="Arial" panose="020B0604020202020204" pitchFamily="34" charset="0"/>
              </a:rPr>
              <a:t> os ydych </a:t>
            </a:r>
            <a:r>
              <a:rPr lang="en-US" sz="1200" kern="1200" dirty="0" err="1">
                <a:solidFill>
                  <a:schemeClr val="tx1"/>
                </a:solidFill>
                <a:effectLst/>
                <a:latin typeface="Arial" panose="020B0604020202020204" pitchFamily="34" charset="0"/>
                <a:ea typeface="+mn-ea"/>
                <a:cs typeface="Arial" panose="020B0604020202020204" pitchFamily="34" charset="0"/>
              </a:rPr>
              <a:t>chi’n</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err="1">
                <a:solidFill>
                  <a:schemeClr val="tx1"/>
                </a:solidFill>
                <a:effectLst/>
                <a:latin typeface="Arial" panose="020B0604020202020204" pitchFamily="34" charset="0"/>
                <a:ea typeface="+mn-ea"/>
                <a:cs typeface="Arial" panose="020B0604020202020204" pitchFamily="34" charset="0"/>
              </a:rPr>
              <a:t>lleisio</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eich</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pryderon</a:t>
            </a:r>
            <a:r>
              <a:rPr lang="en-US" sz="1200" kern="1200" dirty="0">
                <a:solidFill>
                  <a:schemeClr val="tx1"/>
                </a:solidFill>
                <a:effectLst/>
                <a:latin typeface="Arial" panose="020B0604020202020204" pitchFamily="34" charset="0"/>
                <a:ea typeface="+mn-ea"/>
                <a:cs typeface="Arial" panose="020B0604020202020204" pitchFamily="34" charset="0"/>
              </a:rPr>
              <a:t>. Rhaid </a:t>
            </a:r>
            <a:r>
              <a:rPr lang="en-US" sz="1200" kern="1200" dirty="0" err="1">
                <a:solidFill>
                  <a:schemeClr val="tx1"/>
                </a:solidFill>
                <a:effectLst/>
                <a:latin typeface="Arial" panose="020B0604020202020204" pitchFamily="34" charset="0"/>
                <a:ea typeface="+mn-ea"/>
                <a:cs typeface="Arial" panose="020B0604020202020204" pitchFamily="34" charset="0"/>
              </a:rPr>
              <a:t>i’ch</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cyflogwr</a:t>
            </a:r>
            <a:r>
              <a:rPr lang="en-US" sz="1200" kern="1200" baseline="0" dirty="0">
                <a:solidFill>
                  <a:schemeClr val="tx1"/>
                </a:solidFill>
                <a:effectLst/>
                <a:latin typeface="Arial" panose="020B0604020202020204" pitchFamily="34" charset="0"/>
                <a:ea typeface="+mn-ea"/>
                <a:cs typeface="Arial" panose="020B0604020202020204" pitchFamily="34" charset="0"/>
              </a:rPr>
              <a:t> ymdrin </a:t>
            </a:r>
            <a:r>
              <a:rPr lang="en-US" sz="1200" kern="1200" dirty="0">
                <a:solidFill>
                  <a:schemeClr val="tx1"/>
                </a:solidFill>
                <a:effectLst/>
                <a:latin typeface="Arial" panose="020B0604020202020204" pitchFamily="34" charset="0"/>
                <a:ea typeface="+mn-ea"/>
                <a:cs typeface="Arial" panose="020B0604020202020204" pitchFamily="34" charset="0"/>
              </a:rPr>
              <a:t>ag unrhyw </a:t>
            </a:r>
            <a:r>
              <a:rPr lang="en-US" sz="1200" kern="1200" dirty="0" err="1">
                <a:solidFill>
                  <a:schemeClr val="tx1"/>
                </a:solidFill>
                <a:effectLst/>
                <a:latin typeface="Arial" panose="020B0604020202020204" pitchFamily="34" charset="0"/>
                <a:ea typeface="+mn-ea"/>
                <a:cs typeface="Arial" panose="020B0604020202020204" pitchFamily="34" charset="0"/>
              </a:rPr>
              <a:t>fater</a:t>
            </a:r>
            <a:r>
              <a:rPr lang="en-US" sz="1200" kern="1200" dirty="0">
                <a:solidFill>
                  <a:schemeClr val="tx1"/>
                </a:solidFill>
                <a:effectLst/>
                <a:latin typeface="Arial" panose="020B0604020202020204" pitchFamily="34" charset="0"/>
                <a:ea typeface="+mn-ea"/>
                <a:cs typeface="Arial" panose="020B0604020202020204" pitchFamily="34" charset="0"/>
              </a:rPr>
              <a:t> a godir </a:t>
            </a:r>
            <a:r>
              <a:rPr lang="en-US" sz="1200" kern="1200" dirty="0" err="1">
                <a:solidFill>
                  <a:schemeClr val="tx1"/>
                </a:solidFill>
                <a:effectLst/>
                <a:latin typeface="Arial" panose="020B0604020202020204" pitchFamily="34" charset="0"/>
                <a:ea typeface="+mn-ea"/>
                <a:cs typeface="Arial" panose="020B0604020202020204" pitchFamily="34" charset="0"/>
              </a:rPr>
              <a:t>gennych</a:t>
            </a:r>
            <a:r>
              <a:rPr lang="en-US" sz="1200" kern="1200" dirty="0">
                <a:solidFill>
                  <a:schemeClr val="tx1"/>
                </a:solidFill>
                <a:effectLst/>
                <a:latin typeface="Arial" panose="020B0604020202020204" pitchFamily="34" charset="0"/>
                <a:ea typeface="+mn-ea"/>
                <a:cs typeface="Arial" panose="020B0604020202020204" pitchFamily="34" charset="0"/>
              </a:rPr>
              <a:t> mewn ffordd </a:t>
            </a:r>
            <a:r>
              <a:rPr lang="en-US" sz="1200" kern="1200" dirty="0" err="1">
                <a:solidFill>
                  <a:schemeClr val="tx1"/>
                </a:solidFill>
                <a:effectLst/>
                <a:latin typeface="Arial" panose="020B0604020202020204" pitchFamily="34" charset="0"/>
                <a:ea typeface="+mn-ea"/>
                <a:cs typeface="Arial" panose="020B0604020202020204" pitchFamily="34" charset="0"/>
              </a:rPr>
              <a:t>sensitif</a:t>
            </a:r>
            <a:r>
              <a:rPr lang="en-US" sz="1200" kern="1200" dirty="0">
                <a:solidFill>
                  <a:schemeClr val="tx1"/>
                </a:solidFill>
                <a:effectLst/>
                <a:latin typeface="Arial" panose="020B0604020202020204" pitchFamily="34" charset="0"/>
                <a:ea typeface="+mn-ea"/>
                <a:cs typeface="Arial" panose="020B0604020202020204" pitchFamily="34" charset="0"/>
              </a:rPr>
              <a:t> ac yn </a:t>
            </a:r>
            <a:r>
              <a:rPr lang="en-US" sz="1200" kern="1200" dirty="0" err="1">
                <a:solidFill>
                  <a:schemeClr val="tx1"/>
                </a:solidFill>
                <a:effectLst/>
                <a:latin typeface="Arial" panose="020B0604020202020204" pitchFamily="34" charset="0"/>
                <a:ea typeface="+mn-ea"/>
                <a:cs typeface="Arial" panose="020B0604020202020204" pitchFamily="34" charset="0"/>
              </a:rPr>
              <a:t>gyfrinachol</a:t>
            </a:r>
            <a:r>
              <a:rPr lang="en-US" sz="1200" kern="1200" dirty="0">
                <a:solidFill>
                  <a:schemeClr val="tx1"/>
                </a:solidFill>
                <a:effectLst/>
                <a:latin typeface="Arial" panose="020B0604020202020204" pitchFamily="34" charset="0"/>
                <a:ea typeface="+mn-ea"/>
                <a:cs typeface="Arial" panose="020B0604020202020204" pitchFamily="34" charset="0"/>
              </a:rPr>
              <a:t>.</a:t>
            </a:r>
            <a:endParaRPr lang="cy-GB"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AutoNum type="arabicPeriod"/>
            </a:pPr>
            <a:r>
              <a:rPr lang="en-US" sz="1200" kern="1200" dirty="0" err="1">
                <a:solidFill>
                  <a:schemeClr val="tx1"/>
                </a:solidFill>
                <a:effectLst/>
                <a:latin typeface="Arial" panose="020B0604020202020204" pitchFamily="34" charset="0"/>
                <a:ea typeface="+mn-ea"/>
                <a:cs typeface="Arial" panose="020B0604020202020204" pitchFamily="34" charset="0"/>
              </a:rPr>
              <a:t>Cyhuddo</a:t>
            </a:r>
            <a:r>
              <a:rPr lang="en-US" sz="1200" kern="1200" dirty="0">
                <a:solidFill>
                  <a:schemeClr val="tx1"/>
                </a:solidFill>
                <a:effectLst/>
                <a:latin typeface="Arial" panose="020B0604020202020204" pitchFamily="34" charset="0"/>
                <a:ea typeface="+mn-ea"/>
                <a:cs typeface="Arial" panose="020B0604020202020204" pitchFamily="34" charset="0"/>
              </a:rPr>
              <a:t> neu </a:t>
            </a:r>
            <a:r>
              <a:rPr lang="en-US" sz="1200" kern="1200" dirty="0" err="1">
                <a:solidFill>
                  <a:schemeClr val="tx1"/>
                </a:solidFill>
                <a:effectLst/>
                <a:latin typeface="Arial" panose="020B0604020202020204" pitchFamily="34" charset="0"/>
                <a:ea typeface="+mn-ea"/>
                <a:cs typeface="Arial" panose="020B0604020202020204" pitchFamily="34" charset="0"/>
              </a:rPr>
              <a:t>siarad</a:t>
            </a:r>
            <a:r>
              <a:rPr lang="en-US" sz="1200" kern="1200" dirty="0">
                <a:solidFill>
                  <a:schemeClr val="tx1"/>
                </a:solidFill>
                <a:effectLst/>
                <a:latin typeface="Arial" panose="020B0604020202020204" pitchFamily="34" charset="0"/>
                <a:ea typeface="+mn-ea"/>
                <a:cs typeface="Arial" panose="020B0604020202020204" pitchFamily="34" charset="0"/>
              </a:rPr>
              <a:t> ag unrhyw unigolion yn </a:t>
            </a:r>
            <a:r>
              <a:rPr lang="en-US" sz="1200" kern="1200" dirty="0" err="1">
                <a:solidFill>
                  <a:schemeClr val="tx1"/>
                </a:solidFill>
                <a:effectLst/>
                <a:latin typeface="Arial" panose="020B0604020202020204" pitchFamily="34" charset="0"/>
                <a:ea typeface="+mn-ea"/>
                <a:cs typeface="Arial" panose="020B0604020202020204" pitchFamily="34" charset="0"/>
              </a:rPr>
              <a:t>uniongyrchol</a:t>
            </a:r>
            <a:r>
              <a:rPr lang="en-US" sz="1200" kern="1200" dirty="0">
                <a:solidFill>
                  <a:schemeClr val="tx1"/>
                </a:solidFill>
                <a:effectLst/>
                <a:latin typeface="Arial" panose="020B0604020202020204" pitchFamily="34" charset="0"/>
                <a:ea typeface="+mn-ea"/>
                <a:cs typeface="Arial" panose="020B0604020202020204" pitchFamily="34" charset="0"/>
              </a:rPr>
              <a:t> neu geisio </a:t>
            </a:r>
            <a:r>
              <a:rPr lang="en-US" sz="1200" kern="1200" dirty="0" err="1">
                <a:solidFill>
                  <a:schemeClr val="tx1"/>
                </a:solidFill>
                <a:effectLst/>
                <a:latin typeface="Arial" panose="020B0604020202020204" pitchFamily="34" charset="0"/>
                <a:ea typeface="+mn-ea"/>
                <a:cs typeface="Arial" panose="020B0604020202020204" pitchFamily="34" charset="0"/>
              </a:rPr>
              <a:t>ymchwilio</a:t>
            </a:r>
            <a:r>
              <a:rPr lang="en-US" sz="1200" kern="1200" dirty="0">
                <a:solidFill>
                  <a:schemeClr val="tx1"/>
                </a:solidFill>
                <a:effectLst/>
                <a:latin typeface="Arial" panose="020B0604020202020204" pitchFamily="34" charset="0"/>
                <a:ea typeface="+mn-ea"/>
                <a:cs typeface="Arial" panose="020B0604020202020204" pitchFamily="34" charset="0"/>
              </a:rPr>
              <a:t> i’r mater </a:t>
            </a:r>
            <a:r>
              <a:rPr lang="en-US" sz="1200" kern="1200" dirty="0" err="1">
                <a:solidFill>
                  <a:schemeClr val="tx1"/>
                </a:solidFill>
                <a:effectLst/>
                <a:latin typeface="Arial" panose="020B0604020202020204" pitchFamily="34" charset="0"/>
                <a:ea typeface="+mn-ea"/>
                <a:cs typeface="Arial" panose="020B0604020202020204" pitchFamily="34" charset="0"/>
              </a:rPr>
              <a:t>eich</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hun</a:t>
            </a:r>
            <a:r>
              <a:rPr lang="en-US" sz="1200" kern="1200" dirty="0">
                <a:solidFill>
                  <a:schemeClr val="tx1"/>
                </a:solidFill>
                <a:effectLst/>
                <a:latin typeface="Arial" panose="020B0604020202020204" pitchFamily="34" charset="0"/>
                <a:ea typeface="+mn-ea"/>
                <a:cs typeface="Arial" panose="020B0604020202020204" pitchFamily="34" charset="0"/>
              </a:rPr>
              <a:t> </a:t>
            </a:r>
            <a:r>
              <a:rPr lang="cy-GB" sz="1200" kern="1200" dirty="0">
                <a:solidFill>
                  <a:schemeClr val="tx1"/>
                </a:solidFill>
                <a:effectLst/>
                <a:latin typeface="Arial" panose="020B0604020202020204" pitchFamily="34" charset="0"/>
                <a:ea typeface="+mn-ea"/>
                <a:cs typeface="Arial" panose="020B0604020202020204" pitchFamily="34" charset="0"/>
              </a:rPr>
              <a:t>.</a:t>
            </a:r>
          </a:p>
          <a:p>
            <a:pPr marL="228600" lvl="0" indent="-228600">
              <a:buAutoNum type="arabicPeriod"/>
            </a:pPr>
            <a:r>
              <a:rPr lang="en-US" sz="1200" kern="1200" dirty="0" err="1">
                <a:solidFill>
                  <a:schemeClr val="tx1"/>
                </a:solidFill>
                <a:effectLst/>
                <a:latin typeface="Arial" panose="020B0604020202020204" pitchFamily="34" charset="0"/>
                <a:ea typeface="+mn-ea"/>
                <a:cs typeface="Arial" panose="020B0604020202020204" pitchFamily="34" charset="0"/>
              </a:rPr>
              <a:t>Trosglwyddo</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eich</a:t>
            </a:r>
            <a:r>
              <a:rPr lang="en-US" sz="1200" kern="1200" dirty="0">
                <a:solidFill>
                  <a:schemeClr val="tx1"/>
                </a:solidFill>
                <a:effectLst/>
                <a:latin typeface="Arial" panose="020B0604020202020204" pitchFamily="34" charset="0"/>
                <a:ea typeface="+mn-ea"/>
                <a:cs typeface="Arial" panose="020B0604020202020204" pitchFamily="34" charset="0"/>
              </a:rPr>
              <a:t> amheuon i unrhyw un nad yw</a:t>
            </a:r>
            <a:r>
              <a:rPr lang="en-US" sz="1200" kern="1200" baseline="0" dirty="0">
                <a:solidFill>
                  <a:schemeClr val="tx1"/>
                </a:solidFill>
                <a:effectLst/>
                <a:latin typeface="Arial" panose="020B0604020202020204" pitchFamily="34" charset="0"/>
                <a:ea typeface="+mn-ea"/>
                <a:cs typeface="Arial" panose="020B0604020202020204" pitchFamily="34" charset="0"/>
              </a:rPr>
              <a:t> â’r</a:t>
            </a:r>
            <a:r>
              <a:rPr lang="en-US" sz="1200" kern="1200" dirty="0">
                <a:solidFill>
                  <a:schemeClr val="tx1"/>
                </a:solidFill>
                <a:effectLst/>
                <a:latin typeface="Arial" panose="020B0604020202020204" pitchFamily="34" charset="0"/>
                <a:ea typeface="+mn-ea"/>
                <a:cs typeface="Arial" panose="020B0604020202020204" pitchFamily="34" charset="0"/>
              </a:rPr>
              <a:t> awdurdod </a:t>
            </a:r>
            <a:r>
              <a:rPr lang="en-US" sz="1200" kern="1200" dirty="0" err="1">
                <a:solidFill>
                  <a:schemeClr val="tx1"/>
                </a:solidFill>
                <a:effectLst/>
                <a:latin typeface="Arial" panose="020B0604020202020204" pitchFamily="34" charset="0"/>
                <a:ea typeface="+mn-ea"/>
                <a:cs typeface="Arial" panose="020B0604020202020204" pitchFamily="34" charset="0"/>
              </a:rPr>
              <a:t>priodol</a:t>
            </a:r>
            <a:r>
              <a:rPr lang="en-US" sz="1200" kern="1200" dirty="0">
                <a:solidFill>
                  <a:schemeClr val="tx1"/>
                </a:solidFill>
                <a:effectLst/>
                <a:latin typeface="Arial" panose="020B0604020202020204" pitchFamily="34" charset="0"/>
                <a:ea typeface="+mn-ea"/>
                <a:cs typeface="Arial" panose="020B0604020202020204" pitchFamily="34" charset="0"/>
              </a:rPr>
              <a:t>.</a:t>
            </a:r>
            <a:endParaRPr lang="en-US" sz="1200" b="0" i="0" kern="1200" baseline="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B06615A-BDFD-4F93-A786-200AC70AF5C0}" type="slidenum">
              <a:rPr lang="en-US" smtClean="0"/>
              <a:pPr/>
              <a:t>42</a:t>
            </a:fld>
            <a:endParaRPr lang="en-US" dirty="0"/>
          </a:p>
        </p:txBody>
      </p:sp>
    </p:spTree>
    <p:extLst>
      <p:ext uri="{BB962C8B-B14F-4D97-AF65-F5344CB8AC3E}">
        <p14:creationId xmlns:p14="http://schemas.microsoft.com/office/powerpoint/2010/main" val="727566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panose="020B0604020202020204" pitchFamily="34" charset="0"/>
                <a:ea typeface="+mn-ea"/>
                <a:cs typeface="Arial" panose="020B0604020202020204" pitchFamily="34" charset="0"/>
              </a:rPr>
              <a:t>Dylid cynnwys </a:t>
            </a:r>
            <a:r>
              <a:rPr lang="en-US" sz="1200" kern="1200" dirty="0" err="1">
                <a:solidFill>
                  <a:schemeClr val="tx1"/>
                </a:solidFill>
                <a:effectLst/>
                <a:latin typeface="Arial" panose="020B0604020202020204" pitchFamily="34" charset="0"/>
                <a:ea typeface="+mn-ea"/>
                <a:cs typeface="Arial" panose="020B0604020202020204" pitchFamily="34" charset="0"/>
              </a:rPr>
              <a:t>siartiau</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llif</a:t>
            </a:r>
            <a:r>
              <a:rPr lang="en-US" sz="1200" kern="1200" dirty="0">
                <a:solidFill>
                  <a:schemeClr val="tx1"/>
                </a:solidFill>
                <a:effectLst/>
                <a:latin typeface="Arial" panose="020B0604020202020204" pitchFamily="34" charset="0"/>
                <a:ea typeface="+mn-ea"/>
                <a:cs typeface="Arial" panose="020B0604020202020204" pitchFamily="34" charset="0"/>
              </a:rPr>
              <a:t> neu </a:t>
            </a:r>
            <a:r>
              <a:rPr lang="en-US" sz="1200" kern="1200" dirty="0" err="1">
                <a:solidFill>
                  <a:schemeClr val="tx1"/>
                </a:solidFill>
                <a:effectLst/>
                <a:latin typeface="Arial" panose="020B0604020202020204" pitchFamily="34" charset="0"/>
                <a:ea typeface="+mn-ea"/>
                <a:cs typeface="Arial" panose="020B0604020202020204" pitchFamily="34" charset="0"/>
              </a:rPr>
              <a:t>weithdrefnau</a:t>
            </a:r>
            <a:r>
              <a:rPr lang="en-US" sz="1200" kern="1200" dirty="0">
                <a:solidFill>
                  <a:schemeClr val="tx1"/>
                </a:solidFill>
                <a:effectLst/>
                <a:latin typeface="Arial" panose="020B0604020202020204" pitchFamily="34" charset="0"/>
                <a:ea typeface="+mn-ea"/>
                <a:cs typeface="Arial" panose="020B0604020202020204" pitchFamily="34" charset="0"/>
              </a:rPr>
              <a:t> / </a:t>
            </a:r>
            <a:r>
              <a:rPr lang="en-US" sz="1200" kern="1200" dirty="0" err="1">
                <a:solidFill>
                  <a:schemeClr val="tx1"/>
                </a:solidFill>
                <a:effectLst/>
                <a:latin typeface="Arial" panose="020B0604020202020204" pitchFamily="34" charset="0"/>
                <a:ea typeface="+mn-ea"/>
                <a:cs typeface="Arial" panose="020B0604020202020204" pitchFamily="34" charset="0"/>
              </a:rPr>
              <a:t>gofynion</a:t>
            </a:r>
            <a:r>
              <a:rPr lang="en-US" sz="1200" kern="1200" dirty="0">
                <a:solidFill>
                  <a:schemeClr val="tx1"/>
                </a:solidFill>
                <a:effectLst/>
                <a:latin typeface="Arial" panose="020B0604020202020204" pitchFamily="34" charset="0"/>
                <a:ea typeface="+mn-ea"/>
                <a:cs typeface="Arial" panose="020B0604020202020204" pitchFamily="34" charset="0"/>
              </a:rPr>
              <a:t> lleol. Gellir defnyddio </a:t>
            </a:r>
            <a:r>
              <a:rPr lang="en-US" sz="1200" kern="1200" dirty="0" err="1">
                <a:solidFill>
                  <a:schemeClr val="tx1"/>
                </a:solidFill>
                <a:effectLst/>
                <a:latin typeface="Arial" panose="020B0604020202020204" pitchFamily="34" charset="0"/>
                <a:ea typeface="+mn-ea"/>
                <a:cs typeface="Arial" panose="020B0604020202020204" pitchFamily="34" charset="0"/>
              </a:rPr>
              <a:t>siart</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llif</a:t>
            </a:r>
            <a:r>
              <a:rPr lang="en-US" sz="1200" kern="1200" dirty="0">
                <a:solidFill>
                  <a:schemeClr val="tx1"/>
                </a:solidFill>
                <a:effectLst/>
                <a:latin typeface="Arial" panose="020B0604020202020204" pitchFamily="34" charset="0"/>
                <a:ea typeface="+mn-ea"/>
                <a:cs typeface="Arial" panose="020B0604020202020204" pitchFamily="34" charset="0"/>
              </a:rPr>
              <a:t> sy’n </a:t>
            </a:r>
            <a:r>
              <a:rPr lang="en-US" sz="1200" kern="1200" dirty="0" err="1">
                <a:solidFill>
                  <a:schemeClr val="tx1"/>
                </a:solidFill>
                <a:effectLst/>
                <a:latin typeface="Arial" panose="020B0604020202020204" pitchFamily="34" charset="0"/>
                <a:ea typeface="+mn-ea"/>
                <a:cs typeface="Arial" panose="020B0604020202020204" pitchFamily="34" charset="0"/>
              </a:rPr>
              <a:t>dangos</a:t>
            </a:r>
            <a:r>
              <a:rPr lang="en-US" sz="1200" kern="1200" dirty="0">
                <a:solidFill>
                  <a:schemeClr val="tx1"/>
                </a:solidFill>
                <a:effectLst/>
                <a:latin typeface="Arial" panose="020B0604020202020204" pitchFamily="34" charset="0"/>
                <a:ea typeface="+mn-ea"/>
                <a:cs typeface="Arial" panose="020B0604020202020204" pitchFamily="34" charset="0"/>
              </a:rPr>
              <a:t> y ‘</a:t>
            </a:r>
            <a:r>
              <a:rPr lang="en-US" sz="1200" kern="1200" dirty="0" err="1">
                <a:solidFill>
                  <a:schemeClr val="tx1"/>
                </a:solidFill>
                <a:effectLst/>
                <a:latin typeface="Arial" panose="020B0604020202020204" pitchFamily="34" charset="0"/>
                <a:ea typeface="+mn-ea"/>
                <a:cs typeface="Arial" panose="020B0604020202020204" pitchFamily="34" charset="0"/>
              </a:rPr>
              <a:t>daith</a:t>
            </a:r>
            <a:r>
              <a:rPr lang="en-US" sz="1200" kern="1200" dirty="0">
                <a:solidFill>
                  <a:schemeClr val="tx1"/>
                </a:solidFill>
                <a:effectLst/>
                <a:latin typeface="Arial" panose="020B0604020202020204" pitchFamily="34" charset="0"/>
                <a:ea typeface="+mn-ea"/>
                <a:cs typeface="Arial" panose="020B0604020202020204" pitchFamily="34" charset="0"/>
              </a:rPr>
              <a:t>’ ddiogelu i </a:t>
            </a:r>
            <a:r>
              <a:rPr lang="en-US" sz="1200" kern="1200" dirty="0" err="1">
                <a:solidFill>
                  <a:schemeClr val="tx1"/>
                </a:solidFill>
                <a:effectLst/>
                <a:latin typeface="Arial" panose="020B0604020202020204" pitchFamily="34" charset="0"/>
                <a:ea typeface="+mn-ea"/>
                <a:cs typeface="Arial" panose="020B0604020202020204" pitchFamily="34" charset="0"/>
              </a:rPr>
              <a:t>gadarnhau</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dealltwriaeth</a:t>
            </a:r>
            <a:r>
              <a:rPr lang="en-US" sz="1200" kern="1200" dirty="0">
                <a:solidFill>
                  <a:schemeClr val="tx1"/>
                </a:solidFill>
                <a:effectLst/>
                <a:latin typeface="Arial" panose="020B0604020202020204" pitchFamily="34" charset="0"/>
                <a:ea typeface="+mn-ea"/>
                <a:cs typeface="Arial" panose="020B0604020202020204" pitchFamily="34" charset="0"/>
              </a:rPr>
              <a:t> dysgwyr. </a:t>
            </a:r>
            <a:r>
              <a:rPr lang="en-US" sz="1200" kern="1200" dirty="0" err="1">
                <a:solidFill>
                  <a:schemeClr val="tx1"/>
                </a:solidFill>
                <a:effectLst/>
                <a:latin typeface="Arial" panose="020B0604020202020204" pitchFamily="34" charset="0"/>
                <a:ea typeface="+mn-ea"/>
                <a:cs typeface="Arial" panose="020B0604020202020204" pitchFamily="34" charset="0"/>
              </a:rPr>
              <a:t>Atgoffa</a:t>
            </a:r>
            <a:r>
              <a:rPr lang="en-US" sz="1200" kern="1200" dirty="0">
                <a:solidFill>
                  <a:schemeClr val="tx1"/>
                </a:solidFill>
                <a:effectLst/>
                <a:latin typeface="Arial" panose="020B0604020202020204" pitchFamily="34" charset="0"/>
                <a:ea typeface="+mn-ea"/>
                <a:cs typeface="Arial" panose="020B0604020202020204" pitchFamily="34" charset="0"/>
              </a:rPr>
              <a:t> cyfranogwyr o’u </a:t>
            </a:r>
            <a:r>
              <a:rPr lang="en-US" sz="1200" kern="1200" dirty="0" err="1">
                <a:solidFill>
                  <a:schemeClr val="tx1"/>
                </a:solidFill>
                <a:effectLst/>
                <a:latin typeface="Arial" panose="020B0604020202020204" pitchFamily="34" charset="0"/>
                <a:ea typeface="+mn-ea"/>
                <a:cs typeface="Arial" panose="020B0604020202020204" pitchFamily="34" charset="0"/>
              </a:rPr>
              <a:t>dyletswydd</a:t>
            </a:r>
            <a:r>
              <a:rPr lang="en-US" sz="1200" kern="1200" dirty="0">
                <a:solidFill>
                  <a:schemeClr val="tx1"/>
                </a:solidFill>
                <a:effectLst/>
                <a:latin typeface="Arial" panose="020B0604020202020204" pitchFamily="34" charset="0"/>
                <a:ea typeface="+mn-ea"/>
                <a:cs typeface="Arial" panose="020B0604020202020204" pitchFamily="34" charset="0"/>
              </a:rPr>
              <a:t> i </a:t>
            </a:r>
            <a:r>
              <a:rPr lang="en-US" sz="1200" kern="1200" dirty="0" err="1">
                <a:solidFill>
                  <a:schemeClr val="tx1"/>
                </a:solidFill>
                <a:effectLst/>
                <a:latin typeface="Arial" panose="020B0604020202020204" pitchFamily="34" charset="0"/>
                <a:ea typeface="+mn-ea"/>
                <a:cs typeface="Arial" panose="020B0604020202020204" pitchFamily="34" charset="0"/>
              </a:rPr>
              <a:t>hysbysu</a:t>
            </a:r>
            <a:r>
              <a:rPr lang="en-US" sz="1200" kern="1200" dirty="0">
                <a:solidFill>
                  <a:schemeClr val="tx1"/>
                </a:solidFill>
                <a:effectLst/>
                <a:latin typeface="Arial" panose="020B0604020202020204" pitchFamily="34" charset="0"/>
                <a:ea typeface="+mn-ea"/>
                <a:cs typeface="Arial" panose="020B0604020202020204" pitchFamily="34" charset="0"/>
              </a:rPr>
              <a:t> am </a:t>
            </a:r>
            <a:r>
              <a:rPr lang="en-US" sz="1200" kern="1200" dirty="0" err="1">
                <a:solidFill>
                  <a:schemeClr val="tx1"/>
                </a:solidFill>
                <a:effectLst/>
                <a:latin typeface="Arial" panose="020B0604020202020204" pitchFamily="34" charset="0"/>
                <a:ea typeface="+mn-ea"/>
                <a:cs typeface="Arial" panose="020B0604020202020204" pitchFamily="34" charset="0"/>
              </a:rPr>
              <a:t>blentyn</a:t>
            </a:r>
            <a:r>
              <a:rPr lang="en-US" sz="1200" kern="1200" dirty="0">
                <a:solidFill>
                  <a:schemeClr val="tx1"/>
                </a:solidFill>
                <a:effectLst/>
                <a:latin typeface="Arial" panose="020B0604020202020204" pitchFamily="34" charset="0"/>
                <a:ea typeface="+mn-ea"/>
                <a:cs typeface="Arial" panose="020B0604020202020204" pitchFamily="34" charset="0"/>
              </a:rPr>
              <a:t> neu oedolyn sy’n wynebu risg os ydynt yn </a:t>
            </a:r>
            <a:r>
              <a:rPr lang="en-US" sz="1200" kern="1200" dirty="0" err="1">
                <a:solidFill>
                  <a:schemeClr val="tx1"/>
                </a:solidFill>
                <a:effectLst/>
                <a:latin typeface="Arial" panose="020B0604020202020204" pitchFamily="34" charset="0"/>
                <a:ea typeface="+mn-ea"/>
                <a:cs typeface="Arial" panose="020B0604020202020204" pitchFamily="34" charset="0"/>
              </a:rPr>
              <a:t>bartner</a:t>
            </a:r>
            <a:r>
              <a:rPr lang="en-US" sz="1200" kern="1200" dirty="0">
                <a:solidFill>
                  <a:schemeClr val="tx1"/>
                </a:solidFill>
                <a:effectLst/>
                <a:latin typeface="Arial" panose="020B0604020202020204" pitchFamily="34" charset="0"/>
                <a:ea typeface="+mn-ea"/>
                <a:cs typeface="Arial" panose="020B0604020202020204" pitchFamily="34" charset="0"/>
              </a:rPr>
              <a:t> perthnasol. Gellir </a:t>
            </a:r>
            <a:r>
              <a:rPr lang="en-US" sz="1200" kern="1200" dirty="0" err="1">
                <a:solidFill>
                  <a:schemeClr val="tx1"/>
                </a:solidFill>
                <a:effectLst/>
                <a:latin typeface="Arial" panose="020B0604020202020204" pitchFamily="34" charset="0"/>
                <a:ea typeface="+mn-ea"/>
                <a:cs typeface="Arial" panose="020B0604020202020204" pitchFamily="34" charset="0"/>
              </a:rPr>
              <a:t>cofnodi</a:t>
            </a:r>
            <a:r>
              <a:rPr lang="en-US" sz="1200" kern="1200" dirty="0">
                <a:solidFill>
                  <a:schemeClr val="tx1"/>
                </a:solidFill>
                <a:effectLst/>
                <a:latin typeface="Arial" panose="020B0604020202020204" pitchFamily="34" charset="0"/>
                <a:ea typeface="+mn-ea"/>
                <a:cs typeface="Arial" panose="020B0604020202020204" pitchFamily="34" charset="0"/>
              </a:rPr>
              <a:t> hyn yn adran 3.1, 3.3 y llyfr gwaith.</a:t>
            </a:r>
            <a:endParaRPr lang="cy-GB"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B06615A-BDFD-4F93-A786-200AC70AF5C0}" type="slidenum">
              <a:rPr lang="en-US" smtClean="0"/>
              <a:pPr/>
              <a:t>43</a:t>
            </a:fld>
            <a:endParaRPr lang="en-US" dirty="0"/>
          </a:p>
        </p:txBody>
      </p:sp>
    </p:spTree>
    <p:extLst>
      <p:ext uri="{BB962C8B-B14F-4D97-AF65-F5344CB8AC3E}">
        <p14:creationId xmlns:p14="http://schemas.microsoft.com/office/powerpoint/2010/main" val="334233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a:t>
            </a:r>
            <a:r>
              <a:rPr lang="en-US" sz="1200" kern="1200" dirty="0" err="1">
                <a:solidFill>
                  <a:schemeClr val="tx1"/>
                </a:solidFill>
                <a:latin typeface="Arial" panose="020B0604020202020204" pitchFamily="34" charset="0"/>
                <a:ea typeface="+mn-ea"/>
                <a:cs typeface="Arial" panose="020B0604020202020204" pitchFamily="34" charset="0"/>
              </a:rPr>
              <a:t>Sleidiau</a:t>
            </a:r>
            <a:r>
              <a:rPr lang="en-US" sz="1200" kern="1200" dirty="0">
                <a:solidFill>
                  <a:schemeClr val="tx1"/>
                </a:solidFill>
                <a:latin typeface="Arial" panose="020B0604020202020204" pitchFamily="34" charset="0"/>
                <a:ea typeface="+mn-ea"/>
                <a:cs typeface="Arial" panose="020B0604020202020204" pitchFamily="34" charset="0"/>
              </a:rPr>
              <a:t>/gweithgareddau eraill os nad oes gan y grŵp dysgwyr </a:t>
            </a:r>
            <a:r>
              <a:rPr lang="en-US" sz="1200" kern="1200" dirty="0" err="1">
                <a:solidFill>
                  <a:schemeClr val="tx1"/>
                </a:solidFill>
                <a:latin typeface="Arial" panose="020B0604020202020204" pitchFamily="34" charset="0"/>
                <a:ea typeface="+mn-ea"/>
                <a:cs typeface="Arial" panose="020B0604020202020204" pitchFamily="34" charset="0"/>
              </a:rPr>
              <a:t>fawr</a:t>
            </a:r>
            <a:r>
              <a:rPr lang="en-US" sz="1200" kern="1200" dirty="0">
                <a:solidFill>
                  <a:schemeClr val="tx1"/>
                </a:solidFill>
                <a:latin typeface="Arial" panose="020B0604020202020204" pitchFamily="34" charset="0"/>
                <a:ea typeface="+mn-ea"/>
                <a:cs typeface="Arial" panose="020B0604020202020204" pitchFamily="34" charset="0"/>
              </a:rPr>
              <a:t> o </a:t>
            </a:r>
            <a:r>
              <a:rPr lang="en-US" sz="1200" kern="1200" dirty="0" err="1">
                <a:solidFill>
                  <a:schemeClr val="tx1"/>
                </a:solidFill>
                <a:latin typeface="Arial" panose="020B0604020202020204" pitchFamily="34" charset="0"/>
                <a:ea typeface="+mn-ea"/>
                <a:cs typeface="Arial" panose="020B0604020202020204" pitchFamily="34" charset="0"/>
              </a:rPr>
              <a:t>brofiad</a:t>
            </a:r>
            <a:r>
              <a:rPr lang="en-US" sz="1200" kern="1200" dirty="0">
                <a:solidFill>
                  <a:schemeClr val="tx1"/>
                </a:solidFill>
                <a:latin typeface="Arial" panose="020B0604020202020204" pitchFamily="34" charset="0"/>
                <a:ea typeface="+mn-ea"/>
                <a:cs typeface="Arial" panose="020B0604020202020204" pitchFamily="34" charset="0"/>
              </a:rPr>
              <a:t> o ymarfer. Ymarfer ‘</a:t>
            </a:r>
            <a:r>
              <a:rPr lang="en-US" sz="1200" kern="1200" dirty="0" err="1">
                <a:solidFill>
                  <a:schemeClr val="tx1"/>
                </a:solidFill>
                <a:latin typeface="Arial" panose="020B0604020202020204" pitchFamily="34" charset="0"/>
                <a:ea typeface="+mn-ea"/>
                <a:cs typeface="Arial" panose="020B0604020202020204" pitchFamily="34" charset="0"/>
              </a:rPr>
              <a:t>beth</a:t>
            </a:r>
            <a:r>
              <a:rPr lang="en-US" sz="1200" kern="1200" dirty="0">
                <a:solidFill>
                  <a:schemeClr val="tx1"/>
                </a:solidFill>
                <a:latin typeface="Arial" panose="020B0604020202020204" pitchFamily="34" charset="0"/>
                <a:ea typeface="+mn-ea"/>
                <a:cs typeface="Arial" panose="020B0604020202020204" pitchFamily="34" charset="0"/>
              </a:rPr>
              <a:t> </a:t>
            </a:r>
            <a:r>
              <a:rPr lang="en-US" sz="1200" kern="1200" dirty="0" err="1">
                <a:solidFill>
                  <a:schemeClr val="tx1"/>
                </a:solidFill>
                <a:latin typeface="Arial" panose="020B0604020202020204" pitchFamily="34" charset="0"/>
                <a:ea typeface="+mn-ea"/>
                <a:cs typeface="Arial" panose="020B0604020202020204" pitchFamily="34" charset="0"/>
              </a:rPr>
              <a:t>os’</a:t>
            </a:r>
            <a:r>
              <a:rPr lang="en-US" sz="1200" kern="1200" dirty="0">
                <a:solidFill>
                  <a:schemeClr val="tx1"/>
                </a:solidFill>
                <a:latin typeface="Arial" panose="020B0604020202020204" pitchFamily="34" charset="0"/>
                <a:ea typeface="+mn-ea"/>
                <a:cs typeface="Arial" panose="020B0604020202020204" pitchFamily="34" charset="0"/>
              </a:rPr>
              <a:t> gan </a:t>
            </a:r>
            <a:r>
              <a:rPr lang="en-US" sz="1200" kern="1200" dirty="0" err="1">
                <a:solidFill>
                  <a:schemeClr val="tx1"/>
                </a:solidFill>
                <a:latin typeface="Arial" panose="020B0604020202020204" pitchFamily="34" charset="0"/>
                <a:ea typeface="+mn-ea"/>
                <a:cs typeface="Arial" panose="020B0604020202020204" pitchFamily="34" charset="0"/>
              </a:rPr>
              <a:t>ddefnyddio</a:t>
            </a:r>
            <a:r>
              <a:rPr lang="en-US" sz="1200" kern="1200" dirty="0">
                <a:solidFill>
                  <a:schemeClr val="tx1"/>
                </a:solidFill>
                <a:latin typeface="Arial" panose="020B0604020202020204" pitchFamily="34" charset="0"/>
                <a:ea typeface="+mn-ea"/>
                <a:cs typeface="Arial" panose="020B0604020202020204" pitchFamily="34" charset="0"/>
              </a:rPr>
              <a:t> </a:t>
            </a:r>
            <a:r>
              <a:rPr lang="en-US" sz="1200" kern="1200" dirty="0" err="1">
                <a:solidFill>
                  <a:schemeClr val="tx1"/>
                </a:solidFill>
                <a:latin typeface="Arial" panose="020B0604020202020204" pitchFamily="34" charset="0"/>
                <a:ea typeface="+mn-ea"/>
                <a:cs typeface="Arial" panose="020B0604020202020204" pitchFamily="34" charset="0"/>
              </a:rPr>
              <a:t>amrywiaeth</a:t>
            </a:r>
            <a:r>
              <a:rPr lang="en-US" sz="1200" kern="1200" dirty="0">
                <a:solidFill>
                  <a:schemeClr val="tx1"/>
                </a:solidFill>
                <a:latin typeface="Arial" panose="020B0604020202020204" pitchFamily="34" charset="0"/>
                <a:ea typeface="+mn-ea"/>
                <a:cs typeface="Arial" panose="020B0604020202020204" pitchFamily="34" charset="0"/>
              </a:rPr>
              <a:t> o senarios i’w trafod. Dylai’r senarios</a:t>
            </a:r>
            <a:r>
              <a:rPr lang="en-US" sz="1200" kern="1200" baseline="0" dirty="0">
                <a:solidFill>
                  <a:schemeClr val="tx1"/>
                </a:solidFill>
                <a:latin typeface="Arial" panose="020B0604020202020204" pitchFamily="34" charset="0"/>
                <a:ea typeface="+mn-ea"/>
                <a:cs typeface="Arial" panose="020B0604020202020204" pitchFamily="34" charset="0"/>
              </a:rPr>
              <a:t> fod yn </a:t>
            </a:r>
            <a:r>
              <a:rPr lang="en-US" sz="1200" kern="1200" baseline="0" dirty="0" err="1">
                <a:solidFill>
                  <a:schemeClr val="tx1"/>
                </a:solidFill>
                <a:latin typeface="Arial" panose="020B0604020202020204" pitchFamily="34" charset="0"/>
                <a:ea typeface="+mn-ea"/>
                <a:cs typeface="Arial" panose="020B0604020202020204" pitchFamily="34" charset="0"/>
              </a:rPr>
              <a:t>addas</a:t>
            </a:r>
            <a:r>
              <a:rPr lang="en-US" sz="1200" kern="1200" baseline="0" dirty="0">
                <a:solidFill>
                  <a:schemeClr val="tx1"/>
                </a:solidFill>
                <a:latin typeface="Arial" panose="020B0604020202020204" pitchFamily="34" charset="0"/>
                <a:ea typeface="+mn-ea"/>
                <a:cs typeface="Arial" panose="020B0604020202020204" pitchFamily="34" charset="0"/>
              </a:rPr>
              <a:t> i’r </a:t>
            </a:r>
            <a:r>
              <a:rPr lang="en-US" sz="1200" kern="1200" dirty="0">
                <a:solidFill>
                  <a:schemeClr val="tx1"/>
                </a:solidFill>
                <a:latin typeface="Arial" panose="020B0604020202020204" pitchFamily="34" charset="0"/>
                <a:ea typeface="+mn-ea"/>
                <a:cs typeface="Arial" panose="020B0604020202020204" pitchFamily="34" charset="0"/>
              </a:rPr>
              <a:t>grŵp dysgwyr a</a:t>
            </a:r>
            <a:r>
              <a:rPr lang="en-US" sz="1200" i="1" kern="1200" dirty="0">
                <a:solidFill>
                  <a:schemeClr val="tx1"/>
                </a:solidFill>
                <a:latin typeface="Arial" panose="020B0604020202020204" pitchFamily="34" charset="0"/>
                <a:ea typeface="+mn-ea"/>
                <a:cs typeface="Arial" panose="020B0604020202020204" pitchFamily="34" charset="0"/>
              </a:rPr>
              <a:t> </a:t>
            </a:r>
            <a:r>
              <a:rPr lang="en-US" sz="1200" kern="1200" dirty="0" err="1">
                <a:solidFill>
                  <a:schemeClr val="tx1"/>
                </a:solidFill>
                <a:latin typeface="Arial" panose="020B0604020202020204" pitchFamily="34" charset="0"/>
                <a:ea typeface="+mn-ea"/>
                <a:cs typeface="Arial" panose="020B0604020202020204" pitchFamily="34" charset="0"/>
              </a:rPr>
              <a:t>rhaid</a:t>
            </a:r>
            <a:r>
              <a:rPr lang="en-US" sz="1200" kern="1200" dirty="0">
                <a:solidFill>
                  <a:schemeClr val="tx1"/>
                </a:solidFill>
                <a:latin typeface="Arial" panose="020B0604020202020204" pitchFamily="34" charset="0"/>
                <a:ea typeface="+mn-ea"/>
                <a:cs typeface="Arial" panose="020B0604020202020204" pitchFamily="34" charset="0"/>
              </a:rPr>
              <a:t> defnyddio </a:t>
            </a:r>
            <a:r>
              <a:rPr lang="en-US" sz="1200" kern="1200" dirty="0" err="1">
                <a:solidFill>
                  <a:schemeClr val="tx1"/>
                </a:solidFill>
                <a:latin typeface="Arial" panose="020B0604020202020204" pitchFamily="34" charset="0"/>
                <a:ea typeface="+mn-ea"/>
                <a:cs typeface="Arial" panose="020B0604020202020204" pitchFamily="34" charset="0"/>
              </a:rPr>
              <a:t>dwy</a:t>
            </a:r>
            <a:r>
              <a:rPr lang="en-US" sz="1200" kern="1200" dirty="0">
                <a:solidFill>
                  <a:schemeClr val="tx1"/>
                </a:solidFill>
                <a:latin typeface="Arial" panose="020B0604020202020204" pitchFamily="34" charset="0"/>
                <a:ea typeface="+mn-ea"/>
                <a:cs typeface="Arial" panose="020B0604020202020204" pitchFamily="34" charset="0"/>
              </a:rPr>
              <a:t> ar </a:t>
            </a:r>
            <a:r>
              <a:rPr lang="en-US" sz="1200" kern="1200" dirty="0" err="1">
                <a:solidFill>
                  <a:schemeClr val="tx1"/>
                </a:solidFill>
                <a:latin typeface="Arial" panose="020B0604020202020204" pitchFamily="34" charset="0"/>
                <a:ea typeface="+mn-ea"/>
                <a:cs typeface="Arial" panose="020B0604020202020204" pitchFamily="34" charset="0"/>
              </a:rPr>
              <a:t>gyfer</a:t>
            </a:r>
            <a:r>
              <a:rPr lang="en-US" sz="1200" kern="1200" dirty="0">
                <a:solidFill>
                  <a:schemeClr val="tx1"/>
                </a:solidFill>
                <a:latin typeface="Arial" panose="020B0604020202020204" pitchFamily="34" charset="0"/>
                <a:ea typeface="+mn-ea"/>
                <a:cs typeface="Arial" panose="020B0604020202020204" pitchFamily="34" charset="0"/>
              </a:rPr>
              <a:t> y llyfr gwaith / </a:t>
            </a:r>
            <a:r>
              <a:rPr lang="en-US" sz="1200" kern="1200" dirty="0" err="1">
                <a:solidFill>
                  <a:schemeClr val="tx1"/>
                </a:solidFill>
                <a:latin typeface="Arial" panose="020B0604020202020204" pitchFamily="34" charset="0"/>
                <a:ea typeface="+mn-ea"/>
                <a:cs typeface="Arial" panose="020B0604020202020204" pitchFamily="34" charset="0"/>
              </a:rPr>
              <a:t>asesiad</a:t>
            </a:r>
            <a:r>
              <a:rPr lang="en-US" sz="1200" i="1" kern="120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Y nod yw meddwl am bryderon a </a:t>
            </a:r>
            <a:r>
              <a:rPr lang="en-US" sz="1200" kern="1200" dirty="0" err="1">
                <a:solidFill>
                  <a:schemeClr val="tx1"/>
                </a:solidFill>
                <a:latin typeface="Arial" panose="020B0604020202020204" pitchFamily="34" charset="0"/>
                <a:ea typeface="+mn-ea"/>
                <a:cs typeface="Arial" panose="020B0604020202020204" pitchFamily="34" charset="0"/>
              </a:rPr>
              <a:t>chamau</a:t>
            </a:r>
            <a:r>
              <a:rPr lang="en-US" sz="1200" kern="1200" dirty="0">
                <a:solidFill>
                  <a:schemeClr val="tx1"/>
                </a:solidFill>
                <a:latin typeface="Arial" panose="020B0604020202020204" pitchFamily="34" charset="0"/>
                <a:ea typeface="+mn-ea"/>
                <a:cs typeface="Arial" panose="020B0604020202020204" pitchFamily="34" charset="0"/>
              </a:rPr>
              <a:t> </a:t>
            </a:r>
            <a:r>
              <a:rPr lang="en-US" sz="1200" kern="1200" dirty="0" err="1">
                <a:solidFill>
                  <a:schemeClr val="tx1"/>
                </a:solidFill>
                <a:latin typeface="Arial" panose="020B0604020202020204" pitchFamily="34" charset="0"/>
                <a:ea typeface="+mn-ea"/>
                <a:cs typeface="Arial" panose="020B0604020202020204" pitchFamily="34" charset="0"/>
              </a:rPr>
              <a:t>gweithredu</a:t>
            </a:r>
            <a:r>
              <a:rPr lang="en-US" sz="1200" kern="1200" dirty="0">
                <a:solidFill>
                  <a:schemeClr val="tx1"/>
                </a:solidFill>
                <a:latin typeface="Arial" panose="020B0604020202020204" pitchFamily="34" charset="0"/>
                <a:ea typeface="+mn-ea"/>
                <a:cs typeface="Arial" panose="020B0604020202020204" pitchFamily="34" charset="0"/>
              </a:rPr>
              <a:t> </a:t>
            </a:r>
            <a:r>
              <a:rPr lang="en-US" sz="1200" kern="1200" dirty="0" err="1">
                <a:solidFill>
                  <a:schemeClr val="tx1"/>
                </a:solidFill>
                <a:latin typeface="Arial" panose="020B0604020202020204" pitchFamily="34" charset="0"/>
                <a:ea typeface="+mn-ea"/>
                <a:cs typeface="Arial" panose="020B0604020202020204" pitchFamily="34" charset="0"/>
              </a:rPr>
              <a:t>priodol</a:t>
            </a:r>
            <a:r>
              <a:rPr lang="en-US" sz="1200" kern="1200" dirty="0">
                <a:solidFill>
                  <a:schemeClr val="tx1"/>
                </a:solidFill>
                <a:latin typeface="Arial" panose="020B0604020202020204" pitchFamily="34" charset="0"/>
                <a:ea typeface="+mn-ea"/>
                <a:cs typeface="Arial" panose="020B0604020202020204" pitchFamily="34" charset="0"/>
              </a:rPr>
              <a:t>. Gellir gwneud hyn mewn </a:t>
            </a:r>
            <a:r>
              <a:rPr lang="en-US" sz="1200" kern="1200" dirty="0" err="1">
                <a:solidFill>
                  <a:schemeClr val="tx1"/>
                </a:solidFill>
                <a:latin typeface="Arial" panose="020B0604020202020204" pitchFamily="34" charset="0"/>
                <a:ea typeface="+mn-ea"/>
                <a:cs typeface="Arial" panose="020B0604020202020204" pitchFamily="34" charset="0"/>
              </a:rPr>
              <a:t>parau</a:t>
            </a:r>
            <a:r>
              <a:rPr lang="en-US" sz="1200" kern="1200" dirty="0">
                <a:solidFill>
                  <a:schemeClr val="tx1"/>
                </a:solidFill>
                <a:latin typeface="Arial" panose="020B0604020202020204" pitchFamily="34" charset="0"/>
                <a:ea typeface="+mn-ea"/>
                <a:cs typeface="Arial" panose="020B0604020202020204" pitchFamily="34" charset="0"/>
              </a:rPr>
              <a:t>, mewn grwpiau neu fel grŵp cyfan. Dylid annog y cyfranogwyr i </a:t>
            </a:r>
            <a:r>
              <a:rPr lang="en-US" sz="1200" kern="1200" dirty="0" err="1">
                <a:solidFill>
                  <a:schemeClr val="tx1"/>
                </a:solidFill>
                <a:latin typeface="Arial" panose="020B0604020202020204" pitchFamily="34" charset="0"/>
                <a:ea typeface="+mn-ea"/>
                <a:cs typeface="Arial" panose="020B0604020202020204" pitchFamily="34" charset="0"/>
              </a:rPr>
              <a:t>feddwl</a:t>
            </a:r>
            <a:r>
              <a:rPr lang="en-US" sz="1200" kern="1200" dirty="0">
                <a:solidFill>
                  <a:schemeClr val="tx1"/>
                </a:solidFill>
                <a:latin typeface="Arial" panose="020B0604020202020204" pitchFamily="34" charset="0"/>
                <a:ea typeface="+mn-ea"/>
                <a:cs typeface="Arial" panose="020B0604020202020204" pitchFamily="34" charset="0"/>
              </a:rPr>
              <a:t> am sut i ymateb, </a:t>
            </a:r>
            <a:r>
              <a:rPr lang="en-US" sz="1200" kern="1200" dirty="0" err="1">
                <a:solidFill>
                  <a:schemeClr val="tx1"/>
                </a:solidFill>
                <a:latin typeface="Arial" panose="020B0604020202020204" pitchFamily="34" charset="0"/>
                <a:ea typeface="+mn-ea"/>
                <a:cs typeface="Arial" panose="020B0604020202020204" pitchFamily="34" charset="0"/>
              </a:rPr>
              <a:t>beth</a:t>
            </a:r>
            <a:r>
              <a:rPr lang="en-US" sz="1200" kern="1200" dirty="0">
                <a:solidFill>
                  <a:schemeClr val="tx1"/>
                </a:solidFill>
                <a:latin typeface="Arial" panose="020B0604020202020204" pitchFamily="34" charset="0"/>
                <a:ea typeface="+mn-ea"/>
                <a:cs typeface="Arial" panose="020B0604020202020204" pitchFamily="34" charset="0"/>
              </a:rPr>
              <a:t> </a:t>
            </a:r>
            <a:r>
              <a:rPr lang="en-US" sz="1200" kern="1200" dirty="0" err="1">
                <a:solidFill>
                  <a:schemeClr val="tx1"/>
                </a:solidFill>
                <a:latin typeface="Arial" panose="020B0604020202020204" pitchFamily="34" charset="0"/>
                <a:ea typeface="+mn-ea"/>
                <a:cs typeface="Arial" panose="020B0604020202020204" pitchFamily="34" charset="0"/>
              </a:rPr>
              <a:t>fyddai</a:t>
            </a:r>
            <a:r>
              <a:rPr lang="en-US" sz="1200" kern="1200" dirty="0">
                <a:solidFill>
                  <a:schemeClr val="tx1"/>
                </a:solidFill>
                <a:latin typeface="Arial" panose="020B0604020202020204" pitchFamily="34" charset="0"/>
                <a:ea typeface="+mn-ea"/>
                <a:cs typeface="Arial" panose="020B0604020202020204" pitchFamily="34" charset="0"/>
              </a:rPr>
              <a:t> </a:t>
            </a:r>
            <a:r>
              <a:rPr lang="en-US" sz="1200" kern="1200" dirty="0" err="1">
                <a:solidFill>
                  <a:schemeClr val="tx1"/>
                </a:solidFill>
                <a:latin typeface="Arial" panose="020B0604020202020204" pitchFamily="34" charset="0"/>
                <a:ea typeface="+mn-ea"/>
                <a:cs typeface="Arial" panose="020B0604020202020204" pitchFamily="34" charset="0"/>
              </a:rPr>
              <a:t>disgwyl</a:t>
            </a:r>
            <a:r>
              <a:rPr lang="en-US" sz="1200" kern="1200" dirty="0">
                <a:solidFill>
                  <a:schemeClr val="tx1"/>
                </a:solidFill>
                <a:latin typeface="Arial" panose="020B0604020202020204" pitchFamily="34" charset="0"/>
                <a:ea typeface="+mn-ea"/>
                <a:cs typeface="Arial" panose="020B0604020202020204" pitchFamily="34" charset="0"/>
              </a:rPr>
              <a:t> iddynt ei </a:t>
            </a:r>
            <a:r>
              <a:rPr lang="en-US" sz="1200" kern="1200" dirty="0" err="1">
                <a:solidFill>
                  <a:schemeClr val="tx1"/>
                </a:solidFill>
                <a:latin typeface="Arial" panose="020B0604020202020204" pitchFamily="34" charset="0"/>
                <a:ea typeface="+mn-ea"/>
                <a:cs typeface="Arial" panose="020B0604020202020204" pitchFamily="34" charset="0"/>
              </a:rPr>
              <a:t>wneud</a:t>
            </a:r>
            <a:r>
              <a:rPr lang="en-US" sz="1200" kern="1200" dirty="0">
                <a:solidFill>
                  <a:schemeClr val="tx1"/>
                </a:solidFill>
                <a:latin typeface="Arial" panose="020B0604020202020204" pitchFamily="34" charset="0"/>
                <a:ea typeface="+mn-ea"/>
                <a:cs typeface="Arial" panose="020B0604020202020204" pitchFamily="34" charset="0"/>
              </a:rPr>
              <a:t> a </a:t>
            </a:r>
            <a:r>
              <a:rPr lang="en-US" sz="1200" kern="1200" dirty="0" err="1">
                <a:solidFill>
                  <a:schemeClr val="tx1"/>
                </a:solidFill>
                <a:latin typeface="Arial" panose="020B0604020202020204" pitchFamily="34" charset="0"/>
                <a:ea typeface="+mn-ea"/>
                <a:cs typeface="Arial" panose="020B0604020202020204" pitchFamily="34" charset="0"/>
              </a:rPr>
              <a:t>pha</a:t>
            </a:r>
            <a:r>
              <a:rPr lang="en-US" sz="1200" kern="1200" dirty="0">
                <a:solidFill>
                  <a:schemeClr val="tx1"/>
                </a:solidFill>
                <a:latin typeface="Arial" panose="020B0604020202020204" pitchFamily="34" charset="0"/>
                <a:ea typeface="+mn-ea"/>
                <a:cs typeface="Arial" panose="020B0604020202020204" pitchFamily="34" charset="0"/>
              </a:rPr>
              <a:t> </a:t>
            </a:r>
            <a:r>
              <a:rPr lang="en-US" sz="1200" kern="1200" dirty="0" err="1">
                <a:solidFill>
                  <a:schemeClr val="tx1"/>
                </a:solidFill>
                <a:latin typeface="Arial" panose="020B0604020202020204" pitchFamily="34" charset="0"/>
                <a:ea typeface="+mn-ea"/>
                <a:cs typeface="Arial" panose="020B0604020202020204" pitchFamily="34" charset="0"/>
              </a:rPr>
              <a:t>wybodaeth</a:t>
            </a:r>
            <a:r>
              <a:rPr lang="en-US" sz="1200" kern="1200" dirty="0">
                <a:solidFill>
                  <a:schemeClr val="tx1"/>
                </a:solidFill>
                <a:latin typeface="Arial" panose="020B0604020202020204" pitchFamily="34" charset="0"/>
                <a:ea typeface="+mn-ea"/>
                <a:cs typeface="Arial" panose="020B0604020202020204" pitchFamily="34" charset="0"/>
              </a:rPr>
              <a:t> y </a:t>
            </a:r>
            <a:r>
              <a:rPr lang="en-US" sz="1200" kern="1200" dirty="0" err="1">
                <a:solidFill>
                  <a:schemeClr val="tx1"/>
                </a:solidFill>
                <a:latin typeface="Arial" panose="020B0604020202020204" pitchFamily="34" charset="0"/>
                <a:ea typeface="+mn-ea"/>
                <a:cs typeface="Arial" panose="020B0604020202020204" pitchFamily="34" charset="0"/>
              </a:rPr>
              <a:t>dylent</a:t>
            </a:r>
            <a:r>
              <a:rPr lang="en-US" sz="1200" kern="1200" dirty="0">
                <a:solidFill>
                  <a:schemeClr val="tx1"/>
                </a:solidFill>
                <a:latin typeface="Arial" panose="020B0604020202020204" pitchFamily="34" charset="0"/>
                <a:ea typeface="+mn-ea"/>
                <a:cs typeface="Arial" panose="020B0604020202020204" pitchFamily="34" charset="0"/>
              </a:rPr>
              <a:t> ei </a:t>
            </a:r>
            <a:r>
              <a:rPr lang="en-US" sz="1200" kern="1200" dirty="0" err="1">
                <a:solidFill>
                  <a:schemeClr val="tx1"/>
                </a:solidFill>
                <a:latin typeface="Arial" panose="020B0604020202020204" pitchFamily="34" charset="0"/>
                <a:ea typeface="+mn-ea"/>
                <a:cs typeface="Arial" panose="020B0604020202020204" pitchFamily="34" charset="0"/>
              </a:rPr>
              <a:t>throsglwyddo</a:t>
            </a:r>
            <a:r>
              <a:rPr lang="en-US" sz="1200" kern="1200" dirty="0">
                <a:solidFill>
                  <a:schemeClr val="tx1"/>
                </a:solidFill>
                <a:latin typeface="Arial" panose="020B0604020202020204" pitchFamily="34" charset="0"/>
                <a:ea typeface="+mn-ea"/>
                <a:cs typeface="Arial" panose="020B0604020202020204" pitchFamily="34" charset="0"/>
              </a:rPr>
              <a:t> a </a:t>
            </a:r>
            <a:r>
              <a:rPr lang="en-US" sz="1200" kern="1200" dirty="0" err="1">
                <a:solidFill>
                  <a:schemeClr val="tx1"/>
                </a:solidFill>
                <a:latin typeface="Arial" panose="020B0604020202020204" pitchFamily="34" charset="0"/>
                <a:ea typeface="+mn-ea"/>
                <a:cs typeface="Arial" panose="020B0604020202020204" pitchFamily="34" charset="0"/>
              </a:rPr>
              <a:t>pham</a:t>
            </a:r>
            <a:r>
              <a:rPr lang="en-US" sz="1200" kern="1200" dirty="0">
                <a:solidFill>
                  <a:schemeClr val="tx1"/>
                </a:solidFill>
                <a:latin typeface="Arial" panose="020B0604020202020204" pitchFamily="34" charset="0"/>
                <a:ea typeface="+mn-ea"/>
                <a:cs typeface="Arial" panose="020B0604020202020204" pitchFamily="34" charset="0"/>
              </a:rPr>
              <a:t>. </a:t>
            </a:r>
            <a:r>
              <a:rPr lang="en-US" sz="1200" kern="1200" dirty="0" err="1">
                <a:solidFill>
                  <a:schemeClr val="tx1"/>
                </a:solidFill>
                <a:latin typeface="Arial" panose="020B0604020202020204" pitchFamily="34" charset="0"/>
                <a:ea typeface="+mn-ea"/>
                <a:cs typeface="Arial" panose="020B0604020202020204" pitchFamily="34" charset="0"/>
              </a:rPr>
              <a:t>Dylech</a:t>
            </a:r>
            <a:r>
              <a:rPr lang="en-US" sz="1200" kern="1200" dirty="0">
                <a:solidFill>
                  <a:schemeClr val="tx1"/>
                </a:solidFill>
                <a:latin typeface="Arial" panose="020B0604020202020204" pitchFamily="34" charset="0"/>
                <a:ea typeface="+mn-ea"/>
                <a:cs typeface="Arial" panose="020B0604020202020204" pitchFamily="34" charset="0"/>
              </a:rPr>
              <a:t> </a:t>
            </a:r>
            <a:r>
              <a:rPr lang="en-US" sz="1200" kern="1200" dirty="0" err="1">
                <a:solidFill>
                  <a:schemeClr val="tx1"/>
                </a:solidFill>
                <a:latin typeface="Arial" panose="020B0604020202020204" pitchFamily="34" charset="0"/>
                <a:ea typeface="+mn-ea"/>
                <a:cs typeface="Arial" panose="020B0604020202020204" pitchFamily="34" charset="0"/>
              </a:rPr>
              <a:t>gysylltu</a:t>
            </a:r>
            <a:r>
              <a:rPr lang="en-US" sz="1200" kern="1200" dirty="0">
                <a:solidFill>
                  <a:schemeClr val="tx1"/>
                </a:solidFill>
                <a:latin typeface="Arial" panose="020B0604020202020204" pitchFamily="34" charset="0"/>
                <a:ea typeface="+mn-ea"/>
                <a:cs typeface="Arial" panose="020B0604020202020204" pitchFamily="34" charset="0"/>
              </a:rPr>
              <a:t> â’r ddyletswydd i </a:t>
            </a:r>
            <a:r>
              <a:rPr lang="en-US" sz="1200" kern="1200" dirty="0" err="1">
                <a:solidFill>
                  <a:schemeClr val="tx1"/>
                </a:solidFill>
                <a:latin typeface="Arial" panose="020B0604020202020204" pitchFamily="34" charset="0"/>
                <a:ea typeface="+mn-ea"/>
                <a:cs typeface="Arial" panose="020B0604020202020204" pitchFamily="34" charset="0"/>
              </a:rPr>
              <a:t>hysbysu</a:t>
            </a:r>
            <a:r>
              <a:rPr lang="en-US" sz="1200" kern="1200" dirty="0">
                <a:solidFill>
                  <a:schemeClr val="tx1"/>
                </a:solidFill>
                <a:latin typeface="Arial" panose="020B0604020202020204" pitchFamily="34" charset="0"/>
                <a:ea typeface="+mn-ea"/>
                <a:cs typeface="Arial" panose="020B0604020202020204" pitchFamily="34" charset="0"/>
              </a:rPr>
              <a:t> a’r </a:t>
            </a:r>
            <a:r>
              <a:rPr lang="en-US" sz="1200" kern="1200" dirty="0" err="1">
                <a:solidFill>
                  <a:schemeClr val="tx1"/>
                </a:solidFill>
                <a:latin typeface="Arial" panose="020B0604020202020204" pitchFamily="34" charset="0"/>
                <a:ea typeface="+mn-ea"/>
                <a:cs typeface="Arial" panose="020B0604020202020204" pitchFamily="34" charset="0"/>
              </a:rPr>
              <a:t>siart</a:t>
            </a:r>
            <a:r>
              <a:rPr lang="en-US" sz="1200" kern="1200" dirty="0">
                <a:solidFill>
                  <a:schemeClr val="tx1"/>
                </a:solidFill>
                <a:latin typeface="Arial" panose="020B0604020202020204" pitchFamily="34" charset="0"/>
                <a:ea typeface="+mn-ea"/>
                <a:cs typeface="Arial" panose="020B0604020202020204" pitchFamily="34" charset="0"/>
              </a:rPr>
              <a:t> </a:t>
            </a:r>
            <a:r>
              <a:rPr lang="en-US" sz="1200" kern="1200" dirty="0" err="1">
                <a:solidFill>
                  <a:schemeClr val="tx1"/>
                </a:solidFill>
                <a:latin typeface="Arial" panose="020B0604020202020204" pitchFamily="34" charset="0"/>
                <a:ea typeface="+mn-ea"/>
                <a:cs typeface="Arial" panose="020B0604020202020204" pitchFamily="34" charset="0"/>
              </a:rPr>
              <a:t>llif</a:t>
            </a:r>
            <a:r>
              <a:rPr lang="en-US" sz="1200" kern="1200" dirty="0">
                <a:solidFill>
                  <a:schemeClr val="tx1"/>
                </a:solidFill>
                <a:latin typeface="Arial" panose="020B0604020202020204" pitchFamily="34" charset="0"/>
                <a:ea typeface="+mn-ea"/>
                <a:cs typeface="Arial" panose="020B0604020202020204" pitchFamily="34" charset="0"/>
              </a:rPr>
              <a:t> sy’n </a:t>
            </a:r>
            <a:r>
              <a:rPr lang="en-US" sz="1200" kern="1200" dirty="0" err="1">
                <a:solidFill>
                  <a:schemeClr val="tx1"/>
                </a:solidFill>
                <a:latin typeface="Arial" panose="020B0604020202020204" pitchFamily="34" charset="0"/>
                <a:ea typeface="+mn-ea"/>
                <a:cs typeface="Arial" panose="020B0604020202020204" pitchFamily="34" charset="0"/>
              </a:rPr>
              <a:t>dangos</a:t>
            </a:r>
            <a:r>
              <a:rPr lang="en-US" sz="1200" kern="1200" dirty="0">
                <a:solidFill>
                  <a:schemeClr val="tx1"/>
                </a:solidFill>
                <a:latin typeface="Arial" panose="020B0604020202020204" pitchFamily="34" charset="0"/>
                <a:ea typeface="+mn-ea"/>
                <a:cs typeface="Arial" panose="020B0604020202020204" pitchFamily="34" charset="0"/>
              </a:rPr>
              <a:t> y ‘</a:t>
            </a:r>
            <a:r>
              <a:rPr lang="en-US" sz="1200" kern="1200" dirty="0" err="1">
                <a:solidFill>
                  <a:schemeClr val="tx1"/>
                </a:solidFill>
                <a:latin typeface="Arial" panose="020B0604020202020204" pitchFamily="34" charset="0"/>
                <a:ea typeface="+mn-ea"/>
                <a:cs typeface="Arial" panose="020B0604020202020204" pitchFamily="34" charset="0"/>
              </a:rPr>
              <a:t>daith</a:t>
            </a:r>
            <a:r>
              <a:rPr lang="en-US" sz="1200" kern="1200" dirty="0">
                <a:solidFill>
                  <a:schemeClr val="tx1"/>
                </a:solidFill>
                <a:latin typeface="Arial" panose="020B0604020202020204" pitchFamily="34" charset="0"/>
                <a:ea typeface="+mn-ea"/>
                <a:cs typeface="Arial" panose="020B0604020202020204" pitchFamily="34" charset="0"/>
              </a:rPr>
              <a:t>’ ddiogelu. Rhaid defnyddio </a:t>
            </a:r>
            <a:r>
              <a:rPr lang="en-US" sz="1200" kern="1200" dirty="0" err="1">
                <a:solidFill>
                  <a:schemeClr val="tx1"/>
                </a:solidFill>
                <a:latin typeface="Arial" panose="020B0604020202020204" pitchFamily="34" charset="0"/>
                <a:ea typeface="+mn-ea"/>
                <a:cs typeface="Arial" panose="020B0604020202020204" pitchFamily="34" charset="0"/>
              </a:rPr>
              <a:t>dwy</a:t>
            </a:r>
            <a:r>
              <a:rPr lang="en-US" sz="1200" kern="1200" dirty="0">
                <a:solidFill>
                  <a:schemeClr val="tx1"/>
                </a:solidFill>
                <a:latin typeface="Arial" panose="020B0604020202020204" pitchFamily="34" charset="0"/>
                <a:ea typeface="+mn-ea"/>
                <a:cs typeface="Arial" panose="020B0604020202020204" pitchFamily="34" charset="0"/>
              </a:rPr>
              <a:t> </a:t>
            </a:r>
            <a:r>
              <a:rPr lang="en-US" sz="1200" kern="1200" dirty="0" err="1">
                <a:solidFill>
                  <a:schemeClr val="tx1"/>
                </a:solidFill>
                <a:latin typeface="Arial" panose="020B0604020202020204" pitchFamily="34" charset="0"/>
                <a:ea typeface="+mn-ea"/>
                <a:cs typeface="Arial" panose="020B0604020202020204" pitchFamily="34" charset="0"/>
              </a:rPr>
              <a:t>enghraifft</a:t>
            </a:r>
            <a:r>
              <a:rPr lang="en-US" sz="1200" kern="1200" dirty="0">
                <a:solidFill>
                  <a:schemeClr val="tx1"/>
                </a:solidFill>
                <a:latin typeface="Arial" panose="020B0604020202020204" pitchFamily="34" charset="0"/>
                <a:ea typeface="+mn-ea"/>
                <a:cs typeface="Arial" panose="020B0604020202020204" pitchFamily="34" charset="0"/>
              </a:rPr>
              <a:t> o </a:t>
            </a:r>
            <a:r>
              <a:rPr lang="en-US" sz="1200" kern="1200" dirty="0" err="1">
                <a:solidFill>
                  <a:schemeClr val="tx1"/>
                </a:solidFill>
                <a:latin typeface="Arial" panose="020B0604020202020204" pitchFamily="34" charset="0"/>
                <a:ea typeface="+mn-ea"/>
                <a:cs typeface="Arial" panose="020B0604020202020204" pitchFamily="34" charset="0"/>
              </a:rPr>
              <a:t>leiaf</a:t>
            </a:r>
            <a:r>
              <a:rPr lang="en-US" sz="1200" kern="1200" dirty="0">
                <a:solidFill>
                  <a:schemeClr val="tx1"/>
                </a:solidFill>
                <a:latin typeface="Arial" panose="020B0604020202020204" pitchFamily="34" charset="0"/>
                <a:ea typeface="+mn-ea"/>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B06615A-BDFD-4F93-A786-200AC70AF5C0}" type="slidenum">
              <a:rPr lang="en-US" smtClean="0"/>
              <a:pPr/>
              <a:t>44</a:t>
            </a:fld>
            <a:endParaRPr lang="en-US" dirty="0"/>
          </a:p>
        </p:txBody>
      </p:sp>
    </p:spTree>
    <p:extLst>
      <p:ext uri="{BB962C8B-B14F-4D97-AF65-F5344CB8AC3E}">
        <p14:creationId xmlns:p14="http://schemas.microsoft.com/office/powerpoint/2010/main" val="9346130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a:solidFill>
                  <a:schemeClr val="tx1"/>
                </a:solidFill>
                <a:latin typeface="Arial" panose="020B0604020202020204" pitchFamily="34" charset="0"/>
                <a:ea typeface="+mn-ea"/>
                <a:cs typeface="Arial" panose="020B0604020202020204" pitchFamily="34" charset="0"/>
              </a:rPr>
              <a:t>Gofynnir</a:t>
            </a:r>
            <a:r>
              <a:rPr lang="en-US" sz="1200" kern="1200" dirty="0">
                <a:solidFill>
                  <a:schemeClr val="tx1"/>
                </a:solidFill>
                <a:latin typeface="Arial" panose="020B0604020202020204" pitchFamily="34" charset="0"/>
                <a:ea typeface="+mn-ea"/>
                <a:cs typeface="Arial" panose="020B0604020202020204" pitchFamily="34" charset="0"/>
              </a:rPr>
              <a:t> i bawb </a:t>
            </a:r>
            <a:r>
              <a:rPr lang="en-US" sz="1200" kern="1200" dirty="0" err="1">
                <a:solidFill>
                  <a:schemeClr val="tx1"/>
                </a:solidFill>
                <a:latin typeface="Arial" panose="020B0604020202020204" pitchFamily="34" charset="0"/>
                <a:ea typeface="+mn-ea"/>
                <a:cs typeface="Arial" panose="020B0604020202020204" pitchFamily="34" charset="0"/>
              </a:rPr>
              <a:t>gofnodi</a:t>
            </a:r>
            <a:r>
              <a:rPr lang="en-US" sz="1200" kern="1200" dirty="0">
                <a:solidFill>
                  <a:schemeClr val="tx1"/>
                </a:solidFill>
                <a:latin typeface="Arial" panose="020B0604020202020204" pitchFamily="34" charset="0"/>
                <a:ea typeface="+mn-ea"/>
                <a:cs typeface="Arial" panose="020B0604020202020204" pitchFamily="34" charset="0"/>
              </a:rPr>
              <a:t> un </a:t>
            </a:r>
            <a:r>
              <a:rPr lang="en-US" sz="1200" kern="1200" dirty="0" err="1">
                <a:solidFill>
                  <a:schemeClr val="tx1"/>
                </a:solidFill>
                <a:latin typeface="Arial" panose="020B0604020202020204" pitchFamily="34" charset="0"/>
                <a:ea typeface="+mn-ea"/>
                <a:cs typeface="Arial" panose="020B0604020202020204" pitchFamily="34" charset="0"/>
              </a:rPr>
              <a:t>peth</a:t>
            </a:r>
            <a:r>
              <a:rPr lang="en-US" sz="1200" kern="1200" dirty="0">
                <a:solidFill>
                  <a:schemeClr val="tx1"/>
                </a:solidFill>
                <a:latin typeface="Arial" panose="020B0604020202020204" pitchFamily="34" charset="0"/>
                <a:ea typeface="+mn-ea"/>
                <a:cs typeface="Arial" panose="020B0604020202020204" pitchFamily="34" charset="0"/>
              </a:rPr>
              <a:t> y </a:t>
            </a:r>
            <a:r>
              <a:rPr lang="en-US" sz="1200" kern="1200" dirty="0" err="1">
                <a:solidFill>
                  <a:schemeClr val="tx1"/>
                </a:solidFill>
                <a:latin typeface="Arial" panose="020B0604020202020204" pitchFamily="34" charset="0"/>
                <a:ea typeface="+mn-ea"/>
                <a:cs typeface="Arial" panose="020B0604020202020204" pitchFamily="34" charset="0"/>
              </a:rPr>
              <a:t>maent</a:t>
            </a:r>
            <a:r>
              <a:rPr lang="en-US" sz="1200" kern="1200" dirty="0">
                <a:solidFill>
                  <a:schemeClr val="tx1"/>
                </a:solidFill>
                <a:latin typeface="Arial" panose="020B0604020202020204" pitchFamily="34" charset="0"/>
                <a:ea typeface="+mn-ea"/>
                <a:cs typeface="Arial" panose="020B0604020202020204" pitchFamily="34" charset="0"/>
              </a:rPr>
              <a:t> wedi’i </a:t>
            </a:r>
            <a:r>
              <a:rPr lang="en-US" sz="1200" kern="1200" dirty="0" err="1">
                <a:solidFill>
                  <a:schemeClr val="tx1"/>
                </a:solidFill>
                <a:latin typeface="Arial" panose="020B0604020202020204" pitchFamily="34" charset="0"/>
                <a:ea typeface="+mn-ea"/>
                <a:cs typeface="Arial" panose="020B0604020202020204" pitchFamily="34" charset="0"/>
              </a:rPr>
              <a:t>ddysgu</a:t>
            </a:r>
            <a:r>
              <a:rPr lang="en-US" sz="1200" kern="1200" dirty="0">
                <a:solidFill>
                  <a:schemeClr val="tx1"/>
                </a:solidFill>
                <a:latin typeface="Arial" panose="020B0604020202020204" pitchFamily="34" charset="0"/>
                <a:ea typeface="+mn-ea"/>
                <a:cs typeface="Arial" panose="020B0604020202020204" pitchFamily="34" charset="0"/>
              </a:rPr>
              <a:t> ac y </a:t>
            </a:r>
            <a:r>
              <a:rPr lang="en-US" sz="1200" kern="1200" dirty="0" err="1">
                <a:solidFill>
                  <a:schemeClr val="tx1"/>
                </a:solidFill>
                <a:latin typeface="Arial" panose="020B0604020202020204" pitchFamily="34" charset="0"/>
                <a:ea typeface="+mn-ea"/>
                <a:cs typeface="Arial" panose="020B0604020202020204" pitchFamily="34" charset="0"/>
              </a:rPr>
              <a:t>maent</a:t>
            </a:r>
            <a:r>
              <a:rPr lang="en-US" sz="1200" kern="1200" dirty="0">
                <a:solidFill>
                  <a:schemeClr val="tx1"/>
                </a:solidFill>
                <a:latin typeface="Arial" panose="020B0604020202020204" pitchFamily="34" charset="0"/>
                <a:ea typeface="+mn-ea"/>
                <a:cs typeface="Arial" panose="020B0604020202020204" pitchFamily="34" charset="0"/>
              </a:rPr>
              <a:t> yn </a:t>
            </a:r>
            <a:r>
              <a:rPr lang="en-US" sz="1200" kern="1200" dirty="0" err="1">
                <a:solidFill>
                  <a:schemeClr val="tx1"/>
                </a:solidFill>
                <a:latin typeface="Arial" panose="020B0604020202020204" pitchFamily="34" charset="0"/>
                <a:ea typeface="+mn-ea"/>
                <a:cs typeface="Arial" panose="020B0604020202020204" pitchFamily="34" charset="0"/>
              </a:rPr>
              <a:t>fwy</a:t>
            </a:r>
            <a:r>
              <a:rPr lang="en-US" sz="1200" kern="1200" dirty="0">
                <a:solidFill>
                  <a:schemeClr val="tx1"/>
                </a:solidFill>
                <a:latin typeface="Arial" panose="020B0604020202020204" pitchFamily="34" charset="0"/>
                <a:ea typeface="+mn-ea"/>
                <a:cs typeface="Arial" panose="020B0604020202020204" pitchFamily="34" charset="0"/>
              </a:rPr>
              <a:t> </a:t>
            </a:r>
            <a:r>
              <a:rPr lang="en-US" sz="1200" kern="1200" dirty="0" err="1">
                <a:solidFill>
                  <a:schemeClr val="tx1"/>
                </a:solidFill>
                <a:latin typeface="Arial" panose="020B0604020202020204" pitchFamily="34" charset="0"/>
                <a:ea typeface="+mn-ea"/>
                <a:cs typeface="Arial" panose="020B0604020202020204" pitchFamily="34" charset="0"/>
              </a:rPr>
              <a:t>ymwybodol</a:t>
            </a:r>
            <a:r>
              <a:rPr lang="en-US" sz="1200" kern="1200" dirty="0">
                <a:solidFill>
                  <a:schemeClr val="tx1"/>
                </a:solidFill>
                <a:latin typeface="Arial" panose="020B0604020202020204" pitchFamily="34" charset="0"/>
                <a:ea typeface="+mn-ea"/>
                <a:cs typeface="Arial" panose="020B0604020202020204" pitchFamily="34" charset="0"/>
              </a:rPr>
              <a:t> </a:t>
            </a:r>
            <a:r>
              <a:rPr lang="en-US" sz="1200" kern="1200" dirty="0" err="1">
                <a:solidFill>
                  <a:schemeClr val="tx1"/>
                </a:solidFill>
                <a:latin typeface="Arial" panose="020B0604020202020204" pitchFamily="34" charset="0"/>
                <a:ea typeface="+mn-ea"/>
                <a:cs typeface="Arial" panose="020B0604020202020204" pitchFamily="34" charset="0"/>
              </a:rPr>
              <a:t>ohono</a:t>
            </a:r>
            <a:r>
              <a:rPr lang="en-US" sz="1200" kern="1200" dirty="0">
                <a:solidFill>
                  <a:schemeClr val="tx1"/>
                </a:solidFill>
                <a:latin typeface="Arial" panose="020B0604020202020204" pitchFamily="34" charset="0"/>
                <a:ea typeface="+mn-ea"/>
                <a:cs typeface="Arial" panose="020B0604020202020204" pitchFamily="34" charset="0"/>
              </a:rPr>
              <a:t> nawr ac un </a:t>
            </a:r>
            <a:r>
              <a:rPr lang="en-US" sz="1200" kern="1200" dirty="0" err="1">
                <a:solidFill>
                  <a:schemeClr val="tx1"/>
                </a:solidFill>
                <a:latin typeface="Arial" panose="020B0604020202020204" pitchFamily="34" charset="0"/>
                <a:ea typeface="+mn-ea"/>
                <a:cs typeface="Arial" panose="020B0604020202020204" pitchFamily="34" charset="0"/>
              </a:rPr>
              <a:t>peth</a:t>
            </a:r>
            <a:r>
              <a:rPr lang="en-US" sz="1200" kern="1200" dirty="0">
                <a:solidFill>
                  <a:schemeClr val="tx1"/>
                </a:solidFill>
                <a:latin typeface="Arial" panose="020B0604020202020204" pitchFamily="34" charset="0"/>
                <a:ea typeface="+mn-ea"/>
                <a:cs typeface="Arial" panose="020B0604020202020204" pitchFamily="34" charset="0"/>
              </a:rPr>
              <a:t> y </a:t>
            </a:r>
            <a:r>
              <a:rPr lang="en-US" sz="1200" kern="1200" dirty="0" err="1">
                <a:solidFill>
                  <a:schemeClr val="tx1"/>
                </a:solidFill>
                <a:latin typeface="Arial" panose="020B0604020202020204" pitchFamily="34" charset="0"/>
                <a:ea typeface="+mn-ea"/>
                <a:cs typeface="Arial" panose="020B0604020202020204" pitchFamily="34" charset="0"/>
              </a:rPr>
              <a:t>maent</a:t>
            </a:r>
            <a:r>
              <a:rPr lang="en-US" sz="1200" kern="1200" dirty="0">
                <a:solidFill>
                  <a:schemeClr val="tx1"/>
                </a:solidFill>
                <a:latin typeface="Arial" panose="020B0604020202020204" pitchFamily="34" charset="0"/>
                <a:ea typeface="+mn-ea"/>
                <a:cs typeface="Arial" panose="020B0604020202020204" pitchFamily="34" charset="0"/>
              </a:rPr>
              <a:t> yn </a:t>
            </a:r>
            <a:r>
              <a:rPr lang="en-US" sz="1200" kern="1200" dirty="0" err="1">
                <a:solidFill>
                  <a:schemeClr val="tx1"/>
                </a:solidFill>
                <a:latin typeface="Arial" panose="020B0604020202020204" pitchFamily="34" charset="0"/>
                <a:ea typeface="+mn-ea"/>
                <a:cs typeface="Arial" panose="020B0604020202020204" pitchFamily="34" charset="0"/>
              </a:rPr>
              <a:t>bwriadu</a:t>
            </a:r>
            <a:r>
              <a:rPr lang="en-US" sz="1200" kern="1200" dirty="0">
                <a:solidFill>
                  <a:schemeClr val="tx1"/>
                </a:solidFill>
                <a:latin typeface="Arial" panose="020B0604020202020204" pitchFamily="34" charset="0"/>
                <a:ea typeface="+mn-ea"/>
                <a:cs typeface="Arial" panose="020B0604020202020204" pitchFamily="34" charset="0"/>
              </a:rPr>
              <a:t> ei </a:t>
            </a:r>
            <a:r>
              <a:rPr lang="en-US" sz="1200" kern="1200" dirty="0" err="1">
                <a:solidFill>
                  <a:schemeClr val="tx1"/>
                </a:solidFill>
                <a:latin typeface="Arial" panose="020B0604020202020204" pitchFamily="34" charset="0"/>
                <a:ea typeface="+mn-ea"/>
                <a:cs typeface="Arial" panose="020B0604020202020204" pitchFamily="34" charset="0"/>
              </a:rPr>
              <a:t>wneud</a:t>
            </a:r>
            <a:r>
              <a:rPr lang="en-US" sz="1200" kern="1200" dirty="0">
                <a:solidFill>
                  <a:schemeClr val="tx1"/>
                </a:solidFill>
                <a:latin typeface="Arial" panose="020B0604020202020204" pitchFamily="34" charset="0"/>
                <a:ea typeface="+mn-ea"/>
                <a:cs typeface="Arial" panose="020B0604020202020204" pitchFamily="34" charset="0"/>
              </a:rPr>
              <a:t> er mwyn hyrwyddo diogelu yn eu </a:t>
            </a:r>
            <a:r>
              <a:rPr lang="en-US" sz="1200" kern="1200" dirty="0" err="1">
                <a:solidFill>
                  <a:schemeClr val="tx1"/>
                </a:solidFill>
                <a:latin typeface="Arial" panose="020B0604020202020204" pitchFamily="34" charset="0"/>
                <a:ea typeface="+mn-ea"/>
                <a:cs typeface="Arial" panose="020B0604020202020204" pitchFamily="34" charset="0"/>
              </a:rPr>
              <a:t>rôl</a:t>
            </a:r>
            <a:r>
              <a:rPr lang="en-US" sz="1200" kern="1200" dirty="0">
                <a:solidFill>
                  <a:schemeClr val="tx1"/>
                </a:solidFill>
                <a:latin typeface="Arial" panose="020B0604020202020204" pitchFamily="34" charset="0"/>
                <a:ea typeface="+mn-ea"/>
                <a:cs typeface="Arial" panose="020B0604020202020204" pitchFamily="34" charset="0"/>
              </a:rPr>
              <a:t> a’u lleoliad. Mae </a:t>
            </a:r>
            <a:r>
              <a:rPr lang="en-US" sz="1200" kern="1200" dirty="0" err="1">
                <a:solidFill>
                  <a:schemeClr val="tx1"/>
                </a:solidFill>
                <a:latin typeface="Arial" panose="020B0604020202020204" pitchFamily="34" charset="0"/>
                <a:ea typeface="+mn-ea"/>
                <a:cs typeface="Arial" panose="020B0604020202020204" pitchFamily="34" charset="0"/>
              </a:rPr>
              <a:t>taflenni</a:t>
            </a:r>
            <a:r>
              <a:rPr lang="en-US" sz="1200" kern="1200" dirty="0">
                <a:solidFill>
                  <a:schemeClr val="tx1"/>
                </a:solidFill>
                <a:latin typeface="Arial" panose="020B0604020202020204" pitchFamily="34" charset="0"/>
                <a:ea typeface="+mn-ea"/>
                <a:cs typeface="Arial" panose="020B0604020202020204" pitchFamily="34" charset="0"/>
              </a:rPr>
              <a:t> ar gael neu </a:t>
            </a:r>
            <a:r>
              <a:rPr lang="en-US" sz="1200" kern="1200" dirty="0" err="1">
                <a:solidFill>
                  <a:schemeClr val="tx1"/>
                </a:solidFill>
                <a:latin typeface="Arial" panose="020B0604020202020204" pitchFamily="34" charset="0"/>
                <a:ea typeface="+mn-ea"/>
                <a:cs typeface="Arial" panose="020B0604020202020204" pitchFamily="34" charset="0"/>
              </a:rPr>
              <a:t>gellid</a:t>
            </a:r>
            <a:r>
              <a:rPr lang="en-US" sz="1200" kern="1200" dirty="0">
                <a:solidFill>
                  <a:schemeClr val="tx1"/>
                </a:solidFill>
                <a:latin typeface="Arial" panose="020B0604020202020204" pitchFamily="34" charset="0"/>
                <a:ea typeface="+mn-ea"/>
                <a:cs typeface="Arial" panose="020B0604020202020204" pitchFamily="34" charset="0"/>
              </a:rPr>
              <a:t> defnyddio ‘Post-its’ neu </a:t>
            </a:r>
            <a:r>
              <a:rPr lang="en-US" sz="1200" kern="1200" dirty="0" err="1">
                <a:solidFill>
                  <a:schemeClr val="tx1"/>
                </a:solidFill>
                <a:latin typeface="Arial" panose="020B0604020202020204" pitchFamily="34" charset="0"/>
                <a:ea typeface="+mn-ea"/>
                <a:cs typeface="Arial" panose="020B0604020202020204" pitchFamily="34" charset="0"/>
              </a:rPr>
              <a:t>gwblhau’r</a:t>
            </a:r>
            <a:r>
              <a:rPr lang="en-US" sz="1200" kern="1200" dirty="0">
                <a:solidFill>
                  <a:schemeClr val="tx1"/>
                </a:solidFill>
                <a:latin typeface="Arial" panose="020B0604020202020204" pitchFamily="34" charset="0"/>
                <a:ea typeface="+mn-ea"/>
                <a:cs typeface="Arial" panose="020B0604020202020204" pitchFamily="34" charset="0"/>
              </a:rPr>
              <a:t> ymarfer </a:t>
            </a:r>
            <a:r>
              <a:rPr lang="en-US" sz="1200" kern="1200" dirty="0" err="1">
                <a:solidFill>
                  <a:schemeClr val="tx1"/>
                </a:solidFill>
                <a:latin typeface="Arial" panose="020B0604020202020204" pitchFamily="34" charset="0"/>
                <a:ea typeface="+mn-ea"/>
                <a:cs typeface="Arial" panose="020B0604020202020204" pitchFamily="34" charset="0"/>
              </a:rPr>
              <a:t>myfyriol</a:t>
            </a:r>
            <a:r>
              <a:rPr lang="en-US" sz="1200" kern="1200" dirty="0">
                <a:solidFill>
                  <a:schemeClr val="tx1"/>
                </a:solidFill>
                <a:latin typeface="Arial" panose="020B0604020202020204" pitchFamily="34" charset="0"/>
                <a:ea typeface="+mn-ea"/>
                <a:cs typeface="Arial" panose="020B0604020202020204" pitchFamily="34" charset="0"/>
              </a:rPr>
              <a:t> yn y llyfr gwaith. Dylid tynnu sylw at nodi anghenion dysgu </a:t>
            </a:r>
            <a:r>
              <a:rPr lang="en-US" sz="1200" kern="1200" dirty="0" err="1">
                <a:solidFill>
                  <a:schemeClr val="tx1"/>
                </a:solidFill>
                <a:latin typeface="Arial" panose="020B0604020202020204" pitchFamily="34" charset="0"/>
                <a:ea typeface="+mn-ea"/>
                <a:cs typeface="Arial" panose="020B0604020202020204" pitchFamily="34" charset="0"/>
              </a:rPr>
              <a:t>pellach</a:t>
            </a:r>
            <a:r>
              <a:rPr lang="en-US" sz="1200" kern="1200" dirty="0">
                <a:solidFill>
                  <a:schemeClr val="tx1"/>
                </a:solidFill>
                <a:latin typeface="Arial" panose="020B0604020202020204" pitchFamily="34" charset="0"/>
                <a:ea typeface="+mn-ea"/>
                <a:cs typeface="Arial" panose="020B0604020202020204" pitchFamily="34" charset="0"/>
              </a:rPr>
              <a:t> neu </a:t>
            </a:r>
            <a:r>
              <a:rPr lang="en-US" sz="1200" kern="1200" dirty="0" err="1">
                <a:solidFill>
                  <a:schemeClr val="tx1"/>
                </a:solidFill>
                <a:latin typeface="Arial" panose="020B0604020202020204" pitchFamily="34" charset="0"/>
                <a:ea typeface="+mn-ea"/>
                <a:cs typeface="Arial" panose="020B0604020202020204" pitchFamily="34" charset="0"/>
              </a:rPr>
              <a:t>newidiadau</a:t>
            </a:r>
            <a:r>
              <a:rPr lang="en-US" sz="1200" kern="1200" dirty="0">
                <a:solidFill>
                  <a:schemeClr val="tx1"/>
                </a:solidFill>
                <a:latin typeface="Arial" panose="020B0604020202020204" pitchFamily="34" charset="0"/>
                <a:ea typeface="+mn-ea"/>
                <a:cs typeface="Arial" panose="020B0604020202020204" pitchFamily="34" charset="0"/>
              </a:rPr>
              <a:t> sy’n </a:t>
            </a:r>
            <a:r>
              <a:rPr lang="en-US" sz="1200" kern="1200" dirty="0" err="1">
                <a:solidFill>
                  <a:schemeClr val="tx1"/>
                </a:solidFill>
                <a:latin typeface="Arial" panose="020B0604020202020204" pitchFamily="34" charset="0"/>
                <a:ea typeface="+mn-ea"/>
                <a:cs typeface="Arial" panose="020B0604020202020204" pitchFamily="34" charset="0"/>
              </a:rPr>
              <a:t>gysylltiedig</a:t>
            </a:r>
            <a:r>
              <a:rPr lang="en-US" sz="1200" kern="1200" dirty="0">
                <a:solidFill>
                  <a:schemeClr val="tx1"/>
                </a:solidFill>
                <a:latin typeface="Arial" panose="020B0604020202020204" pitchFamily="34" charset="0"/>
                <a:ea typeface="+mn-ea"/>
                <a:cs typeface="Arial" panose="020B0604020202020204" pitchFamily="34" charset="0"/>
              </a:rPr>
              <a:t> â’r Codau Ymarfer Proffesiynol Gofal Cymdeithasol a Deddf Gwasanaethau Cymdeithasol a Llesiant (Cymru) 2014.</a:t>
            </a:r>
          </a:p>
        </p:txBody>
      </p:sp>
      <p:sp>
        <p:nvSpPr>
          <p:cNvPr id="4" name="Slide Number Placeholder 3"/>
          <p:cNvSpPr>
            <a:spLocks noGrp="1"/>
          </p:cNvSpPr>
          <p:nvPr>
            <p:ph type="sldNum" sz="quarter" idx="10"/>
          </p:nvPr>
        </p:nvSpPr>
        <p:spPr/>
        <p:txBody>
          <a:bodyPr/>
          <a:lstStyle/>
          <a:p>
            <a:fld id="{5B06615A-BDFD-4F93-A786-200AC70AF5C0}" type="slidenum">
              <a:rPr lang="en-US" smtClean="0"/>
              <a:pPr/>
              <a:t>45</a:t>
            </a:fld>
            <a:endParaRPr lang="en-US" dirty="0"/>
          </a:p>
        </p:txBody>
      </p:sp>
    </p:spTree>
    <p:extLst>
      <p:ext uri="{BB962C8B-B14F-4D97-AF65-F5344CB8AC3E}">
        <p14:creationId xmlns:p14="http://schemas.microsoft.com/office/powerpoint/2010/main" val="6955892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t>
            </a:r>
            <a:r>
              <a:rPr lang="en-US" sz="1200" kern="1200" dirty="0">
                <a:solidFill>
                  <a:schemeClr val="tx1"/>
                </a:solidFill>
                <a:latin typeface="Arial" panose="020B0604020202020204" pitchFamily="34" charset="0"/>
                <a:ea typeface="+mn-ea"/>
                <a:cs typeface="Arial" panose="020B0604020202020204" pitchFamily="34" charset="0"/>
              </a:rPr>
              <a:t>Mae’r grŵp yn cael </a:t>
            </a:r>
            <a:r>
              <a:rPr lang="en-US" sz="1200" kern="1200" dirty="0" err="1">
                <a:solidFill>
                  <a:schemeClr val="tx1"/>
                </a:solidFill>
                <a:latin typeface="Arial" panose="020B0604020202020204" pitchFamily="34" charset="0"/>
                <a:ea typeface="+mn-ea"/>
                <a:cs typeface="Arial" panose="020B0604020202020204" pitchFamily="34" charset="0"/>
              </a:rPr>
              <a:t>crynodeb</a:t>
            </a:r>
            <a:r>
              <a:rPr lang="en-US" sz="1200" kern="1200" dirty="0">
                <a:solidFill>
                  <a:schemeClr val="tx1"/>
                </a:solidFill>
                <a:latin typeface="Arial" panose="020B0604020202020204" pitchFamily="34" charset="0"/>
                <a:ea typeface="+mn-ea"/>
                <a:cs typeface="Arial" panose="020B0604020202020204" pitchFamily="34" charset="0"/>
              </a:rPr>
              <a:t> o </a:t>
            </a:r>
            <a:r>
              <a:rPr lang="en-US" sz="1200" kern="1200" dirty="0" err="1">
                <a:solidFill>
                  <a:schemeClr val="tx1"/>
                </a:solidFill>
                <a:latin typeface="Arial" panose="020B0604020202020204" pitchFamily="34" charset="0"/>
                <a:ea typeface="+mn-ea"/>
                <a:cs typeface="Arial" panose="020B0604020202020204" pitchFamily="34" charset="0"/>
              </a:rPr>
              <a:t>ganlyniadau</a:t>
            </a:r>
            <a:r>
              <a:rPr lang="en-US" sz="1200" kern="1200" dirty="0">
                <a:solidFill>
                  <a:schemeClr val="tx1"/>
                </a:solidFill>
                <a:latin typeface="Arial" panose="020B0604020202020204" pitchFamily="34" charset="0"/>
                <a:ea typeface="+mn-ea"/>
                <a:cs typeface="Arial" panose="020B0604020202020204" pitchFamily="34" charset="0"/>
              </a:rPr>
              <a:t> </a:t>
            </a:r>
            <a:r>
              <a:rPr lang="en-US" sz="1200" kern="1200" dirty="0" err="1">
                <a:solidFill>
                  <a:schemeClr val="tx1"/>
                </a:solidFill>
                <a:latin typeface="Arial" panose="020B0604020202020204" pitchFamily="34" charset="0"/>
                <a:ea typeface="+mn-ea"/>
                <a:cs typeface="Arial" panose="020B0604020202020204" pitchFamily="34" charset="0"/>
              </a:rPr>
              <a:t>dysgu’r</a:t>
            </a:r>
            <a:r>
              <a:rPr lang="en-US" sz="1200" kern="1200" dirty="0">
                <a:solidFill>
                  <a:schemeClr val="tx1"/>
                </a:solidFill>
                <a:latin typeface="Arial" panose="020B0604020202020204" pitchFamily="34" charset="0"/>
                <a:ea typeface="+mn-ea"/>
                <a:cs typeface="Arial" panose="020B0604020202020204" pitchFamily="34" charset="0"/>
              </a:rPr>
              <a:t> diwrnod a’r prif </a:t>
            </a:r>
            <a:r>
              <a:rPr lang="en-US" sz="1200" kern="1200" dirty="0" err="1">
                <a:solidFill>
                  <a:schemeClr val="tx1"/>
                </a:solidFill>
                <a:latin typeface="Arial" panose="020B0604020202020204" pitchFamily="34" charset="0"/>
                <a:ea typeface="+mn-ea"/>
                <a:cs typeface="Arial" panose="020B0604020202020204" pitchFamily="34" charset="0"/>
              </a:rPr>
              <a:t>negeseuon</a:t>
            </a:r>
            <a:r>
              <a:rPr lang="en-US" sz="1200" kern="1200" dirty="0">
                <a:solidFill>
                  <a:schemeClr val="tx1"/>
                </a:solidFill>
                <a:latin typeface="Arial" panose="020B0604020202020204" pitchFamily="34" charset="0"/>
                <a:ea typeface="+mn-ea"/>
                <a:cs typeface="Arial" panose="020B0604020202020204" pitchFamily="34" charset="0"/>
              </a:rPr>
              <a:t> am eu cyfrifoldebau i </a:t>
            </a:r>
            <a:r>
              <a:rPr lang="en-US" sz="1200" kern="1200" dirty="0" err="1">
                <a:solidFill>
                  <a:schemeClr val="tx1"/>
                </a:solidFill>
                <a:latin typeface="Arial" panose="020B0604020202020204" pitchFamily="34" charset="0"/>
                <a:ea typeface="+mn-ea"/>
                <a:cs typeface="Arial" panose="020B0604020202020204" pitchFamily="34" charset="0"/>
              </a:rPr>
              <a:t>dynnu</a:t>
            </a:r>
            <a:r>
              <a:rPr lang="en-US" sz="1200" kern="1200" dirty="0">
                <a:solidFill>
                  <a:schemeClr val="tx1"/>
                </a:solidFill>
                <a:latin typeface="Arial" panose="020B0604020202020204" pitchFamily="34" charset="0"/>
                <a:ea typeface="+mn-ea"/>
                <a:cs typeface="Arial" panose="020B0604020202020204" pitchFamily="34" charset="0"/>
              </a:rPr>
              <a:t> sylw at achosion, ynghyd â </a:t>
            </a:r>
            <a:r>
              <a:rPr lang="en-US" sz="1200" kern="1200" dirty="0" err="1">
                <a:solidFill>
                  <a:schemeClr val="tx1"/>
                </a:solidFill>
                <a:latin typeface="Arial" panose="020B0604020202020204" pitchFamily="34" charset="0"/>
                <a:ea typeface="+mn-ea"/>
                <a:cs typeface="Arial" panose="020B0604020202020204" pitchFamily="34" charset="0"/>
              </a:rPr>
              <a:t>sicrwydd</a:t>
            </a:r>
            <a:r>
              <a:rPr lang="en-US" sz="1200" kern="1200" dirty="0">
                <a:solidFill>
                  <a:schemeClr val="tx1"/>
                </a:solidFill>
                <a:latin typeface="Arial" panose="020B0604020202020204" pitchFamily="34" charset="0"/>
                <a:ea typeface="+mn-ea"/>
                <a:cs typeface="Arial" panose="020B0604020202020204" pitchFamily="34" charset="0"/>
              </a:rPr>
              <a:t> a </a:t>
            </a:r>
            <a:r>
              <a:rPr lang="en-US" sz="1200" kern="1200" dirty="0" err="1">
                <a:solidFill>
                  <a:schemeClr val="tx1"/>
                </a:solidFill>
                <a:latin typeface="Arial" panose="020B0604020202020204" pitchFamily="34" charset="0"/>
                <a:ea typeface="+mn-ea"/>
                <a:cs typeface="Arial" panose="020B0604020202020204" pitchFamily="34" charset="0"/>
              </a:rPr>
              <a:t>negeseuon</a:t>
            </a:r>
            <a:r>
              <a:rPr lang="en-US" sz="1200" kern="1200" dirty="0">
                <a:solidFill>
                  <a:schemeClr val="tx1"/>
                </a:solidFill>
                <a:latin typeface="Arial" panose="020B0604020202020204" pitchFamily="34" charset="0"/>
                <a:ea typeface="+mn-ea"/>
                <a:cs typeface="Arial" panose="020B0604020202020204" pitchFamily="34" charset="0"/>
              </a:rPr>
              <a:t> </a:t>
            </a:r>
            <a:r>
              <a:rPr lang="en-US" sz="1200" kern="1200" dirty="0" err="1">
                <a:solidFill>
                  <a:schemeClr val="tx1"/>
                </a:solidFill>
                <a:latin typeface="Arial" panose="020B0604020202020204" pitchFamily="34" charset="0"/>
                <a:ea typeface="+mn-ea"/>
                <a:cs typeface="Arial" panose="020B0604020202020204" pitchFamily="34" charset="0"/>
              </a:rPr>
              <a:t>clir</a:t>
            </a:r>
            <a:r>
              <a:rPr lang="en-US" sz="1200" kern="1200" baseline="0" dirty="0">
                <a:solidFill>
                  <a:schemeClr val="tx1"/>
                </a:solidFill>
                <a:latin typeface="Arial" panose="020B0604020202020204" pitchFamily="34" charset="0"/>
                <a:ea typeface="+mn-ea"/>
                <a:cs typeface="Arial" panose="020B0604020202020204" pitchFamily="34" charset="0"/>
              </a:rPr>
              <a:t> yngl</a:t>
            </a:r>
            <a:r>
              <a:rPr lang="cy-GB" sz="1200" kern="1200" baseline="0" dirty="0" err="1">
                <a:solidFill>
                  <a:schemeClr val="tx1"/>
                </a:solidFill>
                <a:latin typeface="Arial" panose="020B0604020202020204" pitchFamily="34" charset="0"/>
                <a:ea typeface="+mn-ea"/>
                <a:cs typeface="Arial" panose="020B0604020202020204" pitchFamily="34" charset="0"/>
              </a:rPr>
              <a:t>ŷn</a:t>
            </a:r>
            <a:r>
              <a:rPr lang="cy-GB" sz="1200" kern="1200" baseline="0" dirty="0">
                <a:solidFill>
                  <a:schemeClr val="tx1"/>
                </a:solidFill>
                <a:latin typeface="Arial" panose="020B0604020202020204" pitchFamily="34" charset="0"/>
                <a:ea typeface="+mn-ea"/>
                <a:cs typeface="Arial" panose="020B0604020202020204" pitchFamily="34" charset="0"/>
              </a:rPr>
              <a:t> â </a:t>
            </a:r>
            <a:r>
              <a:rPr lang="en-US" sz="1200" kern="1200" dirty="0">
                <a:solidFill>
                  <a:schemeClr val="tx1"/>
                </a:solidFill>
                <a:latin typeface="Arial" panose="020B0604020202020204" pitchFamily="34" charset="0"/>
                <a:ea typeface="+mn-ea"/>
                <a:cs typeface="Arial" panose="020B0604020202020204" pitchFamily="34" charset="0"/>
              </a:rPr>
              <a:t>sut i gael </a:t>
            </a:r>
            <a:r>
              <a:rPr lang="en-US" sz="1200" kern="1200" dirty="0" err="1">
                <a:solidFill>
                  <a:schemeClr val="tx1"/>
                </a:solidFill>
                <a:latin typeface="Arial" panose="020B0604020202020204" pitchFamily="34" charset="0"/>
                <a:ea typeface="+mn-ea"/>
                <a:cs typeface="Arial" panose="020B0604020202020204" pitchFamily="34" charset="0"/>
              </a:rPr>
              <a:t>gafael</a:t>
            </a:r>
            <a:r>
              <a:rPr lang="en-US" sz="1200" kern="1200" dirty="0">
                <a:solidFill>
                  <a:schemeClr val="tx1"/>
                </a:solidFill>
                <a:latin typeface="Arial" panose="020B0604020202020204" pitchFamily="34" charset="0"/>
                <a:ea typeface="+mn-ea"/>
                <a:cs typeface="Arial" panose="020B0604020202020204" pitchFamily="34" charset="0"/>
              </a:rPr>
              <a:t> ar </a:t>
            </a:r>
            <a:r>
              <a:rPr lang="en-US" sz="1200" kern="1200" dirty="0" err="1">
                <a:solidFill>
                  <a:schemeClr val="tx1"/>
                </a:solidFill>
                <a:latin typeface="Arial" panose="020B0604020202020204" pitchFamily="34" charset="0"/>
                <a:ea typeface="+mn-ea"/>
                <a:cs typeface="Arial" panose="020B0604020202020204" pitchFamily="34" charset="0"/>
              </a:rPr>
              <a:t>ragor</a:t>
            </a:r>
            <a:r>
              <a:rPr lang="en-US" sz="1200" kern="1200" dirty="0">
                <a:solidFill>
                  <a:schemeClr val="tx1"/>
                </a:solidFill>
                <a:latin typeface="Arial" panose="020B0604020202020204" pitchFamily="34" charset="0"/>
                <a:ea typeface="+mn-ea"/>
                <a:cs typeface="Arial" panose="020B0604020202020204" pitchFamily="34" charset="0"/>
              </a:rPr>
              <a:t> o gymorth a gwybodaeth. </a:t>
            </a:r>
            <a:r>
              <a:rPr lang="en-US" sz="1200" kern="1200" dirty="0" err="1">
                <a:solidFill>
                  <a:schemeClr val="tx1"/>
                </a:solidFill>
                <a:latin typeface="Arial" panose="020B0604020202020204" pitchFamily="34" charset="0"/>
                <a:ea typeface="+mn-ea"/>
                <a:cs typeface="Arial" panose="020B0604020202020204" pitchFamily="34" charset="0"/>
              </a:rPr>
              <a:t>Dylent</a:t>
            </a:r>
            <a:r>
              <a:rPr lang="en-US" sz="1200" kern="1200" dirty="0">
                <a:solidFill>
                  <a:schemeClr val="tx1"/>
                </a:solidFill>
                <a:latin typeface="Arial" panose="020B0604020202020204" pitchFamily="34" charset="0"/>
                <a:ea typeface="+mn-ea"/>
                <a:cs typeface="Arial" panose="020B0604020202020204" pitchFamily="34" charset="0"/>
              </a:rPr>
              <a:t> </a:t>
            </a:r>
            <a:r>
              <a:rPr lang="en-US" sz="1200" kern="1200" dirty="0" err="1">
                <a:solidFill>
                  <a:schemeClr val="tx1"/>
                </a:solidFill>
                <a:latin typeface="Arial" panose="020B0604020202020204" pitchFamily="34" charset="0"/>
                <a:ea typeface="+mn-ea"/>
                <a:cs typeface="Arial" panose="020B0604020202020204" pitchFamily="34" charset="0"/>
              </a:rPr>
              <a:t>lenwi</a:t>
            </a:r>
            <a:r>
              <a:rPr lang="en-US" sz="1200" kern="1200" dirty="0">
                <a:solidFill>
                  <a:schemeClr val="tx1"/>
                </a:solidFill>
                <a:latin typeface="Arial" panose="020B0604020202020204" pitchFamily="34" charset="0"/>
                <a:ea typeface="+mn-ea"/>
                <a:cs typeface="Arial" panose="020B0604020202020204" pitchFamily="34" charset="0"/>
              </a:rPr>
              <a:t> </a:t>
            </a:r>
            <a:r>
              <a:rPr lang="en-US" sz="1200" kern="1200" dirty="0" err="1">
                <a:solidFill>
                  <a:schemeClr val="tx1"/>
                </a:solidFill>
                <a:latin typeface="Arial" panose="020B0604020202020204" pitchFamily="34" charset="0"/>
                <a:ea typeface="+mn-ea"/>
                <a:cs typeface="Arial" panose="020B0604020202020204" pitchFamily="34" charset="0"/>
              </a:rPr>
              <a:t>ffurflenni</a:t>
            </a:r>
            <a:r>
              <a:rPr lang="en-US" sz="1200" kern="1200" dirty="0">
                <a:solidFill>
                  <a:schemeClr val="tx1"/>
                </a:solidFill>
                <a:latin typeface="Arial" panose="020B0604020202020204" pitchFamily="34" charset="0"/>
                <a:ea typeface="+mn-ea"/>
                <a:cs typeface="Arial" panose="020B0604020202020204" pitchFamily="34" charset="0"/>
              </a:rPr>
              <a:t> </a:t>
            </a:r>
            <a:r>
              <a:rPr lang="en-US" sz="1200" kern="1200" dirty="0" err="1">
                <a:solidFill>
                  <a:schemeClr val="tx1"/>
                </a:solidFill>
                <a:latin typeface="Arial" panose="020B0604020202020204" pitchFamily="34" charset="0"/>
                <a:ea typeface="+mn-ea"/>
                <a:cs typeface="Arial" panose="020B0604020202020204" pitchFamily="34" charset="0"/>
              </a:rPr>
              <a:t>gwerthuso</a:t>
            </a:r>
            <a:r>
              <a:rPr lang="en-US" sz="1200" kern="1200" dirty="0">
                <a:solidFill>
                  <a:schemeClr val="tx1"/>
                </a:solidFill>
                <a:latin typeface="Arial" panose="020B0604020202020204" pitchFamily="34" charset="0"/>
                <a:ea typeface="+mn-ea"/>
                <a:cs typeface="Arial" panose="020B0604020202020204" pitchFamily="34" charset="0"/>
              </a:rPr>
              <a:t> / </a:t>
            </a:r>
            <a:r>
              <a:rPr lang="en-US" sz="1200" kern="1200" dirty="0" err="1">
                <a:solidFill>
                  <a:schemeClr val="tx1"/>
                </a:solidFill>
                <a:latin typeface="Arial" panose="020B0604020202020204" pitchFamily="34" charset="0"/>
                <a:ea typeface="+mn-ea"/>
                <a:cs typeface="Arial" panose="020B0604020202020204" pitchFamily="34" charset="0"/>
              </a:rPr>
              <a:t>aborth</a:t>
            </a:r>
            <a:r>
              <a:rPr lang="en-US" sz="1200" kern="1200" dirty="0">
                <a:solidFill>
                  <a:schemeClr val="tx1"/>
                </a:solidFill>
                <a:latin typeface="Arial" panose="020B0604020202020204" pitchFamily="34" charset="0"/>
                <a:ea typeface="+mn-ea"/>
                <a:cs typeface="Arial" panose="020B0604020202020204" pitchFamily="34" charset="0"/>
              </a:rPr>
              <a:t> a dylid </a:t>
            </a:r>
            <a:r>
              <a:rPr lang="en-US" sz="1200" kern="1200" dirty="0" err="1">
                <a:solidFill>
                  <a:schemeClr val="tx1"/>
                </a:solidFill>
                <a:latin typeface="Arial" panose="020B0604020202020204" pitchFamily="34" charset="0"/>
                <a:ea typeface="+mn-ea"/>
                <a:cs typeface="Arial" panose="020B0604020202020204" pitchFamily="34" charset="0"/>
              </a:rPr>
              <a:t>dosbarthu</a:t>
            </a:r>
            <a:r>
              <a:rPr lang="en-US" sz="1200" kern="1200" dirty="0">
                <a:solidFill>
                  <a:schemeClr val="tx1"/>
                </a:solidFill>
                <a:latin typeface="Arial" panose="020B0604020202020204" pitchFamily="34" charset="0"/>
                <a:ea typeface="+mn-ea"/>
                <a:cs typeface="Arial" panose="020B0604020202020204" pitchFamily="34" charset="0"/>
              </a:rPr>
              <a:t> </a:t>
            </a:r>
            <a:r>
              <a:rPr lang="en-US" sz="1200" kern="1200" dirty="0" err="1">
                <a:solidFill>
                  <a:schemeClr val="tx1"/>
                </a:solidFill>
                <a:latin typeface="Arial" panose="020B0604020202020204" pitchFamily="34" charset="0"/>
                <a:ea typeface="+mn-ea"/>
                <a:cs typeface="Arial" panose="020B0604020202020204" pitchFamily="34" charset="0"/>
              </a:rPr>
              <a:t>cofnodion</a:t>
            </a:r>
            <a:r>
              <a:rPr lang="en-US" sz="1200" kern="1200" dirty="0">
                <a:solidFill>
                  <a:schemeClr val="tx1"/>
                </a:solidFill>
                <a:latin typeface="Arial" panose="020B0604020202020204" pitchFamily="34" charset="0"/>
                <a:ea typeface="+mn-ea"/>
                <a:cs typeface="Arial" panose="020B0604020202020204" pitchFamily="34" charset="0"/>
              </a:rPr>
              <a:t> </a:t>
            </a:r>
            <a:r>
              <a:rPr lang="en-US" sz="1200" kern="1200" dirty="0" err="1">
                <a:solidFill>
                  <a:schemeClr val="tx1"/>
                </a:solidFill>
                <a:latin typeface="Arial" panose="020B0604020202020204" pitchFamily="34" charset="0"/>
                <a:ea typeface="+mn-ea"/>
                <a:cs typeface="Arial" panose="020B0604020202020204" pitchFamily="34" charset="0"/>
              </a:rPr>
              <a:t>presenoldeb</a:t>
            </a:r>
            <a:r>
              <a:rPr lang="en-US" sz="1200" kern="1200" dirty="0">
                <a:solidFill>
                  <a:schemeClr val="tx1"/>
                </a:solidFill>
                <a:latin typeface="Arial" panose="020B0604020202020204" pitchFamily="34" charset="0"/>
                <a:ea typeface="+mn-ea"/>
                <a:cs typeface="Arial" panose="020B0604020202020204" pitchFamily="34" charset="0"/>
              </a:rPr>
              <a:t> (</a:t>
            </a:r>
            <a:r>
              <a:rPr lang="en-US" sz="1200" kern="1200" dirty="0" err="1">
                <a:solidFill>
                  <a:schemeClr val="tx1"/>
                </a:solidFill>
                <a:latin typeface="Arial" panose="020B0604020202020204" pitchFamily="34" charset="0"/>
                <a:ea typeface="+mn-ea"/>
                <a:cs typeface="Arial" panose="020B0604020202020204" pitchFamily="34" charset="0"/>
              </a:rPr>
              <a:t>gellid</a:t>
            </a:r>
            <a:r>
              <a:rPr lang="en-US" sz="1200" kern="1200" dirty="0">
                <a:solidFill>
                  <a:schemeClr val="tx1"/>
                </a:solidFill>
                <a:latin typeface="Arial" panose="020B0604020202020204" pitchFamily="34" charset="0"/>
                <a:ea typeface="+mn-ea"/>
                <a:cs typeface="Arial" panose="020B0604020202020204" pitchFamily="34" charset="0"/>
              </a:rPr>
              <a:t> eu </a:t>
            </a:r>
            <a:r>
              <a:rPr lang="en-US" sz="1200" kern="1200" dirty="0" err="1">
                <a:solidFill>
                  <a:schemeClr val="tx1"/>
                </a:solidFill>
                <a:latin typeface="Arial" panose="020B0604020202020204" pitchFamily="34" charset="0"/>
                <a:ea typeface="+mn-ea"/>
                <a:cs typeface="Arial" panose="020B0604020202020204" pitchFamily="34" charset="0"/>
              </a:rPr>
              <a:t>cyfnewid</a:t>
            </a:r>
            <a:r>
              <a:rPr lang="en-US" sz="1200" kern="1200" dirty="0">
                <a:solidFill>
                  <a:schemeClr val="tx1"/>
                </a:solidFill>
                <a:latin typeface="Arial" panose="020B0604020202020204" pitchFamily="34" charset="0"/>
                <a:ea typeface="+mn-ea"/>
                <a:cs typeface="Arial" panose="020B0604020202020204" pitchFamily="34" charset="0"/>
              </a:rPr>
              <a:t> am y </a:t>
            </a:r>
            <a:r>
              <a:rPr lang="en-US" sz="1200" kern="1200" dirty="0" err="1">
                <a:solidFill>
                  <a:schemeClr val="tx1"/>
                </a:solidFill>
                <a:latin typeface="Arial" panose="020B0604020202020204" pitchFamily="34" charset="0"/>
                <a:ea typeface="+mn-ea"/>
                <a:cs typeface="Arial" panose="020B0604020202020204" pitchFamily="34" charset="0"/>
              </a:rPr>
              <a:t>ffurflenni</a:t>
            </a:r>
            <a:r>
              <a:rPr lang="en-US" sz="1200" kern="1200" dirty="0">
                <a:solidFill>
                  <a:schemeClr val="tx1"/>
                </a:solidFill>
                <a:latin typeface="Arial" panose="020B0604020202020204" pitchFamily="34" charset="0"/>
                <a:ea typeface="+mn-ea"/>
                <a:cs typeface="Arial" panose="020B0604020202020204" pitchFamily="34" charset="0"/>
              </a:rPr>
              <a:t> </a:t>
            </a:r>
            <a:r>
              <a:rPr lang="en-US" sz="1200" kern="1200" dirty="0" err="1">
                <a:solidFill>
                  <a:schemeClr val="tx1"/>
                </a:solidFill>
                <a:latin typeface="Arial" panose="020B0604020202020204" pitchFamily="34" charset="0"/>
                <a:ea typeface="+mn-ea"/>
                <a:cs typeface="Arial" panose="020B0604020202020204" pitchFamily="34" charset="0"/>
              </a:rPr>
              <a:t>gwerthuso</a:t>
            </a:r>
            <a:r>
              <a:rPr lang="en-US" sz="1200" kern="1200" dirty="0">
                <a:solidFill>
                  <a:schemeClr val="tx1"/>
                </a:solidFill>
                <a:latin typeface="Arial" panose="020B0604020202020204" pitchFamily="34" charset="0"/>
                <a:ea typeface="+mn-ea"/>
                <a:cs typeface="Arial" panose="020B0604020202020204" pitchFamily="34" charset="0"/>
              </a:rPr>
              <a:t> ar </a:t>
            </a:r>
            <a:r>
              <a:rPr lang="en-US" sz="1200" kern="1200" dirty="0" err="1">
                <a:solidFill>
                  <a:schemeClr val="tx1"/>
                </a:solidFill>
                <a:latin typeface="Arial" panose="020B0604020202020204" pitchFamily="34" charset="0"/>
                <a:ea typeface="+mn-ea"/>
                <a:cs typeface="Arial" panose="020B0604020202020204" pitchFamily="34" charset="0"/>
              </a:rPr>
              <a:t>ôl</a:t>
            </a:r>
            <a:r>
              <a:rPr lang="en-US" sz="1200" kern="1200" dirty="0">
                <a:solidFill>
                  <a:schemeClr val="tx1"/>
                </a:solidFill>
                <a:latin typeface="Arial" panose="020B0604020202020204" pitchFamily="34" charset="0"/>
                <a:ea typeface="+mn-ea"/>
                <a:cs typeface="Arial" panose="020B0604020202020204" pitchFamily="34" charset="0"/>
              </a:rPr>
              <a:t> i’r cyfranogwyr eu </a:t>
            </a:r>
            <a:r>
              <a:rPr lang="en-US" sz="1200" kern="1200" dirty="0" err="1">
                <a:solidFill>
                  <a:schemeClr val="tx1"/>
                </a:solidFill>
                <a:latin typeface="Arial" panose="020B0604020202020204" pitchFamily="34" charset="0"/>
                <a:ea typeface="+mn-ea"/>
                <a:cs typeface="Arial" panose="020B0604020202020204" pitchFamily="34" charset="0"/>
              </a:rPr>
              <a:t>llenwi</a:t>
            </a:r>
            <a:r>
              <a:rPr lang="en-US" sz="1200" kern="1200" dirty="0">
                <a:solidFill>
                  <a:schemeClr val="tx1"/>
                </a:solidFill>
                <a:latin typeface="Arial" panose="020B0604020202020204" pitchFamily="34" charset="0"/>
                <a:ea typeface="+mn-ea"/>
                <a:cs typeface="Arial" panose="020B0604020202020204" pitchFamily="34" charset="0"/>
              </a:rPr>
              <a:t>).</a:t>
            </a:r>
          </a:p>
        </p:txBody>
      </p:sp>
      <p:sp>
        <p:nvSpPr>
          <p:cNvPr id="4" name="Slide Number Placeholder 3"/>
          <p:cNvSpPr>
            <a:spLocks noGrp="1"/>
          </p:cNvSpPr>
          <p:nvPr>
            <p:ph type="sldNum" sz="quarter" idx="10"/>
          </p:nvPr>
        </p:nvSpPr>
        <p:spPr/>
        <p:txBody>
          <a:bodyPr/>
          <a:lstStyle/>
          <a:p>
            <a:fld id="{5B06615A-BDFD-4F93-A786-200AC70AF5C0}" type="slidenum">
              <a:rPr lang="en-US" smtClean="0"/>
              <a:pPr/>
              <a:t>46</a:t>
            </a:fld>
            <a:endParaRPr lang="en-US" dirty="0"/>
          </a:p>
        </p:txBody>
      </p:sp>
    </p:spTree>
    <p:extLst>
      <p:ext uri="{BB962C8B-B14F-4D97-AF65-F5344CB8AC3E}">
        <p14:creationId xmlns:p14="http://schemas.microsoft.com/office/powerpoint/2010/main" val="32807029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﻿Cysylltiadau lleol yma.</a:t>
            </a:r>
          </a:p>
          <a:p>
            <a:endParaRPr lang="en-US"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47</a:t>
            </a:fld>
            <a:endParaRPr lang="en-US" dirty="0"/>
          </a:p>
        </p:txBody>
      </p:sp>
    </p:spTree>
    <p:extLst>
      <p:ext uri="{BB962C8B-B14F-4D97-AF65-F5344CB8AC3E}">
        <p14:creationId xmlns:p14="http://schemas.microsoft.com/office/powerpoint/2010/main" val="249444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anose="020B0604020202020204" pitchFamily="34" charset="0"/>
                <a:ea typeface="+mn-ea"/>
                <a:cs typeface="Arial" panose="020B0604020202020204" pitchFamily="34" charset="0"/>
              </a:rPr>
              <a:t>﻿Gellir cysylltu â’r Côd Ymarfer Proffesiynol Gofal Cymdeithasol drwy sleid PowerPoint os yw hynny’n briodol i’r cyfranogwyr. Mae sawl maes yn ategu disgwyliadau o ran diogelu – dim ond rhai sydd wedi eu crybwyll yma. Daw’r pwyntiau ar y sleid hon o adran 3:</a:t>
            </a:r>
          </a:p>
          <a:p>
            <a:r>
              <a:rPr lang="en-US" sz="1200" b="1" kern="1200" dirty="0">
                <a:solidFill>
                  <a:schemeClr val="tx1"/>
                </a:solidFill>
                <a:latin typeface="Arial" panose="020B0604020202020204" pitchFamily="34" charset="0"/>
                <a:ea typeface="+mn-ea"/>
                <a:cs typeface="Arial" panose="020B0604020202020204" pitchFamily="34" charset="0"/>
              </a:rPr>
              <a:t>Rhaid i chi hyrwyddo llesiant, llais a rheolaeth unigolion a gofalwyr gan eu cefnogi i’w cadw eu hunain yn ddiogel.</a:t>
            </a:r>
          </a:p>
          <a:p>
            <a:endParaRPr lang="en-US" sz="1200" kern="1200" dirty="0">
              <a:solidFill>
                <a:schemeClr val="tx1"/>
              </a:solidFill>
              <a:latin typeface="Arial" panose="020B0604020202020204" pitchFamily="34" charset="0"/>
              <a:ea typeface="+mn-ea"/>
              <a:cs typeface="Arial" panose="020B0604020202020204" pitchFamily="34" charset="0"/>
            </a:endParaRPr>
          </a:p>
          <a:p>
            <a:r>
              <a:rPr lang="en-US" sz="1200" kern="1200" dirty="0">
                <a:solidFill>
                  <a:schemeClr val="tx1"/>
                </a:solidFill>
                <a:latin typeface="Arial" panose="020B0604020202020204" pitchFamily="34" charset="0"/>
                <a:ea typeface="+mn-ea"/>
                <a:cs typeface="Arial" panose="020B0604020202020204" pitchFamily="34" charset="0"/>
              </a:rPr>
              <a:t>Gellir defnyddio codau ‘mewnol’ neu godau eraill perthnasol yma hefyd. Dylid tynnu sylw at sut mae gwerthoedd yn rhan o ddisgwyliadau pobl sy’n ymwneud â’r sector.</a:t>
            </a:r>
          </a:p>
        </p:txBody>
      </p:sp>
      <p:sp>
        <p:nvSpPr>
          <p:cNvPr id="4" name="Slide Number Placeholder 3"/>
          <p:cNvSpPr>
            <a:spLocks noGrp="1"/>
          </p:cNvSpPr>
          <p:nvPr>
            <p:ph type="sldNum" sz="quarter" idx="10"/>
          </p:nvPr>
        </p:nvSpPr>
        <p:spPr/>
        <p:txBody>
          <a:bodyPr/>
          <a:lstStyle/>
          <a:p>
            <a:fld id="{5B06615A-BDFD-4F93-A786-200AC70AF5C0}" type="slidenum">
              <a:rPr lang="en-US" smtClean="0"/>
              <a:pPr/>
              <a:t>5</a:t>
            </a:fld>
            <a:endParaRPr lang="en-US" dirty="0"/>
          </a:p>
        </p:txBody>
      </p:sp>
    </p:spTree>
    <p:extLst>
      <p:ext uri="{BB962C8B-B14F-4D97-AF65-F5344CB8AC3E}">
        <p14:creationId xmlns:p14="http://schemas.microsoft.com/office/powerpoint/2010/main" val="3287300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anose="020B0604020202020204" pitchFamily="34" charset="0"/>
                <a:ea typeface="+mn-ea"/>
                <a:cs typeface="Arial" panose="020B0604020202020204" pitchFamily="34" charset="0"/>
              </a:rPr>
              <a:t>﻿Gellir cysylltu â Chôd Ymarfer Proffesiynol Gofal Cymdeithasol drwy sleid PowerPoint os yw hynny’n briodol i’r cyfranogwyr. Mae sawl maes yn ategu disgwyliadau o ran diogelu – dim ond rhai sydd wedi eu crybwyll yma. Daw’r pwyntiau ar y sleid hon o adran 4: </a:t>
            </a:r>
            <a:r>
              <a:rPr lang="en-US" sz="1200" b="1" kern="1200" dirty="0">
                <a:solidFill>
                  <a:schemeClr val="tx1"/>
                </a:solidFill>
                <a:latin typeface="Arial" panose="020B0604020202020204" pitchFamily="34" charset="0"/>
                <a:ea typeface="+mn-ea"/>
                <a:cs typeface="Arial" panose="020B0604020202020204" pitchFamily="34" charset="0"/>
              </a:rPr>
              <a:t>Rhaid i chi barchu hawliau unigolion gan geisio sicrhau nad yw eu hymddygiad yn niweidio’u hunain na phobl eraill</a:t>
            </a:r>
            <a:r>
              <a:rPr lang="en-US" sz="1200" b="1" kern="1200" baseline="0" dirty="0">
                <a:solidFill>
                  <a:schemeClr val="tx1"/>
                </a:solidFill>
                <a:latin typeface="Arial" panose="020B0604020202020204" pitchFamily="34" charset="0"/>
                <a:ea typeface="+mn-ea"/>
                <a:cs typeface="Arial" panose="020B0604020202020204" pitchFamily="34" charset="0"/>
              </a:rPr>
              <a:t> </a:t>
            </a:r>
            <a:r>
              <a:rPr lang="en-US" sz="1200" b="0" kern="1200" baseline="0" dirty="0">
                <a:solidFill>
                  <a:schemeClr val="tx1"/>
                </a:solidFill>
                <a:latin typeface="Arial" panose="020B0604020202020204" pitchFamily="34" charset="0"/>
                <a:ea typeface="+mn-ea"/>
                <a:cs typeface="Arial" panose="020B0604020202020204" pitchFamily="34" charset="0"/>
              </a:rPr>
              <a:t>a adran 5: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Rhaid i chi weithredu’n ddidwyll a chynnal ymddiriedaeth a hyder y cyhoedd yn y proffesiwn gofal cymdeithasol. </a:t>
            </a:r>
            <a:r>
              <a:rPr lang="en-US" sz="1200" b="0" kern="1200" baseline="0" dirty="0">
                <a:solidFill>
                  <a:schemeClr val="tx1"/>
                </a:solidFill>
                <a:latin typeface="Arial" panose="020B0604020202020204" pitchFamily="34" charset="0"/>
                <a:ea typeface="+mn-ea"/>
                <a:cs typeface="Arial" panose="020B0604020202020204" pitchFamily="34" charset="0"/>
              </a:rPr>
              <a:t> </a:t>
            </a:r>
          </a:p>
          <a:p>
            <a:endParaRPr lang="en-US" sz="1200" b="0" kern="1200" baseline="0" dirty="0">
              <a:solidFill>
                <a:schemeClr val="tx1"/>
              </a:solidFill>
              <a:latin typeface="Arial" panose="020B0604020202020204" pitchFamily="34" charset="0"/>
              <a:ea typeface="+mn-ea"/>
              <a:cs typeface="Arial" panose="020B0604020202020204" pitchFamily="34" charset="0"/>
            </a:endParaRPr>
          </a:p>
          <a:p>
            <a:r>
              <a:rPr lang="en-US" sz="1200" kern="1200" dirty="0">
                <a:solidFill>
                  <a:schemeClr val="tx1"/>
                </a:solidFill>
                <a:latin typeface="Arial" panose="020B0604020202020204" pitchFamily="34" charset="0"/>
                <a:ea typeface="+mn-ea"/>
                <a:cs typeface="Arial" panose="020B0604020202020204" pitchFamily="34" charset="0"/>
              </a:rPr>
              <a:t>Gellir defnyddio codau ‘mewnol’ neu godau eraill perthnasol yma hefyd. Dylid tynnu sylw at sut mae gwerthoedd yn rhan o ddisgwyliadau pobl sy’n ymwneud â’r sector. </a:t>
            </a:r>
          </a:p>
        </p:txBody>
      </p:sp>
      <p:sp>
        <p:nvSpPr>
          <p:cNvPr id="4" name="Slide Number Placeholder 3"/>
          <p:cNvSpPr>
            <a:spLocks noGrp="1"/>
          </p:cNvSpPr>
          <p:nvPr>
            <p:ph type="sldNum" sz="quarter" idx="10"/>
          </p:nvPr>
        </p:nvSpPr>
        <p:spPr/>
        <p:txBody>
          <a:bodyPr/>
          <a:lstStyle/>
          <a:p>
            <a:fld id="{5B06615A-BDFD-4F93-A786-200AC70AF5C0}" type="slidenum">
              <a:rPr lang="en-US" smtClean="0"/>
              <a:pPr/>
              <a:t>6</a:t>
            </a:fld>
            <a:endParaRPr lang="en-US" dirty="0"/>
          </a:p>
        </p:txBody>
      </p:sp>
    </p:spTree>
    <p:extLst>
      <p:ext uri="{BB962C8B-B14F-4D97-AF65-F5344CB8AC3E}">
        <p14:creationId xmlns:p14="http://schemas.microsoft.com/office/powerpoint/2010/main" val="4055035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r>
              <a:rPr lang="en-US" sz="1200" kern="1200" dirty="0">
                <a:solidFill>
                  <a:schemeClr val="tx1"/>
                </a:solidFill>
                <a:latin typeface="Arial" panose="020B0604020202020204" pitchFamily="34" charset="0"/>
                <a:ea typeface="+mn-ea"/>
                <a:cs typeface="Arial" panose="020B0604020202020204" pitchFamily="34" charset="0"/>
              </a:rPr>
              <a:t>Mae</a:t>
            </a:r>
            <a:r>
              <a:rPr lang="en-US" sz="1200" kern="1200" baseline="0" dirty="0">
                <a:solidFill>
                  <a:schemeClr val="tx1"/>
                </a:solidFill>
                <a:latin typeface="Arial" panose="020B0604020202020204" pitchFamily="34" charset="0"/>
                <a:ea typeface="+mn-ea"/>
                <a:cs typeface="Arial" panose="020B0604020202020204" pitchFamily="34" charset="0"/>
              </a:rPr>
              <a:t> pob </a:t>
            </a:r>
            <a:r>
              <a:rPr lang="en-US" sz="1200" kern="1200" dirty="0">
                <a:solidFill>
                  <a:schemeClr val="tx1"/>
                </a:solidFill>
                <a:latin typeface="Arial" panose="020B0604020202020204" pitchFamily="34" charset="0"/>
                <a:ea typeface="+mn-ea"/>
                <a:cs typeface="Arial" panose="020B0604020202020204" pitchFamily="34" charset="0"/>
              </a:rPr>
              <a:t>cyfranogwr yn cael cerdyn sy’n dweud ‘ydy’ a ‘nac ydy’. Mae’r hwylusydd yn adrodd rhwng pump a 10 datganiad sy’n briodol i’r grŵp dysgwyr o’r rhestr o senarios byr a bydd pawb yn codi’r cerdyn ‘ydy’ neu ‘nac ydy’ er mwyn ateb y cwestiwn </a:t>
            </a:r>
            <a:r>
              <a:rPr lang="en-US" sz="1200" b="0" kern="1200" dirty="0">
                <a:solidFill>
                  <a:schemeClr val="tx1"/>
                </a:solidFill>
                <a:latin typeface="Arial" panose="020B0604020202020204" pitchFamily="34" charset="0"/>
                <a:ea typeface="+mn-ea"/>
                <a:cs typeface="Arial" panose="020B0604020202020204" pitchFamily="34" charset="0"/>
              </a:rPr>
              <a:t>“ydy hyn yn dderbyniol” neu “ydy’r plentyn/oedolyn hwn y</a:t>
            </a:r>
            <a:r>
              <a:rPr lang="en-US" sz="1200" b="0" i="1" kern="1200" dirty="0">
                <a:solidFill>
                  <a:schemeClr val="tx1"/>
                </a:solidFill>
                <a:latin typeface="Arial" panose="020B0604020202020204" pitchFamily="34" charset="0"/>
                <a:ea typeface="+mn-ea"/>
                <a:cs typeface="Arial" panose="020B0604020202020204" pitchFamily="34" charset="0"/>
              </a:rPr>
              <a:t>n wynebu risg</a:t>
            </a:r>
            <a:r>
              <a:rPr lang="en-US" sz="1200" b="0" kern="1200" dirty="0">
                <a:solidFill>
                  <a:schemeClr val="tx1"/>
                </a:solidFill>
                <a:latin typeface="Arial" panose="020B0604020202020204" pitchFamily="34" charset="0"/>
                <a:ea typeface="+mn-ea"/>
                <a:cs typeface="Arial" panose="020B0604020202020204" pitchFamily="34" charset="0"/>
              </a:rPr>
              <a:t>” ? </a:t>
            </a:r>
            <a:r>
              <a:rPr lang="en-US" sz="1200" kern="1200" dirty="0">
                <a:solidFill>
                  <a:schemeClr val="tx1"/>
                </a:solidFill>
                <a:latin typeface="Arial" panose="020B0604020202020204" pitchFamily="34" charset="0"/>
                <a:ea typeface="+mn-ea"/>
                <a:cs typeface="Arial" panose="020B0604020202020204" pitchFamily="34" charset="0"/>
              </a:rPr>
              <a:t>Y diben yw ysgogi trafodaeth a chodi ymwybyddiaeth cyfranogwyr o’u barn a’u credoau eu hunain a phobl eraill yngl</a:t>
            </a:r>
            <a:r>
              <a:rPr lang="cy-GB" sz="1200" kern="1200" dirty="0">
                <a:solidFill>
                  <a:schemeClr val="tx1"/>
                </a:solidFill>
                <a:latin typeface="Arial" panose="020B0604020202020204" pitchFamily="34" charset="0"/>
                <a:ea typeface="+mn-ea"/>
                <a:cs typeface="Arial" panose="020B0604020202020204" pitchFamily="34" charset="0"/>
              </a:rPr>
              <a:t>ŷ</a:t>
            </a:r>
            <a:r>
              <a:rPr lang="en-US" sz="1200" kern="1200" dirty="0">
                <a:solidFill>
                  <a:schemeClr val="tx1"/>
                </a:solidFill>
                <a:latin typeface="Arial" panose="020B0604020202020204" pitchFamily="34" charset="0"/>
                <a:ea typeface="+mn-ea"/>
                <a:cs typeface="Arial" panose="020B0604020202020204" pitchFamily="34" charset="0"/>
              </a:rPr>
              <a:t>n â’r penderfyniadau hyn. Tynnir sylw at rai materion pwysig yn y senarios. Bydd angen arweiniad ar rai cyfranogwyr. Dylid ymhelaethu ar thema </a:t>
            </a:r>
            <a:r>
              <a:rPr lang="en-US" sz="1200" i="1" kern="1200" dirty="0">
                <a:solidFill>
                  <a:schemeClr val="tx1"/>
                </a:solidFill>
                <a:latin typeface="Arial" panose="020B0604020202020204" pitchFamily="34" charset="0"/>
                <a:ea typeface="+mn-ea"/>
                <a:cs typeface="Arial" panose="020B0604020202020204" pitchFamily="34" charset="0"/>
              </a:rPr>
              <a:t>diogelu</a:t>
            </a:r>
            <a:r>
              <a:rPr lang="en-US" sz="1200" kern="1200" dirty="0">
                <a:solidFill>
                  <a:schemeClr val="tx1"/>
                </a:solidFill>
                <a:latin typeface="Arial" panose="020B0604020202020204" pitchFamily="34" charset="0"/>
                <a:ea typeface="+mn-ea"/>
                <a:cs typeface="Arial" panose="020B0604020202020204" pitchFamily="34" charset="0"/>
              </a:rPr>
              <a:t> ac amheuon nad ydynt efallai mor glir ag achosion o ‘gam-drin/esgeulso/niweidio’ neu amddiffyn. Dylid annog trafodaeth a bydd yr atebion yn oddrychol ond dylai’r cyfranogwyr allu egluro eu safbwyntiau/rhesymau.</a:t>
            </a:r>
          </a:p>
        </p:txBody>
      </p:sp>
      <p:sp>
        <p:nvSpPr>
          <p:cNvPr id="4" name="Slide Number Placeholder 3"/>
          <p:cNvSpPr>
            <a:spLocks noGrp="1"/>
          </p:cNvSpPr>
          <p:nvPr>
            <p:ph type="sldNum" sz="quarter" idx="10"/>
          </p:nvPr>
        </p:nvSpPr>
        <p:spPr/>
        <p:txBody>
          <a:bodyPr/>
          <a:lstStyle/>
          <a:p>
            <a:fld id="{5B06615A-BDFD-4F93-A786-200AC70AF5C0}" type="slidenum">
              <a:rPr lang="en-US" smtClean="0"/>
              <a:pPr/>
              <a:t>7</a:t>
            </a:fld>
            <a:endParaRPr lang="en-US" dirty="0"/>
          </a:p>
        </p:txBody>
      </p:sp>
    </p:spTree>
    <p:extLst>
      <p:ext uri="{BB962C8B-B14F-4D97-AF65-F5344CB8AC3E}">
        <p14:creationId xmlns:p14="http://schemas.microsoft.com/office/powerpoint/2010/main" val="1940456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﻿Dylid egluro bod angen iddynt baratoi </a:t>
            </a:r>
            <a:r>
              <a:rPr lang="en-US" b="1" dirty="0">
                <a:latin typeface="Arial" panose="020B0604020202020204" pitchFamily="34" charset="0"/>
                <a:cs typeface="Arial" panose="020B0604020202020204" pitchFamily="34" charset="0"/>
              </a:rPr>
              <a:t>un neu ddwy frawddeg </a:t>
            </a:r>
            <a:r>
              <a:rPr lang="en-US" dirty="0">
                <a:latin typeface="Arial" panose="020B0604020202020204" pitchFamily="34" charset="0"/>
                <a:cs typeface="Arial" panose="020B0604020202020204" pitchFamily="34" charset="0"/>
              </a:rPr>
              <a:t>i ddiffinio’r ddau derm. Dylid tynnu sylw at y gwahaniaethau rhwng y ddau derm a’r prif nodweddion. </a:t>
            </a:r>
          </a:p>
        </p:txBody>
      </p:sp>
      <p:sp>
        <p:nvSpPr>
          <p:cNvPr id="4" name="Slide Number Placeholder 3"/>
          <p:cNvSpPr>
            <a:spLocks noGrp="1"/>
          </p:cNvSpPr>
          <p:nvPr>
            <p:ph type="sldNum" sz="quarter" idx="10"/>
          </p:nvPr>
        </p:nvSpPr>
        <p:spPr/>
        <p:txBody>
          <a:bodyPr/>
          <a:lstStyle/>
          <a:p>
            <a:fld id="{5B06615A-BDFD-4F93-A786-200AC70AF5C0}" type="slidenum">
              <a:rPr lang="en-US" smtClean="0"/>
              <a:pPr/>
              <a:t>8</a:t>
            </a:fld>
            <a:endParaRPr lang="en-US" dirty="0"/>
          </a:p>
        </p:txBody>
      </p:sp>
    </p:spTree>
    <p:extLst>
      <p:ext uri="{BB962C8B-B14F-4D97-AF65-F5344CB8AC3E}">
        <p14:creationId xmlns:p14="http://schemas.microsoft.com/office/powerpoint/2010/main" val="3226023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t>
            </a:r>
            <a:r>
              <a:rPr lang="en-US" sz="1200" kern="1200" dirty="0">
                <a:solidFill>
                  <a:schemeClr val="tx1"/>
                </a:solidFill>
                <a:latin typeface="Arial" panose="020B0604020202020204" pitchFamily="34" charset="0"/>
                <a:ea typeface="+mn-ea"/>
                <a:cs typeface="Arial" panose="020B0604020202020204" pitchFamily="34" charset="0"/>
              </a:rPr>
              <a:t>Dylid tynnu sylw at y cyfrifoldebau cadarnhaol a’r bwriad i greu ymarfer a gwasanaethau diogel er mwyn diogelu. Mae diogelu yn ehangach na’r ffocws hanfodol ar y rhai sy’n wynebu’r risg fwyaf o gael eu cam-drin, eu hesgeuluso a’u niweidio. Gallai cyfranogwyr fynd ati i ysgrifennu’r diffiniad o ddiogelu yn adran 1.1 eu llyfr gwaith. Caiff diffiniadau Deddf Gwasanaethau Cymdeithasol a Llesiant (Cymru) 2014 o ddiogelu, llesiant, camdriniaeth, esgeulustod a niwed eu rhannu drwy PowerPoint.</a:t>
            </a:r>
          </a:p>
        </p:txBody>
      </p:sp>
      <p:sp>
        <p:nvSpPr>
          <p:cNvPr id="4" name="Slide Number Placeholder 3"/>
          <p:cNvSpPr>
            <a:spLocks noGrp="1"/>
          </p:cNvSpPr>
          <p:nvPr>
            <p:ph type="sldNum" sz="quarter" idx="10"/>
          </p:nvPr>
        </p:nvSpPr>
        <p:spPr/>
        <p:txBody>
          <a:bodyPr/>
          <a:lstStyle/>
          <a:p>
            <a:fld id="{5B06615A-BDFD-4F93-A786-200AC70AF5C0}" type="slidenum">
              <a:rPr lang="en-US" smtClean="0"/>
              <a:pPr/>
              <a:t>9</a:t>
            </a:fld>
            <a:endParaRPr lang="en-US" dirty="0"/>
          </a:p>
        </p:txBody>
      </p:sp>
    </p:spTree>
    <p:extLst>
      <p:ext uri="{BB962C8B-B14F-4D97-AF65-F5344CB8AC3E}">
        <p14:creationId xmlns:p14="http://schemas.microsoft.com/office/powerpoint/2010/main" val="142355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07E4A9-C918-44B6-A10B-73BF50F5F48F}" type="datetime1">
              <a:rPr lang="en-US" smtClean="0"/>
              <a:pPr/>
              <a:t>10/8/2018</a:t>
            </a:fld>
            <a:endParaRPr lang="en-US" dirty="0"/>
          </a:p>
        </p:txBody>
      </p:sp>
      <p:sp>
        <p:nvSpPr>
          <p:cNvPr id="5" name="Footer Placeholder 4"/>
          <p:cNvSpPr>
            <a:spLocks noGrp="1"/>
          </p:cNvSpPr>
          <p:nvPr>
            <p:ph type="ftr" sz="quarter" idx="11"/>
          </p:nvPr>
        </p:nvSpPr>
        <p:spPr/>
        <p:txBody>
          <a:bodyPr/>
          <a:lstStyle/>
          <a:p>
            <a:r>
              <a:rPr lang="en-GB" dirty="0"/>
              <a:t>All Wales basic safeguarding awareness training</a:t>
            </a:r>
            <a:endParaRPr lang="en-US" dirty="0"/>
          </a:p>
        </p:txBody>
      </p:sp>
      <p:sp>
        <p:nvSpPr>
          <p:cNvPr id="6" name="Slide Number Placeholder 5"/>
          <p:cNvSpPr>
            <a:spLocks noGrp="1"/>
          </p:cNvSpPr>
          <p:nvPr>
            <p:ph type="sldNum" sz="quarter" idx="12"/>
          </p:nvPr>
        </p:nvSpPr>
        <p:spPr/>
        <p:txBody>
          <a:bodyPr/>
          <a:lstStyle/>
          <a:p>
            <a:fld id="{B19A37A3-FA65-4B99-9FFC-3CCE217C6C5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6D202-06FE-490E-9DC8-35D180D3951E}" type="datetime1">
              <a:rPr lang="en-US" smtClean="0"/>
              <a:pPr/>
              <a:t>10/8/2018</a:t>
            </a:fld>
            <a:endParaRPr lang="en-US" dirty="0"/>
          </a:p>
        </p:txBody>
      </p:sp>
      <p:sp>
        <p:nvSpPr>
          <p:cNvPr id="5" name="Footer Placeholder 4"/>
          <p:cNvSpPr>
            <a:spLocks noGrp="1"/>
          </p:cNvSpPr>
          <p:nvPr>
            <p:ph type="ftr" sz="quarter" idx="11"/>
          </p:nvPr>
        </p:nvSpPr>
        <p:spPr/>
        <p:txBody>
          <a:bodyPr/>
          <a:lstStyle/>
          <a:p>
            <a:r>
              <a:rPr lang="en-GB" dirty="0"/>
              <a:t>All Wales basic safeguarding awareness training</a:t>
            </a:r>
            <a:endParaRPr lang="en-US" dirty="0"/>
          </a:p>
        </p:txBody>
      </p:sp>
      <p:sp>
        <p:nvSpPr>
          <p:cNvPr id="6" name="Slide Number Placeholder 5"/>
          <p:cNvSpPr>
            <a:spLocks noGrp="1"/>
          </p:cNvSpPr>
          <p:nvPr>
            <p:ph type="sldNum" sz="quarter" idx="12"/>
          </p:nvPr>
        </p:nvSpPr>
        <p:spPr/>
        <p:txBody>
          <a:bodyPr/>
          <a:lstStyle/>
          <a:p>
            <a:fld id="{B19A37A3-FA65-4B99-9FFC-3CCE217C6C5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466A29-7107-47A0-A1DD-D2BF6C91955A}" type="datetime1">
              <a:rPr lang="en-US" smtClean="0"/>
              <a:pPr/>
              <a:t>10/8/2018</a:t>
            </a:fld>
            <a:endParaRPr lang="en-US" dirty="0"/>
          </a:p>
        </p:txBody>
      </p:sp>
      <p:sp>
        <p:nvSpPr>
          <p:cNvPr id="5" name="Footer Placeholder 4"/>
          <p:cNvSpPr>
            <a:spLocks noGrp="1"/>
          </p:cNvSpPr>
          <p:nvPr>
            <p:ph type="ftr" sz="quarter" idx="11"/>
          </p:nvPr>
        </p:nvSpPr>
        <p:spPr/>
        <p:txBody>
          <a:bodyPr/>
          <a:lstStyle/>
          <a:p>
            <a:r>
              <a:rPr lang="en-GB" dirty="0"/>
              <a:t>All Wales basic safeguarding awareness training</a:t>
            </a:r>
            <a:endParaRPr lang="en-US" dirty="0"/>
          </a:p>
        </p:txBody>
      </p:sp>
      <p:sp>
        <p:nvSpPr>
          <p:cNvPr id="6" name="Slide Number Placeholder 5"/>
          <p:cNvSpPr>
            <a:spLocks noGrp="1"/>
          </p:cNvSpPr>
          <p:nvPr>
            <p:ph type="sldNum" sz="quarter" idx="12"/>
          </p:nvPr>
        </p:nvSpPr>
        <p:spPr/>
        <p:txBody>
          <a:bodyPr/>
          <a:lstStyle/>
          <a:p>
            <a:fld id="{B19A37A3-FA65-4B99-9FFC-3CCE217C6C5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E51D79-20C2-4F77-9542-0BAC9B40F09F}" type="datetime1">
              <a:rPr lang="en-US" smtClean="0"/>
              <a:pPr/>
              <a:t>10/8/2018</a:t>
            </a:fld>
            <a:endParaRPr lang="en-US" dirty="0"/>
          </a:p>
        </p:txBody>
      </p:sp>
      <p:sp>
        <p:nvSpPr>
          <p:cNvPr id="5" name="Footer Placeholder 4"/>
          <p:cNvSpPr>
            <a:spLocks noGrp="1"/>
          </p:cNvSpPr>
          <p:nvPr>
            <p:ph type="ftr" sz="quarter" idx="11"/>
          </p:nvPr>
        </p:nvSpPr>
        <p:spPr/>
        <p:txBody>
          <a:bodyPr/>
          <a:lstStyle/>
          <a:p>
            <a:r>
              <a:rPr lang="en-GB" dirty="0"/>
              <a:t>All Wales basic safeguarding awareness training</a:t>
            </a:r>
            <a:endParaRPr lang="en-US" dirty="0"/>
          </a:p>
        </p:txBody>
      </p:sp>
      <p:sp>
        <p:nvSpPr>
          <p:cNvPr id="6" name="Slide Number Placeholder 5"/>
          <p:cNvSpPr>
            <a:spLocks noGrp="1"/>
          </p:cNvSpPr>
          <p:nvPr>
            <p:ph type="sldNum" sz="quarter" idx="12"/>
          </p:nvPr>
        </p:nvSpPr>
        <p:spPr/>
        <p:txBody>
          <a:bodyPr/>
          <a:lstStyle/>
          <a:p>
            <a:fld id="{B19A37A3-FA65-4B99-9FFC-3CCE217C6C5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F06531-A22F-450B-A9BC-6124F8140BF9}" type="datetime1">
              <a:rPr lang="en-US" smtClean="0"/>
              <a:pPr/>
              <a:t>10/8/2018</a:t>
            </a:fld>
            <a:endParaRPr lang="en-US" dirty="0"/>
          </a:p>
        </p:txBody>
      </p:sp>
      <p:sp>
        <p:nvSpPr>
          <p:cNvPr id="5" name="Footer Placeholder 4"/>
          <p:cNvSpPr>
            <a:spLocks noGrp="1"/>
          </p:cNvSpPr>
          <p:nvPr>
            <p:ph type="ftr" sz="quarter" idx="11"/>
          </p:nvPr>
        </p:nvSpPr>
        <p:spPr/>
        <p:txBody>
          <a:bodyPr/>
          <a:lstStyle/>
          <a:p>
            <a:r>
              <a:rPr lang="en-GB" dirty="0"/>
              <a:t>All Wales basic safeguarding awareness training</a:t>
            </a:r>
            <a:endParaRPr lang="en-US" dirty="0"/>
          </a:p>
        </p:txBody>
      </p:sp>
      <p:sp>
        <p:nvSpPr>
          <p:cNvPr id="6" name="Slide Number Placeholder 5"/>
          <p:cNvSpPr>
            <a:spLocks noGrp="1"/>
          </p:cNvSpPr>
          <p:nvPr>
            <p:ph type="sldNum" sz="quarter" idx="12"/>
          </p:nvPr>
        </p:nvSpPr>
        <p:spPr/>
        <p:txBody>
          <a:bodyPr/>
          <a:lstStyle/>
          <a:p>
            <a:fld id="{B19A37A3-FA65-4B99-9FFC-3CCE217C6C5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F4BE94-3083-4585-B69F-0F8CCA7344EB}" type="datetime1">
              <a:rPr lang="en-US" smtClean="0"/>
              <a:pPr/>
              <a:t>10/8/2018</a:t>
            </a:fld>
            <a:endParaRPr lang="en-US" dirty="0"/>
          </a:p>
        </p:txBody>
      </p:sp>
      <p:sp>
        <p:nvSpPr>
          <p:cNvPr id="6" name="Footer Placeholder 5"/>
          <p:cNvSpPr>
            <a:spLocks noGrp="1"/>
          </p:cNvSpPr>
          <p:nvPr>
            <p:ph type="ftr" sz="quarter" idx="11"/>
          </p:nvPr>
        </p:nvSpPr>
        <p:spPr/>
        <p:txBody>
          <a:bodyPr/>
          <a:lstStyle/>
          <a:p>
            <a:r>
              <a:rPr lang="en-GB" dirty="0"/>
              <a:t>All Wales basic safeguarding awareness training</a:t>
            </a:r>
            <a:endParaRPr lang="en-US" dirty="0"/>
          </a:p>
        </p:txBody>
      </p:sp>
      <p:sp>
        <p:nvSpPr>
          <p:cNvPr id="7" name="Slide Number Placeholder 6"/>
          <p:cNvSpPr>
            <a:spLocks noGrp="1"/>
          </p:cNvSpPr>
          <p:nvPr>
            <p:ph type="sldNum" sz="quarter" idx="12"/>
          </p:nvPr>
        </p:nvSpPr>
        <p:spPr/>
        <p:txBody>
          <a:bodyPr/>
          <a:lstStyle/>
          <a:p>
            <a:fld id="{B19A37A3-FA65-4B99-9FFC-3CCE217C6C5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E38856-EBFC-471E-AB92-18DAC8E1DE56}" type="datetime1">
              <a:rPr lang="en-US" smtClean="0"/>
              <a:pPr/>
              <a:t>10/8/2018</a:t>
            </a:fld>
            <a:endParaRPr lang="en-US" dirty="0"/>
          </a:p>
        </p:txBody>
      </p:sp>
      <p:sp>
        <p:nvSpPr>
          <p:cNvPr id="8" name="Footer Placeholder 7"/>
          <p:cNvSpPr>
            <a:spLocks noGrp="1"/>
          </p:cNvSpPr>
          <p:nvPr>
            <p:ph type="ftr" sz="quarter" idx="11"/>
          </p:nvPr>
        </p:nvSpPr>
        <p:spPr/>
        <p:txBody>
          <a:bodyPr/>
          <a:lstStyle/>
          <a:p>
            <a:r>
              <a:rPr lang="en-GB" dirty="0"/>
              <a:t>All Wales basic safeguarding awareness training</a:t>
            </a:r>
            <a:endParaRPr lang="en-US" dirty="0"/>
          </a:p>
        </p:txBody>
      </p:sp>
      <p:sp>
        <p:nvSpPr>
          <p:cNvPr id="9" name="Slide Number Placeholder 8"/>
          <p:cNvSpPr>
            <a:spLocks noGrp="1"/>
          </p:cNvSpPr>
          <p:nvPr>
            <p:ph type="sldNum" sz="quarter" idx="12"/>
          </p:nvPr>
        </p:nvSpPr>
        <p:spPr/>
        <p:txBody>
          <a:bodyPr/>
          <a:lstStyle/>
          <a:p>
            <a:fld id="{B19A37A3-FA65-4B99-9FFC-3CCE217C6C5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23AC82-AFF4-44B3-96FF-127806A5849A}" type="datetime1">
              <a:rPr lang="en-US" smtClean="0"/>
              <a:pPr/>
              <a:t>10/8/2018</a:t>
            </a:fld>
            <a:endParaRPr lang="en-US" dirty="0"/>
          </a:p>
        </p:txBody>
      </p:sp>
      <p:sp>
        <p:nvSpPr>
          <p:cNvPr id="4" name="Footer Placeholder 3"/>
          <p:cNvSpPr>
            <a:spLocks noGrp="1"/>
          </p:cNvSpPr>
          <p:nvPr>
            <p:ph type="ftr" sz="quarter" idx="11"/>
          </p:nvPr>
        </p:nvSpPr>
        <p:spPr/>
        <p:txBody>
          <a:bodyPr/>
          <a:lstStyle/>
          <a:p>
            <a:r>
              <a:rPr lang="en-GB" dirty="0"/>
              <a:t>All Wales basic safeguarding awareness training</a:t>
            </a:r>
            <a:endParaRPr lang="en-US" dirty="0"/>
          </a:p>
        </p:txBody>
      </p:sp>
      <p:sp>
        <p:nvSpPr>
          <p:cNvPr id="5" name="Slide Number Placeholder 4"/>
          <p:cNvSpPr>
            <a:spLocks noGrp="1"/>
          </p:cNvSpPr>
          <p:nvPr>
            <p:ph type="sldNum" sz="quarter" idx="12"/>
          </p:nvPr>
        </p:nvSpPr>
        <p:spPr/>
        <p:txBody>
          <a:bodyPr/>
          <a:lstStyle/>
          <a:p>
            <a:fld id="{B19A37A3-FA65-4B99-9FFC-3CCE217C6C5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8BD4C-6247-42EE-9945-18C745BDD4F6}" type="datetime1">
              <a:rPr lang="en-US" smtClean="0"/>
              <a:pPr/>
              <a:t>10/8/2018</a:t>
            </a:fld>
            <a:endParaRPr lang="en-US" dirty="0"/>
          </a:p>
        </p:txBody>
      </p:sp>
      <p:sp>
        <p:nvSpPr>
          <p:cNvPr id="3" name="Footer Placeholder 2"/>
          <p:cNvSpPr>
            <a:spLocks noGrp="1"/>
          </p:cNvSpPr>
          <p:nvPr>
            <p:ph type="ftr" sz="quarter" idx="11"/>
          </p:nvPr>
        </p:nvSpPr>
        <p:spPr/>
        <p:txBody>
          <a:bodyPr/>
          <a:lstStyle/>
          <a:p>
            <a:r>
              <a:rPr lang="en-GB" dirty="0"/>
              <a:t>All Wales basic safeguarding awareness training</a:t>
            </a:r>
            <a:endParaRPr lang="en-US" dirty="0"/>
          </a:p>
        </p:txBody>
      </p:sp>
      <p:sp>
        <p:nvSpPr>
          <p:cNvPr id="4" name="Slide Number Placeholder 3"/>
          <p:cNvSpPr>
            <a:spLocks noGrp="1"/>
          </p:cNvSpPr>
          <p:nvPr>
            <p:ph type="sldNum" sz="quarter" idx="12"/>
          </p:nvPr>
        </p:nvSpPr>
        <p:spPr/>
        <p:txBody>
          <a:bodyPr/>
          <a:lstStyle/>
          <a:p>
            <a:fld id="{B19A37A3-FA65-4B99-9FFC-3CCE217C6C5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458AE4-D4F5-4E0E-AA62-B82413E73829}" type="datetime1">
              <a:rPr lang="en-US" smtClean="0"/>
              <a:pPr/>
              <a:t>10/8/2018</a:t>
            </a:fld>
            <a:endParaRPr lang="en-US" dirty="0"/>
          </a:p>
        </p:txBody>
      </p:sp>
      <p:sp>
        <p:nvSpPr>
          <p:cNvPr id="6" name="Footer Placeholder 5"/>
          <p:cNvSpPr>
            <a:spLocks noGrp="1"/>
          </p:cNvSpPr>
          <p:nvPr>
            <p:ph type="ftr" sz="quarter" idx="11"/>
          </p:nvPr>
        </p:nvSpPr>
        <p:spPr/>
        <p:txBody>
          <a:bodyPr/>
          <a:lstStyle/>
          <a:p>
            <a:r>
              <a:rPr lang="en-GB" dirty="0"/>
              <a:t>All Wales basic safeguarding awareness training</a:t>
            </a:r>
            <a:endParaRPr lang="en-US" dirty="0"/>
          </a:p>
        </p:txBody>
      </p:sp>
      <p:sp>
        <p:nvSpPr>
          <p:cNvPr id="7" name="Slide Number Placeholder 6"/>
          <p:cNvSpPr>
            <a:spLocks noGrp="1"/>
          </p:cNvSpPr>
          <p:nvPr>
            <p:ph type="sldNum" sz="quarter" idx="12"/>
          </p:nvPr>
        </p:nvSpPr>
        <p:spPr/>
        <p:txBody>
          <a:bodyPr/>
          <a:lstStyle/>
          <a:p>
            <a:fld id="{B19A37A3-FA65-4B99-9FFC-3CCE217C6C5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2F701A-31F7-43CC-B4BA-AFF17E64666B}" type="datetime1">
              <a:rPr lang="en-US" smtClean="0"/>
              <a:pPr/>
              <a:t>10/8/2018</a:t>
            </a:fld>
            <a:endParaRPr lang="en-US" dirty="0"/>
          </a:p>
        </p:txBody>
      </p:sp>
      <p:sp>
        <p:nvSpPr>
          <p:cNvPr id="6" name="Footer Placeholder 5"/>
          <p:cNvSpPr>
            <a:spLocks noGrp="1"/>
          </p:cNvSpPr>
          <p:nvPr>
            <p:ph type="ftr" sz="quarter" idx="11"/>
          </p:nvPr>
        </p:nvSpPr>
        <p:spPr/>
        <p:txBody>
          <a:bodyPr/>
          <a:lstStyle/>
          <a:p>
            <a:r>
              <a:rPr lang="en-GB" dirty="0"/>
              <a:t>All Wales basic safeguarding awareness training</a:t>
            </a:r>
            <a:endParaRPr lang="en-US" dirty="0"/>
          </a:p>
        </p:txBody>
      </p:sp>
      <p:sp>
        <p:nvSpPr>
          <p:cNvPr id="7" name="Slide Number Placeholder 6"/>
          <p:cNvSpPr>
            <a:spLocks noGrp="1"/>
          </p:cNvSpPr>
          <p:nvPr>
            <p:ph type="sldNum" sz="quarter" idx="12"/>
          </p:nvPr>
        </p:nvSpPr>
        <p:spPr/>
        <p:txBody>
          <a:bodyPr/>
          <a:lstStyle/>
          <a:p>
            <a:fld id="{B19A37A3-FA65-4B99-9FFC-3CCE217C6C5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4DD86-9DB9-4E59-AD37-BEA4AC3DCC6F}" type="datetime1">
              <a:rPr lang="en-US" smtClean="0"/>
              <a:pPr/>
              <a:t>10/8/2018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All Wales basic safeguarding awareness training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A37A3-FA65-4B99-9FFC-3CCE217C6C5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jpeg"/><Relationship Id="rId7" Type="http://schemas.openxmlformats.org/officeDocument/2006/relationships/diagramColors" Target="../diagrams/colors5.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 y="761"/>
            <a:ext cx="9141970" cy="68564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13"/>
            <a:ext cx="8229600" cy="1143000"/>
          </a:xfrm>
        </p:spPr>
        <p:txBody>
          <a:bodyPr>
            <a:normAutofit fontScale="90000"/>
          </a:bodyPr>
          <a:lstStyle/>
          <a:p>
            <a:r>
              <a:rPr lang="cy-GB" sz="4000" dirty="0">
                <a:solidFill>
                  <a:srgbClr val="00464F"/>
                </a:solidFill>
                <a:latin typeface="Arial" panose="020B0604020202020204" pitchFamily="34" charset="0"/>
                <a:cs typeface="Arial" panose="020B0604020202020204" pitchFamily="34" charset="0"/>
              </a:rPr>
              <a:t>Deddf Gwasanaethau Cymdeithasol </a:t>
            </a:r>
            <a:br>
              <a:rPr lang="cy-GB" sz="4000" dirty="0">
                <a:solidFill>
                  <a:srgbClr val="00464F"/>
                </a:solidFill>
                <a:latin typeface="Arial" panose="020B0604020202020204" pitchFamily="34" charset="0"/>
                <a:cs typeface="Arial" panose="020B0604020202020204" pitchFamily="34" charset="0"/>
              </a:rPr>
            </a:br>
            <a:r>
              <a:rPr lang="cy-GB" sz="4000" dirty="0">
                <a:solidFill>
                  <a:srgbClr val="00464F"/>
                </a:solidFill>
                <a:latin typeface="Arial" panose="020B0604020202020204" pitchFamily="34" charset="0"/>
                <a:cs typeface="Arial" panose="020B0604020202020204" pitchFamily="34" charset="0"/>
              </a:rPr>
              <a:t>a Llesiant </a:t>
            </a:r>
            <a:r>
              <a:rPr lang="en-US" sz="4000" dirty="0">
                <a:solidFill>
                  <a:srgbClr val="00464F"/>
                </a:solidFill>
                <a:latin typeface="Arial" panose="020B0604020202020204" pitchFamily="34" charset="0"/>
                <a:cs typeface="Arial" panose="020B0604020202020204" pitchFamily="34" charset="0"/>
              </a:rPr>
              <a:t>(Cymru) 2014</a:t>
            </a:r>
          </a:p>
        </p:txBody>
      </p:sp>
      <p:sp>
        <p:nvSpPr>
          <p:cNvPr id="3" name="Content Placeholder 2"/>
          <p:cNvSpPr>
            <a:spLocks noGrp="1"/>
          </p:cNvSpPr>
          <p:nvPr>
            <p:ph idx="1"/>
          </p:nvPr>
        </p:nvSpPr>
        <p:spPr>
          <a:xfrm>
            <a:off x="467544" y="1772816"/>
            <a:ext cx="8229600" cy="4680520"/>
          </a:xfrm>
        </p:spPr>
        <p:txBody>
          <a:bodyPr>
            <a:normAutofit/>
          </a:bodyPr>
          <a:lstStyle/>
          <a:p>
            <a:pPr>
              <a:buNone/>
            </a:pPr>
            <a:r>
              <a:rPr lang="en-GB" dirty="0"/>
              <a:t>   </a:t>
            </a:r>
            <a:endParaRPr lang="en-US" sz="2800" dirty="0"/>
          </a:p>
        </p:txBody>
      </p:sp>
      <p:sp>
        <p:nvSpPr>
          <p:cNvPr id="4" name="Slide Number Placeholder 3"/>
          <p:cNvSpPr>
            <a:spLocks noGrp="1"/>
          </p:cNvSpPr>
          <p:nvPr>
            <p:ph type="sldNum" sz="quarter" idx="12"/>
          </p:nvPr>
        </p:nvSpPr>
        <p:spPr/>
        <p:txBody>
          <a:bodyPr/>
          <a:lstStyle/>
          <a:p>
            <a:fld id="{B19A37A3-FA65-4B99-9FFC-3CCE217C6C58}" type="slidenum">
              <a:rPr lang="en-US" smtClean="0"/>
              <a:pPr/>
              <a:t>10</a:t>
            </a:fld>
            <a:endParaRPr lang="en-US" dirty="0"/>
          </a:p>
        </p:txBody>
      </p:sp>
      <p:pic>
        <p:nvPicPr>
          <p:cNvPr id="7" name="Picture 6" descr="Safeguarding PPoint Header.jpg"/>
          <p:cNvPicPr>
            <a:picLocks noChangeAspect="1"/>
          </p:cNvPicPr>
          <p:nvPr/>
        </p:nvPicPr>
        <p:blipFill>
          <a:blip r:embed="rId3" cstate="print"/>
          <a:stretch>
            <a:fillRect/>
          </a:stretch>
        </p:blipFill>
        <p:spPr>
          <a:xfrm>
            <a:off x="0" y="0"/>
            <a:ext cx="9144000" cy="820226"/>
          </a:xfrm>
          <a:prstGeom prst="rect">
            <a:avLst/>
          </a:prstGeom>
        </p:spPr>
      </p:pic>
      <p:sp>
        <p:nvSpPr>
          <p:cNvPr id="5" name="Rectangle 4"/>
          <p:cNvSpPr/>
          <p:nvPr/>
        </p:nvSpPr>
        <p:spPr>
          <a:xfrm>
            <a:off x="827584" y="3286725"/>
            <a:ext cx="7488832" cy="646331"/>
          </a:xfrm>
          <a:prstGeom prst="rect">
            <a:avLst/>
          </a:prstGeom>
        </p:spPr>
        <p:txBody>
          <a:bodyPr wrap="square">
            <a:spAutoFit/>
          </a:bodyPr>
          <a:lstStyle/>
          <a:p>
            <a:pPr>
              <a:buNone/>
            </a:pPr>
            <a:r>
              <a:rPr lang="en-GB" sz="3600" dirty="0">
                <a:latin typeface="Arial" panose="020B0604020202020204" pitchFamily="34" charset="0"/>
                <a:cs typeface="Arial" panose="020B0604020202020204" pitchFamily="34" charset="0"/>
              </a:rPr>
              <a:t>Sut mae diogelu yn rhan o hyn?</a:t>
            </a:r>
            <a:endParaRPr lang="en-US" sz="3600" dirty="0">
              <a:latin typeface="Arial" panose="020B0604020202020204" pitchFamily="34" charset="0"/>
              <a:cs typeface="Arial" panose="020B0604020202020204" pitchFamily="34" charset="0"/>
            </a:endParaRPr>
          </a:p>
        </p:txBody>
      </p:sp>
      <p:pic>
        <p:nvPicPr>
          <p:cNvPr id="8" name="Picture 7" descr="Safeguarding PPoint Header Welsh.jpg"/>
          <p:cNvPicPr>
            <a:picLocks noChangeAspect="1"/>
          </p:cNvPicPr>
          <p:nvPr/>
        </p:nvPicPr>
        <p:blipFill>
          <a:blip r:embed="rId4" cstate="print"/>
          <a:stretch>
            <a:fillRect/>
          </a:stretch>
        </p:blipFill>
        <p:spPr>
          <a:xfrm>
            <a:off x="0" y="0"/>
            <a:ext cx="9144000" cy="822138"/>
          </a:xfrm>
          <a:prstGeom prst="rect">
            <a:avLst/>
          </a:prstGeom>
        </p:spPr>
      </p:pic>
    </p:spTree>
    <p:extLst>
      <p:ext uri="{BB962C8B-B14F-4D97-AF65-F5344CB8AC3E}">
        <p14:creationId xmlns:p14="http://schemas.microsoft.com/office/powerpoint/2010/main" val="2411961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en-GB" sz="4000" dirty="0">
                <a:solidFill>
                  <a:srgbClr val="00464F"/>
                </a:solidFill>
                <a:latin typeface="Arial" panose="020B0604020202020204" pitchFamily="34" charset="0"/>
                <a:cs typeface="Arial" panose="020B0604020202020204" pitchFamily="34" charset="0"/>
              </a:rPr>
              <a:t>Y ddyletswydd llesiant</a:t>
            </a:r>
            <a:endParaRPr lang="en-US" sz="4000" dirty="0">
              <a:solidFill>
                <a:srgbClr val="00464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772816"/>
            <a:ext cx="8229600" cy="4680520"/>
          </a:xfrm>
        </p:spPr>
        <p:txBody>
          <a:bodyPr>
            <a:normAutofit/>
          </a:bodyPr>
          <a:lstStyle/>
          <a:p>
            <a:pPr>
              <a:buNone/>
            </a:pPr>
            <a:r>
              <a:rPr lang="en-GB" dirty="0"/>
              <a:t>   </a:t>
            </a:r>
            <a:endParaRPr lang="en-US" sz="2800" dirty="0"/>
          </a:p>
        </p:txBody>
      </p:sp>
      <p:sp>
        <p:nvSpPr>
          <p:cNvPr id="4" name="Slide Number Placeholder 3"/>
          <p:cNvSpPr>
            <a:spLocks noGrp="1"/>
          </p:cNvSpPr>
          <p:nvPr>
            <p:ph type="sldNum" sz="quarter" idx="12"/>
          </p:nvPr>
        </p:nvSpPr>
        <p:spPr/>
        <p:txBody>
          <a:bodyPr/>
          <a:lstStyle/>
          <a:p>
            <a:fld id="{B19A37A3-FA65-4B99-9FFC-3CCE217C6C58}" type="slidenum">
              <a:rPr lang="en-US" smtClean="0"/>
              <a:pPr/>
              <a:t>11</a:t>
            </a:fld>
            <a:endParaRPr lang="en-US" dirty="0"/>
          </a:p>
        </p:txBody>
      </p:sp>
      <p:pic>
        <p:nvPicPr>
          <p:cNvPr id="7" name="Picture 6" descr="Safeguarding PPoint Header.jpg"/>
          <p:cNvPicPr>
            <a:picLocks noChangeAspect="1"/>
          </p:cNvPicPr>
          <p:nvPr/>
        </p:nvPicPr>
        <p:blipFill>
          <a:blip r:embed="rId3" cstate="print"/>
          <a:stretch>
            <a:fillRect/>
          </a:stretch>
        </p:blipFill>
        <p:spPr>
          <a:xfrm>
            <a:off x="0" y="0"/>
            <a:ext cx="9144000" cy="820226"/>
          </a:xfrm>
          <a:prstGeom prst="rect">
            <a:avLst/>
          </a:prstGeom>
        </p:spPr>
      </p:pic>
      <p:sp>
        <p:nvSpPr>
          <p:cNvPr id="8" name="Rounded Rectangular Callout 7"/>
          <p:cNvSpPr/>
          <p:nvPr/>
        </p:nvSpPr>
        <p:spPr>
          <a:xfrm>
            <a:off x="827584" y="2852936"/>
            <a:ext cx="7776864" cy="3240360"/>
          </a:xfrm>
          <a:prstGeom prst="wedgeRoundRectCallout">
            <a:avLst/>
          </a:prstGeom>
          <a:solidFill>
            <a:srgbClr val="DCEAF0"/>
          </a:solidFill>
          <a:ln>
            <a:solidFill>
              <a:srgbClr val="004C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y-GB" sz="3000" b="1" dirty="0">
                <a:solidFill>
                  <a:schemeClr val="tx1"/>
                </a:solidFill>
                <a:latin typeface="Arial" panose="020B0604020202020204" pitchFamily="34" charset="0"/>
                <a:cs typeface="Arial" panose="020B0604020202020204" pitchFamily="34" charset="0"/>
              </a:rPr>
              <a:t>Rhaid</a:t>
            </a:r>
            <a:r>
              <a:rPr lang="cy-GB" sz="3000" dirty="0">
                <a:solidFill>
                  <a:schemeClr val="tx1"/>
                </a:solidFill>
                <a:latin typeface="Arial" panose="020B0604020202020204" pitchFamily="34" charset="0"/>
                <a:cs typeface="Arial" panose="020B0604020202020204" pitchFamily="34" charset="0"/>
              </a:rPr>
              <a:t> i berson sy’n arfer swyddogaethau </a:t>
            </a:r>
            <a:br>
              <a:rPr lang="cy-GB" sz="3000" dirty="0">
                <a:solidFill>
                  <a:schemeClr val="tx1"/>
                </a:solidFill>
                <a:latin typeface="Arial" panose="020B0604020202020204" pitchFamily="34" charset="0"/>
                <a:cs typeface="Arial" panose="020B0604020202020204" pitchFamily="34" charset="0"/>
              </a:rPr>
            </a:br>
            <a:r>
              <a:rPr lang="cy-GB" sz="3000" dirty="0">
                <a:solidFill>
                  <a:schemeClr val="tx1"/>
                </a:solidFill>
                <a:latin typeface="Arial" panose="020B0604020202020204" pitchFamily="34" charset="0"/>
                <a:cs typeface="Arial" panose="020B0604020202020204" pitchFamily="34" charset="0"/>
              </a:rPr>
              <a:t>o dan y Ddeddf hon geisio hyrwyddo llesiant pobl sydd angen gofal a chymorth </a:t>
            </a:r>
            <a:r>
              <a:rPr lang="cy-GB" sz="3000" b="1" dirty="0">
                <a:solidFill>
                  <a:schemeClr val="tx1"/>
                </a:solidFill>
                <a:latin typeface="Arial" panose="020B0604020202020204" pitchFamily="34" charset="0"/>
                <a:cs typeface="Arial" panose="020B0604020202020204" pitchFamily="34" charset="0"/>
              </a:rPr>
              <a:t>a </a:t>
            </a:r>
            <a:r>
              <a:rPr lang="cy-GB" sz="3000" dirty="0">
                <a:solidFill>
                  <a:schemeClr val="tx1"/>
                </a:solidFill>
                <a:latin typeface="Arial" panose="020B0604020202020204" pitchFamily="34" charset="0"/>
                <a:cs typeface="Arial" panose="020B0604020202020204" pitchFamily="34" charset="0"/>
              </a:rPr>
              <a:t>gofalwyr sydd angen cymorth. Mae llesiant yn cynnwys </a:t>
            </a:r>
            <a:r>
              <a:rPr lang="cy-GB" sz="3000" b="1" dirty="0">
                <a:solidFill>
                  <a:schemeClr val="tx1"/>
                </a:solidFill>
                <a:latin typeface="Arial" panose="020B0604020202020204" pitchFamily="34" charset="0"/>
                <a:cs typeface="Arial" panose="020B0604020202020204" pitchFamily="34" charset="0"/>
              </a:rPr>
              <a:t>amddiffyn rhag camdriniaeth ac esgeulustod</a:t>
            </a:r>
            <a:r>
              <a:rPr lang="cy-GB" sz="3000" dirty="0">
                <a:solidFill>
                  <a:schemeClr val="tx1"/>
                </a:solidFill>
                <a:latin typeface="Arial" panose="020B0604020202020204" pitchFamily="34" charset="0"/>
                <a:cs typeface="Arial" panose="020B0604020202020204" pitchFamily="34" charset="0"/>
              </a:rPr>
              <a:t>.</a:t>
            </a:r>
            <a:r>
              <a:rPr lang="cy-GB" sz="3000" b="1" dirty="0">
                <a:solidFill>
                  <a:schemeClr val="tx1"/>
                </a:solidFill>
                <a:latin typeface="Arial" panose="020B0604020202020204" pitchFamily="34" charset="0"/>
                <a:cs typeface="Arial" panose="020B0604020202020204" pitchFamily="34" charset="0"/>
              </a:rPr>
              <a:t> </a:t>
            </a:r>
            <a:endParaRPr lang="cy-GB" sz="3000" dirty="0">
              <a:solidFill>
                <a:schemeClr val="tx1"/>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827584" y="1628801"/>
            <a:ext cx="7879180" cy="108012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5CC9E3"/>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5CC9E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5CC9E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5CC9E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5CC9E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cy-GB" sz="2000" dirty="0"/>
          </a:p>
          <a:p>
            <a:pPr marL="0" indent="0">
              <a:buNone/>
            </a:pPr>
            <a:r>
              <a:rPr lang="cy-GB" dirty="0"/>
              <a:t>Rhaid rhannu’r cyfrifoldeb am lesiant gyda’r bobl sydd angen gofal a chymorth.</a:t>
            </a:r>
          </a:p>
          <a:p>
            <a:pPr marL="0" indent="0">
              <a:buFont typeface="Arial" panose="020B0604020202020204" pitchFamily="34" charset="0"/>
              <a:buNone/>
            </a:pPr>
            <a:endParaRPr lang="cy-GB" dirty="0"/>
          </a:p>
          <a:p>
            <a:pPr marL="0" indent="0">
              <a:buFont typeface="Arial" panose="020B0604020202020204" pitchFamily="34" charset="0"/>
              <a:buNone/>
            </a:pPr>
            <a:endParaRPr lang="cy-GB" dirty="0"/>
          </a:p>
        </p:txBody>
      </p:sp>
      <p:pic>
        <p:nvPicPr>
          <p:cNvPr id="10" name="Picture 9" descr="Safeguarding PPoint Header Welsh.jpg"/>
          <p:cNvPicPr>
            <a:picLocks noChangeAspect="1"/>
          </p:cNvPicPr>
          <p:nvPr/>
        </p:nvPicPr>
        <p:blipFill>
          <a:blip r:embed="rId4" cstate="print"/>
          <a:stretch>
            <a:fillRect/>
          </a:stretch>
        </p:blipFill>
        <p:spPr>
          <a:xfrm>
            <a:off x="0" y="0"/>
            <a:ext cx="9144000" cy="822138"/>
          </a:xfrm>
          <a:prstGeom prst="rect">
            <a:avLst/>
          </a:prstGeom>
        </p:spPr>
      </p:pic>
    </p:spTree>
    <p:extLst>
      <p:ext uri="{BB962C8B-B14F-4D97-AF65-F5344CB8AC3E}">
        <p14:creationId xmlns:p14="http://schemas.microsoft.com/office/powerpoint/2010/main" val="2751259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en-GB" sz="4000" dirty="0">
                <a:solidFill>
                  <a:srgbClr val="00464F"/>
                </a:solidFill>
                <a:latin typeface="Arial" panose="020B0604020202020204" pitchFamily="34" charset="0"/>
                <a:cs typeface="Arial" panose="020B0604020202020204" pitchFamily="34" charset="0"/>
              </a:rPr>
              <a:t>Lles (welfare) a llesiant (well-being)</a:t>
            </a:r>
            <a:endParaRPr lang="en-US" sz="4000" dirty="0">
              <a:solidFill>
                <a:srgbClr val="00464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772816"/>
            <a:ext cx="8229600" cy="4680520"/>
          </a:xfrm>
        </p:spPr>
        <p:txBody>
          <a:bodyPr>
            <a:normAutofit/>
          </a:bodyPr>
          <a:lstStyle/>
          <a:p>
            <a:pPr>
              <a:buNone/>
            </a:pPr>
            <a:r>
              <a:rPr lang="en-GB" dirty="0"/>
              <a:t>   </a:t>
            </a:r>
            <a:endParaRPr lang="en-US" sz="2800" dirty="0"/>
          </a:p>
        </p:txBody>
      </p:sp>
      <p:sp>
        <p:nvSpPr>
          <p:cNvPr id="4" name="Slide Number Placeholder 3"/>
          <p:cNvSpPr>
            <a:spLocks noGrp="1"/>
          </p:cNvSpPr>
          <p:nvPr>
            <p:ph type="sldNum" sz="quarter" idx="12"/>
          </p:nvPr>
        </p:nvSpPr>
        <p:spPr/>
        <p:txBody>
          <a:bodyPr/>
          <a:lstStyle/>
          <a:p>
            <a:fld id="{B19A37A3-FA65-4B99-9FFC-3CCE217C6C58}" type="slidenum">
              <a:rPr lang="en-US" smtClean="0"/>
              <a:pPr/>
              <a:t>12</a:t>
            </a:fld>
            <a:endParaRPr lang="en-US" dirty="0"/>
          </a:p>
        </p:txBody>
      </p:sp>
      <p:pic>
        <p:nvPicPr>
          <p:cNvPr id="7" name="Picture 6" descr="Safeguarding PPoint Header.jpg"/>
          <p:cNvPicPr>
            <a:picLocks noChangeAspect="1"/>
          </p:cNvPicPr>
          <p:nvPr/>
        </p:nvPicPr>
        <p:blipFill>
          <a:blip r:embed="rId3" cstate="print"/>
          <a:stretch>
            <a:fillRect/>
          </a:stretch>
        </p:blipFill>
        <p:spPr>
          <a:xfrm>
            <a:off x="0" y="0"/>
            <a:ext cx="9144000" cy="820226"/>
          </a:xfrm>
          <a:prstGeom prst="rect">
            <a:avLst/>
          </a:prstGeom>
        </p:spPr>
      </p:pic>
      <p:grpSp>
        <p:nvGrpSpPr>
          <p:cNvPr id="11" name="Group 10"/>
          <p:cNvGrpSpPr/>
          <p:nvPr/>
        </p:nvGrpSpPr>
        <p:grpSpPr>
          <a:xfrm>
            <a:off x="2699792" y="1844824"/>
            <a:ext cx="3991173" cy="3847157"/>
            <a:chOff x="1719236" y="0"/>
            <a:chExt cx="4525963" cy="4525963"/>
          </a:xfrm>
        </p:grpSpPr>
        <p:sp>
          <p:nvSpPr>
            <p:cNvPr id="12" name="Oval 11"/>
            <p:cNvSpPr/>
            <p:nvPr/>
          </p:nvSpPr>
          <p:spPr>
            <a:xfrm>
              <a:off x="1719236" y="0"/>
              <a:ext cx="4525963" cy="4525963"/>
            </a:xfrm>
            <a:prstGeom prst="ellipse">
              <a:avLst/>
            </a:prstGeom>
          </p:spPr>
          <p:style>
            <a:lnRef idx="2">
              <a:schemeClr val="lt1">
                <a:hueOff val="0"/>
                <a:satOff val="0"/>
                <a:lumOff val="0"/>
                <a:alphaOff val="0"/>
              </a:schemeClr>
            </a:lnRef>
            <a:fillRef idx="1">
              <a:schemeClr val="accent5">
                <a:shade val="50000"/>
                <a:hueOff val="0"/>
                <a:satOff val="0"/>
                <a:lumOff val="0"/>
                <a:alphaOff val="0"/>
              </a:schemeClr>
            </a:fillRef>
            <a:effectRef idx="0">
              <a:schemeClr val="accent5">
                <a:shade val="50000"/>
                <a:hueOff val="0"/>
                <a:satOff val="0"/>
                <a:lumOff val="0"/>
                <a:alphaOff val="0"/>
              </a:schemeClr>
            </a:effectRef>
            <a:fontRef idx="minor">
              <a:schemeClr val="lt1"/>
            </a:fontRef>
          </p:style>
        </p:sp>
        <p:sp>
          <p:nvSpPr>
            <p:cNvPr id="13" name="Oval 4"/>
            <p:cNvSpPr/>
            <p:nvPr/>
          </p:nvSpPr>
          <p:spPr>
            <a:xfrm>
              <a:off x="2780772" y="338853"/>
              <a:ext cx="2376130" cy="7694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a:r>
                <a:rPr lang="en-GB" sz="2400" dirty="0">
                  <a:latin typeface="Arial" panose="020B0604020202020204" pitchFamily="34" charset="0"/>
                  <a:cs typeface="Arial" panose="020B0604020202020204" pitchFamily="34" charset="0"/>
                </a:rPr>
                <a:t>Llesiant</a:t>
              </a:r>
              <a:endParaRPr lang="en-US" sz="2400" dirty="0">
                <a:latin typeface="Arial" panose="020B0604020202020204" pitchFamily="34" charset="0"/>
                <a:cs typeface="Arial" panose="020B0604020202020204" pitchFamily="34" charset="0"/>
              </a:endParaRPr>
            </a:p>
          </p:txBody>
        </p:sp>
      </p:grpSp>
      <p:grpSp>
        <p:nvGrpSpPr>
          <p:cNvPr id="14" name="Group 13"/>
          <p:cNvGrpSpPr/>
          <p:nvPr/>
        </p:nvGrpSpPr>
        <p:grpSpPr>
          <a:xfrm>
            <a:off x="3707904" y="2924944"/>
            <a:ext cx="2006155" cy="1882291"/>
            <a:chOff x="3032082" y="1396751"/>
            <a:chExt cx="2078163" cy="1954299"/>
          </a:xfrm>
        </p:grpSpPr>
        <p:sp>
          <p:nvSpPr>
            <p:cNvPr id="15" name="Oval 14"/>
            <p:cNvSpPr/>
            <p:nvPr/>
          </p:nvSpPr>
          <p:spPr>
            <a:xfrm>
              <a:off x="3032082" y="1396751"/>
              <a:ext cx="2078163" cy="1954299"/>
            </a:xfrm>
            <a:prstGeom prst="ellipse">
              <a:avLst/>
            </a:prstGeom>
          </p:spPr>
          <p:style>
            <a:lnRef idx="2">
              <a:schemeClr val="lt1">
                <a:hueOff val="0"/>
                <a:satOff val="0"/>
                <a:lumOff val="0"/>
                <a:alphaOff val="0"/>
              </a:schemeClr>
            </a:lnRef>
            <a:fillRef idx="1">
              <a:schemeClr val="accent5">
                <a:shade val="50000"/>
                <a:hueOff val="252972"/>
                <a:satOff val="-5595"/>
                <a:lumOff val="41987"/>
                <a:alphaOff val="0"/>
              </a:schemeClr>
            </a:fillRef>
            <a:effectRef idx="0">
              <a:schemeClr val="accent5">
                <a:shade val="50000"/>
                <a:hueOff val="252972"/>
                <a:satOff val="-5595"/>
                <a:lumOff val="41987"/>
                <a:alphaOff val="0"/>
              </a:schemeClr>
            </a:effectRef>
            <a:fontRef idx="minor">
              <a:schemeClr val="lt1"/>
            </a:fontRef>
          </p:style>
        </p:sp>
        <p:sp>
          <p:nvSpPr>
            <p:cNvPr id="16" name="Oval 4"/>
            <p:cNvSpPr/>
            <p:nvPr/>
          </p:nvSpPr>
          <p:spPr>
            <a:xfrm>
              <a:off x="3181267" y="1770565"/>
              <a:ext cx="1715630" cy="9771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a:r>
                <a:rPr lang="en-GB" sz="2400" dirty="0">
                  <a:solidFill>
                    <a:schemeClr val="tx1"/>
                  </a:solidFill>
                  <a:latin typeface="Arial" panose="020B0604020202020204" pitchFamily="34" charset="0"/>
                  <a:cs typeface="Arial" panose="020B0604020202020204" pitchFamily="34" charset="0"/>
                </a:rPr>
                <a:t>Lles </a:t>
              </a:r>
              <a:br>
                <a:rPr lang="en-GB" sz="24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a risg</a:t>
              </a:r>
              <a:endParaRPr lang="en-US" sz="2400" dirty="0">
                <a:solidFill>
                  <a:schemeClr val="tx1"/>
                </a:solidFill>
                <a:latin typeface="Arial" panose="020B0604020202020204" pitchFamily="34" charset="0"/>
                <a:cs typeface="Arial" panose="020B0604020202020204" pitchFamily="34" charset="0"/>
              </a:endParaRPr>
            </a:p>
          </p:txBody>
        </p:sp>
      </p:grpSp>
      <p:pic>
        <p:nvPicPr>
          <p:cNvPr id="17" name="Picture 16" descr="Safeguarding PPoint Header Welsh.jpg"/>
          <p:cNvPicPr>
            <a:picLocks noChangeAspect="1"/>
          </p:cNvPicPr>
          <p:nvPr/>
        </p:nvPicPr>
        <p:blipFill>
          <a:blip r:embed="rId4" cstate="print"/>
          <a:stretch>
            <a:fillRect/>
          </a:stretch>
        </p:blipFill>
        <p:spPr>
          <a:xfrm>
            <a:off x="0" y="0"/>
            <a:ext cx="9144000" cy="822138"/>
          </a:xfrm>
          <a:prstGeom prst="rect">
            <a:avLst/>
          </a:prstGeom>
        </p:spPr>
      </p:pic>
    </p:spTree>
    <p:extLst>
      <p:ext uri="{BB962C8B-B14F-4D97-AF65-F5344CB8AC3E}">
        <p14:creationId xmlns:p14="http://schemas.microsoft.com/office/powerpoint/2010/main" val="3473246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646584"/>
          </a:xfrm>
        </p:spPr>
        <p:txBody>
          <a:bodyPr>
            <a:noAutofit/>
          </a:bodyPr>
          <a:lstStyle/>
          <a:p>
            <a:r>
              <a:rPr lang="cy-GB" sz="4000" dirty="0">
                <a:solidFill>
                  <a:srgbClr val="00464F"/>
                </a:solidFill>
                <a:latin typeface="Arial" panose="020B0604020202020204" pitchFamily="34" charset="0"/>
                <a:cs typeface="Arial" panose="020B0604020202020204" pitchFamily="34" charset="0"/>
              </a:rPr>
              <a:t>Dyletswyddau trosfwaol eraill</a:t>
            </a:r>
          </a:p>
        </p:txBody>
      </p:sp>
      <p:sp>
        <p:nvSpPr>
          <p:cNvPr id="3" name="Content Placeholder 2"/>
          <p:cNvSpPr>
            <a:spLocks noGrp="1"/>
          </p:cNvSpPr>
          <p:nvPr>
            <p:ph idx="1"/>
          </p:nvPr>
        </p:nvSpPr>
        <p:spPr>
          <a:xfrm>
            <a:off x="467544" y="1772816"/>
            <a:ext cx="8229600" cy="4680520"/>
          </a:xfrm>
        </p:spPr>
        <p:txBody>
          <a:bodyPr>
            <a:normAutofit/>
          </a:bodyPr>
          <a:lstStyle/>
          <a:p>
            <a:pPr>
              <a:buNone/>
            </a:pPr>
            <a:r>
              <a:rPr lang="en-GB" dirty="0"/>
              <a:t>   </a:t>
            </a:r>
            <a:endParaRPr lang="en-US" sz="2800" dirty="0"/>
          </a:p>
        </p:txBody>
      </p:sp>
      <p:sp>
        <p:nvSpPr>
          <p:cNvPr id="4" name="Slide Number Placeholder 3"/>
          <p:cNvSpPr>
            <a:spLocks noGrp="1"/>
          </p:cNvSpPr>
          <p:nvPr>
            <p:ph type="sldNum" sz="quarter" idx="12"/>
          </p:nvPr>
        </p:nvSpPr>
        <p:spPr/>
        <p:txBody>
          <a:bodyPr/>
          <a:lstStyle/>
          <a:p>
            <a:fld id="{B19A37A3-FA65-4B99-9FFC-3CCE217C6C58}" type="slidenum">
              <a:rPr lang="en-US" smtClean="0"/>
              <a:pPr/>
              <a:t>13</a:t>
            </a:fld>
            <a:endParaRPr lang="en-US" dirty="0"/>
          </a:p>
        </p:txBody>
      </p:sp>
      <p:pic>
        <p:nvPicPr>
          <p:cNvPr id="7" name="Picture 6" descr="Safeguarding PPoint Header.jpg"/>
          <p:cNvPicPr>
            <a:picLocks noChangeAspect="1"/>
          </p:cNvPicPr>
          <p:nvPr/>
        </p:nvPicPr>
        <p:blipFill>
          <a:blip r:embed="rId3" cstate="print"/>
          <a:stretch>
            <a:fillRect/>
          </a:stretch>
        </p:blipFill>
        <p:spPr>
          <a:xfrm>
            <a:off x="0" y="0"/>
            <a:ext cx="9144000" cy="820226"/>
          </a:xfrm>
          <a:prstGeom prst="rect">
            <a:avLst/>
          </a:prstGeom>
        </p:spPr>
      </p:pic>
      <p:graphicFrame>
        <p:nvGraphicFramePr>
          <p:cNvPr id="8" name="Content Placeholder 4"/>
          <p:cNvGraphicFramePr>
            <a:graphicFrameLocks/>
          </p:cNvGraphicFramePr>
          <p:nvPr>
            <p:extLst>
              <p:ext uri="{D42A27DB-BD31-4B8C-83A1-F6EECF244321}">
                <p14:modId xmlns:p14="http://schemas.microsoft.com/office/powerpoint/2010/main" val="1640573319"/>
              </p:ext>
            </p:extLst>
          </p:nvPr>
        </p:nvGraphicFramePr>
        <p:xfrm>
          <a:off x="467544" y="1700907"/>
          <a:ext cx="8229600" cy="4824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Safeguarding PPoint Header Welsh.jpg"/>
          <p:cNvPicPr>
            <a:picLocks noChangeAspect="1"/>
          </p:cNvPicPr>
          <p:nvPr/>
        </p:nvPicPr>
        <p:blipFill>
          <a:blip r:embed="rId9" cstate="print"/>
          <a:stretch>
            <a:fillRect/>
          </a:stretch>
        </p:blipFill>
        <p:spPr>
          <a:xfrm>
            <a:off x="0" y="0"/>
            <a:ext cx="9144000" cy="822138"/>
          </a:xfrm>
          <a:prstGeom prst="rect">
            <a:avLst/>
          </a:prstGeom>
        </p:spPr>
      </p:pic>
    </p:spTree>
    <p:extLst>
      <p:ext uri="{BB962C8B-B14F-4D97-AF65-F5344CB8AC3E}">
        <p14:creationId xmlns:p14="http://schemas.microsoft.com/office/powerpoint/2010/main" val="151729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33872"/>
            <a:ext cx="8229600" cy="1143000"/>
          </a:xfrm>
        </p:spPr>
        <p:txBody>
          <a:bodyPr>
            <a:noAutofit/>
          </a:bodyPr>
          <a:lstStyle/>
          <a:p>
            <a:br>
              <a:rPr lang="cy-GB" sz="3600" dirty="0">
                <a:solidFill>
                  <a:srgbClr val="00464F"/>
                </a:solidFill>
              </a:rPr>
            </a:br>
            <a:r>
              <a:rPr lang="cy-GB" sz="4000" dirty="0">
                <a:solidFill>
                  <a:srgbClr val="00464F"/>
                </a:solidFill>
                <a:latin typeface="Arial" panose="020B0604020202020204" pitchFamily="34" charset="0"/>
                <a:cs typeface="Arial" panose="020B0604020202020204" pitchFamily="34" charset="0"/>
              </a:rPr>
              <a:t>Mae’r Ddeddf, y canllawiau statudol a’r rheoliadau’n egluro sut mae’n rhaid i ni weithio gydag oedolion</a:t>
            </a:r>
          </a:p>
        </p:txBody>
      </p:sp>
      <p:sp>
        <p:nvSpPr>
          <p:cNvPr id="3" name="Content Placeholder 2"/>
          <p:cNvSpPr>
            <a:spLocks noGrp="1"/>
          </p:cNvSpPr>
          <p:nvPr>
            <p:ph idx="1"/>
          </p:nvPr>
        </p:nvSpPr>
        <p:spPr>
          <a:xfrm>
            <a:off x="467544" y="1772816"/>
            <a:ext cx="8229600" cy="4680520"/>
          </a:xfrm>
        </p:spPr>
        <p:txBody>
          <a:bodyPr>
            <a:normAutofit/>
          </a:bodyPr>
          <a:lstStyle/>
          <a:p>
            <a:pPr>
              <a:buNone/>
            </a:pPr>
            <a:r>
              <a:rPr lang="en-GB" dirty="0"/>
              <a:t>   </a:t>
            </a:r>
            <a:endParaRPr lang="en-US" sz="2800" dirty="0"/>
          </a:p>
        </p:txBody>
      </p:sp>
      <p:sp>
        <p:nvSpPr>
          <p:cNvPr id="4" name="Slide Number Placeholder 3"/>
          <p:cNvSpPr>
            <a:spLocks noGrp="1"/>
          </p:cNvSpPr>
          <p:nvPr>
            <p:ph type="sldNum" sz="quarter" idx="12"/>
          </p:nvPr>
        </p:nvSpPr>
        <p:spPr/>
        <p:txBody>
          <a:bodyPr/>
          <a:lstStyle/>
          <a:p>
            <a:fld id="{B19A37A3-FA65-4B99-9FFC-3CCE217C6C58}" type="slidenum">
              <a:rPr lang="en-US" smtClean="0"/>
              <a:pPr/>
              <a:t>14</a:t>
            </a:fld>
            <a:endParaRPr lang="en-US" dirty="0"/>
          </a:p>
        </p:txBody>
      </p:sp>
      <p:pic>
        <p:nvPicPr>
          <p:cNvPr id="7" name="Picture 6" descr="Safeguarding PPoint Header.jpg"/>
          <p:cNvPicPr>
            <a:picLocks noChangeAspect="1"/>
          </p:cNvPicPr>
          <p:nvPr/>
        </p:nvPicPr>
        <p:blipFill>
          <a:blip r:embed="rId3" cstate="print"/>
          <a:stretch>
            <a:fillRect/>
          </a:stretch>
        </p:blipFill>
        <p:spPr>
          <a:xfrm>
            <a:off x="0" y="0"/>
            <a:ext cx="9144000" cy="820226"/>
          </a:xfrm>
          <a:prstGeom prst="rect">
            <a:avLst/>
          </a:prstGeom>
        </p:spPr>
      </p:pic>
      <p:sp>
        <p:nvSpPr>
          <p:cNvPr id="8" name="Content Placeholder 2"/>
          <p:cNvSpPr txBox="1">
            <a:spLocks/>
          </p:cNvSpPr>
          <p:nvPr/>
        </p:nvSpPr>
        <p:spPr>
          <a:xfrm>
            <a:off x="446856" y="2748061"/>
            <a:ext cx="8229600" cy="41373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y-GB" sz="3000" b="1" dirty="0">
              <a:latin typeface="Arial" panose="020B0604020202020204" pitchFamily="34" charset="0"/>
              <a:cs typeface="Arial" panose="020B0604020202020204" pitchFamily="34" charset="0"/>
            </a:endParaRPr>
          </a:p>
          <a:p>
            <a:r>
              <a:rPr lang="cy-GB" sz="2800" b="1" dirty="0">
                <a:latin typeface="Arial" panose="020B0604020202020204" pitchFamily="34" charset="0"/>
                <a:cs typeface="Arial" panose="020B0604020202020204" pitchFamily="34" charset="0"/>
              </a:rPr>
              <a:t>diffiniad newydd </a:t>
            </a:r>
            <a:r>
              <a:rPr lang="cy-GB" sz="2800" dirty="0">
                <a:latin typeface="Arial" panose="020B0604020202020204" pitchFamily="34" charset="0"/>
                <a:cs typeface="Arial" panose="020B0604020202020204" pitchFamily="34" charset="0"/>
              </a:rPr>
              <a:t>o ‘oedolyn sy’n wynebu risg’</a:t>
            </a:r>
          </a:p>
          <a:p>
            <a:r>
              <a:rPr lang="cy-GB" sz="2800" b="1" dirty="0">
                <a:latin typeface="Arial" panose="020B0604020202020204" pitchFamily="34" charset="0"/>
                <a:cs typeface="Arial" panose="020B0604020202020204" pitchFamily="34" charset="0"/>
              </a:rPr>
              <a:t>dyletswydd newydd </a:t>
            </a:r>
            <a:r>
              <a:rPr lang="cy-GB" sz="2800" dirty="0">
                <a:latin typeface="Arial" panose="020B0604020202020204" pitchFamily="34" charset="0"/>
                <a:cs typeface="Arial" panose="020B0604020202020204" pitchFamily="34" charset="0"/>
              </a:rPr>
              <a:t>i bartneriaid perthnasol hysbysu am oedolion sy’n wynebu risg</a:t>
            </a:r>
          </a:p>
          <a:p>
            <a:pPr lvl="0"/>
            <a:r>
              <a:rPr lang="cy-GB" sz="2800" b="1" dirty="0">
                <a:latin typeface="Arial" panose="020B0604020202020204" pitchFamily="34" charset="0"/>
                <a:cs typeface="Arial" panose="020B0604020202020204" pitchFamily="34" charset="0"/>
              </a:rPr>
              <a:t>dyletswydd newydd </a:t>
            </a:r>
            <a:r>
              <a:rPr lang="cy-GB" sz="2800" dirty="0">
                <a:latin typeface="Arial" panose="020B0604020202020204" pitchFamily="34" charset="0"/>
                <a:cs typeface="Arial" panose="020B0604020202020204" pitchFamily="34" charset="0"/>
              </a:rPr>
              <a:t>i awdurdodau lleol wneud ymholiadau.</a:t>
            </a:r>
            <a:endParaRPr lang="cy-GB" dirty="0"/>
          </a:p>
        </p:txBody>
      </p:sp>
      <p:pic>
        <p:nvPicPr>
          <p:cNvPr id="9" name="Picture 8" descr="Safeguarding PPoint Header Welsh.jpg"/>
          <p:cNvPicPr>
            <a:picLocks noChangeAspect="1"/>
          </p:cNvPicPr>
          <p:nvPr/>
        </p:nvPicPr>
        <p:blipFill>
          <a:blip r:embed="rId4" cstate="print"/>
          <a:stretch>
            <a:fillRect/>
          </a:stretch>
        </p:blipFill>
        <p:spPr>
          <a:xfrm>
            <a:off x="0" y="0"/>
            <a:ext cx="9144000" cy="822138"/>
          </a:xfrm>
          <a:prstGeom prst="rect">
            <a:avLst/>
          </a:prstGeom>
        </p:spPr>
      </p:pic>
    </p:spTree>
    <p:extLst>
      <p:ext uri="{BB962C8B-B14F-4D97-AF65-F5344CB8AC3E}">
        <p14:creationId xmlns:p14="http://schemas.microsoft.com/office/powerpoint/2010/main" val="1373430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15</a:t>
            </a:fld>
            <a:endParaRPr lang="en-US" dirty="0"/>
          </a:p>
        </p:txBody>
      </p:sp>
      <p:sp>
        <p:nvSpPr>
          <p:cNvPr id="6" name="Title 1"/>
          <p:cNvSpPr>
            <a:spLocks noGrp="1"/>
          </p:cNvSpPr>
          <p:nvPr>
            <p:ph type="title"/>
          </p:nvPr>
        </p:nvSpPr>
        <p:spPr>
          <a:xfrm>
            <a:off x="533400" y="1124744"/>
            <a:ext cx="8229600" cy="1080120"/>
          </a:xfrm>
        </p:spPr>
        <p:txBody>
          <a:bodyPr>
            <a:noAutofit/>
          </a:bodyPr>
          <a:lstStyle/>
          <a:p>
            <a:pPr algn="l"/>
            <a:r>
              <a:rPr lang="cy-GB" sz="3600" dirty="0">
                <a:solidFill>
                  <a:srgbClr val="004C53"/>
                </a:solidFill>
                <a:latin typeface="Arial" panose="020B0604020202020204" pitchFamily="34" charset="0"/>
                <a:cs typeface="Arial" panose="020B0604020202020204" pitchFamily="34" charset="0"/>
              </a:rPr>
              <a:t>Dyma’r asiantaethau partner perthnasol:</a:t>
            </a:r>
          </a:p>
        </p:txBody>
      </p:sp>
      <p:sp>
        <p:nvSpPr>
          <p:cNvPr id="7" name="Content Placeholder 2"/>
          <p:cNvSpPr>
            <a:spLocks noGrp="1"/>
          </p:cNvSpPr>
          <p:nvPr>
            <p:ph idx="1"/>
          </p:nvPr>
        </p:nvSpPr>
        <p:spPr>
          <a:xfrm>
            <a:off x="533400" y="2545432"/>
            <a:ext cx="8229600" cy="4123928"/>
          </a:xfrm>
        </p:spPr>
        <p:txBody>
          <a:bodyPr>
            <a:normAutofit/>
          </a:bodyPr>
          <a:lstStyle/>
          <a:p>
            <a:pPr>
              <a:lnSpc>
                <a:spcPct val="80000"/>
              </a:lnSpc>
            </a:pPr>
            <a:r>
              <a:rPr lang="cy-GB" sz="2400" dirty="0">
                <a:latin typeface="Arial" panose="020B0604020202020204" pitchFamily="34" charset="0"/>
                <a:cs typeface="Arial" panose="020B0604020202020204" pitchFamily="34" charset="0"/>
              </a:rPr>
              <a:t>awdurdod lleol, yn cynnwys gwasanaethau cymdeithasol</a:t>
            </a:r>
          </a:p>
          <a:p>
            <a:pPr>
              <a:lnSpc>
                <a:spcPct val="80000"/>
              </a:lnSpc>
            </a:pPr>
            <a:r>
              <a:rPr lang="cy-GB" sz="2400" dirty="0">
                <a:latin typeface="Arial" panose="020B0604020202020204" pitchFamily="34" charset="0"/>
                <a:cs typeface="Arial" panose="020B0604020202020204" pitchFamily="34" charset="0"/>
              </a:rPr>
              <a:t>heddlu</a:t>
            </a:r>
          </a:p>
          <a:p>
            <a:pPr>
              <a:lnSpc>
                <a:spcPct val="80000"/>
              </a:lnSpc>
            </a:pPr>
            <a:r>
              <a:rPr lang="cy-GB" sz="2400" dirty="0">
                <a:latin typeface="Arial" panose="020B0604020202020204" pitchFamily="34" charset="0"/>
                <a:cs typeface="Arial" panose="020B0604020202020204" pitchFamily="34" charset="0"/>
              </a:rPr>
              <a:t>awdurdodau lleol eraill</a:t>
            </a:r>
          </a:p>
          <a:p>
            <a:pPr>
              <a:lnSpc>
                <a:spcPct val="80000"/>
              </a:lnSpc>
            </a:pPr>
            <a:r>
              <a:rPr lang="cy-GB" sz="2400" dirty="0">
                <a:latin typeface="Arial" panose="020B0604020202020204" pitchFamily="34" charset="0"/>
                <a:cs typeface="Arial" panose="020B0604020202020204" pitchFamily="34" charset="0"/>
              </a:rPr>
              <a:t>gwasanaeth prawf</a:t>
            </a:r>
          </a:p>
          <a:p>
            <a:pPr>
              <a:lnSpc>
                <a:spcPct val="80000"/>
              </a:lnSpc>
            </a:pPr>
            <a:r>
              <a:rPr lang="cy-GB" sz="2400" dirty="0">
                <a:latin typeface="Arial" panose="020B0604020202020204" pitchFamily="34" charset="0"/>
                <a:cs typeface="Arial" panose="020B0604020202020204" pitchFamily="34" charset="0"/>
              </a:rPr>
              <a:t>byrddau iechyd lleol</a:t>
            </a:r>
          </a:p>
          <a:p>
            <a:pPr>
              <a:lnSpc>
                <a:spcPct val="80000"/>
              </a:lnSpc>
            </a:pPr>
            <a:r>
              <a:rPr lang="cy-GB" sz="2400" dirty="0">
                <a:latin typeface="Arial" panose="020B0604020202020204" pitchFamily="34" charset="0"/>
                <a:cs typeface="Arial" panose="020B0604020202020204" pitchFamily="34" charset="0"/>
              </a:rPr>
              <a:t>ymddiriedolaethau’r GIG</a:t>
            </a:r>
          </a:p>
          <a:p>
            <a:pPr>
              <a:lnSpc>
                <a:spcPct val="80000"/>
              </a:lnSpc>
            </a:pPr>
            <a:r>
              <a:rPr lang="cy-GB" sz="2400" dirty="0">
                <a:latin typeface="Arial" panose="020B0604020202020204" pitchFamily="34" charset="0"/>
                <a:cs typeface="Arial" panose="020B0604020202020204" pitchFamily="34" charset="0"/>
              </a:rPr>
              <a:t>gwasanaethau troseddwyr ifainc. </a:t>
            </a:r>
          </a:p>
          <a:p>
            <a:pPr>
              <a:lnSpc>
                <a:spcPct val="80000"/>
              </a:lnSpc>
            </a:pPr>
            <a:endParaRPr lang="cy-GB" sz="2400" dirty="0"/>
          </a:p>
        </p:txBody>
      </p:sp>
      <p:pic>
        <p:nvPicPr>
          <p:cNvPr id="8" name="Picture 7" descr="Safeguarding PPoint Header.jpg"/>
          <p:cNvPicPr>
            <a:picLocks noChangeAspect="1"/>
          </p:cNvPicPr>
          <p:nvPr/>
        </p:nvPicPr>
        <p:blipFill>
          <a:blip r:embed="rId3" cstate="print"/>
          <a:stretch>
            <a:fillRect/>
          </a:stretch>
        </p:blipFill>
        <p:spPr>
          <a:xfrm>
            <a:off x="0" y="0"/>
            <a:ext cx="9144000" cy="820226"/>
          </a:xfrm>
          <a:prstGeom prst="rect">
            <a:avLst/>
          </a:prstGeom>
        </p:spPr>
      </p:pic>
      <p:pic>
        <p:nvPicPr>
          <p:cNvPr id="9" name="Picture 6" descr="Safeguarding PPoint Header Welsh.jpg"/>
          <p:cNvPicPr>
            <a:picLocks noChangeAspect="1"/>
          </p:cNvPicPr>
          <p:nvPr/>
        </p:nvPicPr>
        <p:blipFill>
          <a:blip r:embed="rId4" cstate="print"/>
          <a:stretch>
            <a:fillRect/>
          </a:stretch>
        </p:blipFill>
        <p:spPr>
          <a:xfrm>
            <a:off x="0" y="0"/>
            <a:ext cx="9144000" cy="82213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46584"/>
          </a:xfrm>
        </p:spPr>
        <p:txBody>
          <a:bodyPr>
            <a:noAutofit/>
          </a:bodyPr>
          <a:lstStyle/>
          <a:p>
            <a:r>
              <a:rPr lang="en-GB" sz="3600" dirty="0">
                <a:solidFill>
                  <a:srgbClr val="004C53"/>
                </a:solidFill>
                <a:latin typeface="Arial" panose="020B0604020202020204" pitchFamily="34" charset="0"/>
                <a:cs typeface="Arial" panose="020B0604020202020204" pitchFamily="34" charset="0"/>
              </a:rPr>
              <a:t>Oedolyn sy’n wynebu risg</a:t>
            </a:r>
            <a:endParaRPr lang="en-US" sz="3600" dirty="0">
              <a:solidFill>
                <a:srgbClr val="004C5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628800"/>
            <a:ext cx="8229600" cy="4680520"/>
          </a:xfrm>
        </p:spPr>
        <p:txBody>
          <a:bodyPr>
            <a:normAutofit/>
          </a:bodyPr>
          <a:lstStyle/>
          <a:p>
            <a:pPr>
              <a:buNone/>
            </a:pPr>
            <a:r>
              <a:rPr lang="en-GB" dirty="0"/>
              <a:t>   </a:t>
            </a:r>
            <a:endParaRPr lang="en-US" sz="2800" dirty="0"/>
          </a:p>
        </p:txBody>
      </p:sp>
      <p:sp>
        <p:nvSpPr>
          <p:cNvPr id="4" name="Slide Number Placeholder 3"/>
          <p:cNvSpPr>
            <a:spLocks noGrp="1"/>
          </p:cNvSpPr>
          <p:nvPr>
            <p:ph type="sldNum" sz="quarter" idx="12"/>
          </p:nvPr>
        </p:nvSpPr>
        <p:spPr/>
        <p:txBody>
          <a:bodyPr/>
          <a:lstStyle/>
          <a:p>
            <a:fld id="{B19A37A3-FA65-4B99-9FFC-3CCE217C6C58}" type="slidenum">
              <a:rPr lang="en-US" smtClean="0"/>
              <a:pPr/>
              <a:t>16</a:t>
            </a:fld>
            <a:endParaRPr lang="en-US" dirty="0"/>
          </a:p>
        </p:txBody>
      </p:sp>
      <p:sp>
        <p:nvSpPr>
          <p:cNvPr id="8" name="Rounded Rectangle 7"/>
          <p:cNvSpPr/>
          <p:nvPr/>
        </p:nvSpPr>
        <p:spPr>
          <a:xfrm>
            <a:off x="395536" y="1628800"/>
            <a:ext cx="8064896" cy="1152128"/>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2000" b="1" dirty="0">
                <a:solidFill>
                  <a:schemeClr val="tx1"/>
                </a:solidFill>
                <a:latin typeface="Arial" panose="020B0604020202020204" pitchFamily="34" charset="0"/>
                <a:cs typeface="Arial" panose="020B0604020202020204" pitchFamily="34" charset="0"/>
              </a:rPr>
              <a:t>Oedolyn sy’n cael ei gam-drin neu ei esgeuluso, neu sy’n wynebu risg o hynny</a:t>
            </a:r>
          </a:p>
        </p:txBody>
      </p:sp>
      <p:sp>
        <p:nvSpPr>
          <p:cNvPr id="9" name="Plus 8"/>
          <p:cNvSpPr/>
          <p:nvPr/>
        </p:nvSpPr>
        <p:spPr>
          <a:xfrm>
            <a:off x="4283968" y="2852936"/>
            <a:ext cx="504056" cy="459668"/>
          </a:xfrm>
          <a:prstGeom prst="mathPlus">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9"/>
          <p:cNvSpPr/>
          <p:nvPr/>
        </p:nvSpPr>
        <p:spPr>
          <a:xfrm>
            <a:off x="467544" y="3429000"/>
            <a:ext cx="8061445" cy="1062412"/>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sydd ag anghenion gofal a chymorth</a:t>
            </a:r>
          </a:p>
        </p:txBody>
      </p:sp>
      <p:sp>
        <p:nvSpPr>
          <p:cNvPr id="11" name="Plus 10"/>
          <p:cNvSpPr/>
          <p:nvPr/>
        </p:nvSpPr>
        <p:spPr>
          <a:xfrm>
            <a:off x="4355976" y="4653136"/>
            <a:ext cx="504056" cy="459668"/>
          </a:xfrm>
          <a:prstGeom prst="mathPlus">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ounded Rectangle 11"/>
          <p:cNvSpPr/>
          <p:nvPr/>
        </p:nvSpPr>
        <p:spPr>
          <a:xfrm>
            <a:off x="611560" y="5229200"/>
            <a:ext cx="7632848" cy="1287490"/>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2000" b="1" dirty="0">
                <a:solidFill>
                  <a:schemeClr val="tx1"/>
                </a:solidFill>
                <a:latin typeface="Arial" panose="020B0604020202020204" pitchFamily="34" charset="0"/>
                <a:cs typeface="Arial" panose="020B0604020202020204" pitchFamily="34" charset="0"/>
              </a:rPr>
              <a:t>nad yw’n gallu, o ganlyniad i’r anghenion hynny, amddiffyn ei hun rhag cael, neu’r risg o gael, ei gam-drin neu ei esgeuluso</a:t>
            </a:r>
          </a:p>
        </p:txBody>
      </p:sp>
      <p:pic>
        <p:nvPicPr>
          <p:cNvPr id="13" name="Picture 12" descr="Safeguarding PPoint Header Welsh.jpg">
            <a:extLst>
              <a:ext uri="{FF2B5EF4-FFF2-40B4-BE49-F238E27FC236}">
                <a16:creationId xmlns:a16="http://schemas.microsoft.com/office/drawing/2014/main" id="{96E4A2B3-1685-410B-805E-9155DC585B6B}"/>
              </a:ext>
            </a:extLst>
          </p:cNvPr>
          <p:cNvPicPr>
            <a:picLocks noChangeAspect="1"/>
          </p:cNvPicPr>
          <p:nvPr/>
        </p:nvPicPr>
        <p:blipFill>
          <a:blip r:embed="rId3" cstate="print"/>
          <a:stretch>
            <a:fillRect/>
          </a:stretch>
        </p:blipFill>
        <p:spPr>
          <a:xfrm>
            <a:off x="0" y="0"/>
            <a:ext cx="9144000" cy="822138"/>
          </a:xfrm>
          <a:prstGeom prst="rect">
            <a:avLst/>
          </a:prstGeom>
        </p:spPr>
      </p:pic>
    </p:spTree>
    <p:extLst>
      <p:ext uri="{BB962C8B-B14F-4D97-AF65-F5344CB8AC3E}">
        <p14:creationId xmlns:p14="http://schemas.microsoft.com/office/powerpoint/2010/main" val="86856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3872"/>
            <a:ext cx="8229600" cy="1143000"/>
          </a:xfrm>
        </p:spPr>
        <p:txBody>
          <a:bodyPr>
            <a:normAutofit fontScale="90000"/>
          </a:bodyPr>
          <a:lstStyle/>
          <a:p>
            <a:br>
              <a:rPr lang="cy-GB" sz="3600" dirty="0">
                <a:solidFill>
                  <a:srgbClr val="00464F"/>
                </a:solidFill>
              </a:rPr>
            </a:br>
            <a:r>
              <a:rPr lang="cy-GB" sz="4000" dirty="0">
                <a:solidFill>
                  <a:srgbClr val="004C53"/>
                </a:solidFill>
                <a:latin typeface="Arial" panose="020B0604020202020204" pitchFamily="34" charset="0"/>
                <a:cs typeface="Arial" panose="020B0604020202020204" pitchFamily="34" charset="0"/>
              </a:rPr>
              <a:t>Mae’r Ddeddf, y canllawiau statudol </a:t>
            </a:r>
            <a:br>
              <a:rPr lang="cy-GB" sz="4000" dirty="0">
                <a:solidFill>
                  <a:srgbClr val="004C53"/>
                </a:solidFill>
                <a:latin typeface="Arial" panose="020B0604020202020204" pitchFamily="34" charset="0"/>
                <a:cs typeface="Arial" panose="020B0604020202020204" pitchFamily="34" charset="0"/>
              </a:rPr>
            </a:br>
            <a:r>
              <a:rPr lang="cy-GB" sz="4000" dirty="0">
                <a:solidFill>
                  <a:srgbClr val="004C53"/>
                </a:solidFill>
                <a:latin typeface="Arial" panose="020B0604020202020204" pitchFamily="34" charset="0"/>
                <a:cs typeface="Arial" panose="020B0604020202020204" pitchFamily="34" charset="0"/>
              </a:rPr>
              <a:t>a’r rheoliadau’n egluro sut mae’n </a:t>
            </a:r>
            <a:br>
              <a:rPr lang="cy-GB" sz="4000" dirty="0">
                <a:solidFill>
                  <a:srgbClr val="004C53"/>
                </a:solidFill>
                <a:latin typeface="Arial" panose="020B0604020202020204" pitchFamily="34" charset="0"/>
                <a:cs typeface="Arial" panose="020B0604020202020204" pitchFamily="34" charset="0"/>
              </a:rPr>
            </a:br>
            <a:r>
              <a:rPr lang="cy-GB" sz="4000" dirty="0">
                <a:solidFill>
                  <a:srgbClr val="004C53"/>
                </a:solidFill>
                <a:latin typeface="Arial" panose="020B0604020202020204" pitchFamily="34" charset="0"/>
                <a:cs typeface="Arial" panose="020B0604020202020204" pitchFamily="34" charset="0"/>
              </a:rPr>
              <a:t>rhaid i ni weithio gyda phlant</a:t>
            </a:r>
          </a:p>
        </p:txBody>
      </p:sp>
      <p:sp>
        <p:nvSpPr>
          <p:cNvPr id="3" name="Content Placeholder 2"/>
          <p:cNvSpPr>
            <a:spLocks noGrp="1"/>
          </p:cNvSpPr>
          <p:nvPr>
            <p:ph idx="1"/>
          </p:nvPr>
        </p:nvSpPr>
        <p:spPr>
          <a:xfrm>
            <a:off x="467544" y="1772816"/>
            <a:ext cx="8229600" cy="4680520"/>
          </a:xfrm>
        </p:spPr>
        <p:txBody>
          <a:bodyPr>
            <a:normAutofit/>
          </a:bodyPr>
          <a:lstStyle/>
          <a:p>
            <a:pPr marL="0" indent="0">
              <a:buNone/>
            </a:pPr>
            <a:r>
              <a:rPr lang="en-GB" dirty="0"/>
              <a:t> </a:t>
            </a:r>
            <a:endParaRPr lang="en-US" sz="2800" dirty="0"/>
          </a:p>
        </p:txBody>
      </p:sp>
      <p:sp>
        <p:nvSpPr>
          <p:cNvPr id="4" name="Slide Number Placeholder 3"/>
          <p:cNvSpPr>
            <a:spLocks noGrp="1"/>
          </p:cNvSpPr>
          <p:nvPr>
            <p:ph type="sldNum" sz="quarter" idx="12"/>
          </p:nvPr>
        </p:nvSpPr>
        <p:spPr/>
        <p:txBody>
          <a:bodyPr/>
          <a:lstStyle/>
          <a:p>
            <a:fld id="{B19A37A3-FA65-4B99-9FFC-3CCE217C6C58}" type="slidenum">
              <a:rPr lang="en-US" smtClean="0"/>
              <a:pPr/>
              <a:t>17</a:t>
            </a:fld>
            <a:endParaRPr lang="en-US" dirty="0"/>
          </a:p>
        </p:txBody>
      </p:sp>
      <p:pic>
        <p:nvPicPr>
          <p:cNvPr id="7" name="Picture 6" descr="Safeguarding PPoint Header.jpg"/>
          <p:cNvPicPr>
            <a:picLocks noChangeAspect="1"/>
          </p:cNvPicPr>
          <p:nvPr/>
        </p:nvPicPr>
        <p:blipFill>
          <a:blip r:embed="rId3" cstate="print"/>
          <a:stretch>
            <a:fillRect/>
          </a:stretch>
        </p:blipFill>
        <p:spPr>
          <a:xfrm>
            <a:off x="0" y="0"/>
            <a:ext cx="9144000" cy="820226"/>
          </a:xfrm>
          <a:prstGeom prst="rect">
            <a:avLst/>
          </a:prstGeom>
        </p:spPr>
      </p:pic>
      <p:sp>
        <p:nvSpPr>
          <p:cNvPr id="6" name="Rectangle 5"/>
          <p:cNvSpPr/>
          <p:nvPr/>
        </p:nvSpPr>
        <p:spPr>
          <a:xfrm>
            <a:off x="683568" y="3198455"/>
            <a:ext cx="7992888" cy="2246769"/>
          </a:xfrm>
          <a:prstGeom prst="rect">
            <a:avLst/>
          </a:prstGeom>
        </p:spPr>
        <p:txBody>
          <a:bodyPr wrap="square">
            <a:spAutoFit/>
          </a:bodyPr>
          <a:lstStyle/>
          <a:p>
            <a:pPr marL="457200" indent="-457200">
              <a:buFont typeface="Arial" panose="020B0604020202020204" pitchFamily="34" charset="0"/>
              <a:buChar char="•"/>
            </a:pPr>
            <a:r>
              <a:rPr lang="cy-GB" sz="2800" b="1" dirty="0">
                <a:latin typeface="Arial" panose="020B0604020202020204" pitchFamily="34" charset="0"/>
                <a:cs typeface="Arial" panose="020B0604020202020204" pitchFamily="34" charset="0"/>
              </a:rPr>
              <a:t>diffiniad newydd </a:t>
            </a:r>
            <a:r>
              <a:rPr lang="cy-GB" sz="2800" dirty="0">
                <a:latin typeface="Arial" panose="020B0604020202020204" pitchFamily="34" charset="0"/>
                <a:cs typeface="Arial" panose="020B0604020202020204" pitchFamily="34" charset="0"/>
              </a:rPr>
              <a:t>o ‘blentyn sy’n wynebu risg’</a:t>
            </a:r>
          </a:p>
          <a:p>
            <a:pPr marL="457200" lvl="0" indent="-457200">
              <a:buFont typeface="Arial" panose="020B0604020202020204" pitchFamily="34" charset="0"/>
              <a:buChar char="•"/>
            </a:pPr>
            <a:r>
              <a:rPr lang="cy-GB" sz="2800" b="1" dirty="0">
                <a:latin typeface="Arial" panose="020B0604020202020204" pitchFamily="34" charset="0"/>
                <a:cs typeface="Arial" panose="020B0604020202020204" pitchFamily="34" charset="0"/>
              </a:rPr>
              <a:t>dyletswydd newydd </a:t>
            </a:r>
            <a:r>
              <a:rPr lang="cy-GB" sz="2800" dirty="0">
                <a:latin typeface="Arial" panose="020B0604020202020204" pitchFamily="34" charset="0"/>
                <a:cs typeface="Arial" panose="020B0604020202020204" pitchFamily="34" charset="0"/>
              </a:rPr>
              <a:t>ar bartneriaid perthnasol i hysbysu am blant sy’n wynebu risg</a:t>
            </a:r>
          </a:p>
          <a:p>
            <a:pPr marL="457200" lvl="0" indent="-457200">
              <a:buFont typeface="Arial" panose="020B0604020202020204" pitchFamily="34" charset="0"/>
              <a:buChar char="•"/>
            </a:pPr>
            <a:r>
              <a:rPr lang="cy-GB" sz="2800" dirty="0">
                <a:latin typeface="Arial" panose="020B0604020202020204" pitchFamily="34" charset="0"/>
                <a:cs typeface="Arial" panose="020B0604020202020204" pitchFamily="34" charset="0"/>
              </a:rPr>
              <a:t>awdurdodau lleol i </a:t>
            </a:r>
            <a:r>
              <a:rPr lang="cy-GB" sz="2800" b="1" dirty="0">
                <a:latin typeface="Arial" panose="020B0604020202020204" pitchFamily="34" charset="0"/>
                <a:cs typeface="Arial" panose="020B0604020202020204" pitchFamily="34" charset="0"/>
              </a:rPr>
              <a:t>wneud ymholiadau </a:t>
            </a:r>
            <a:r>
              <a:rPr lang="cy-GB" sz="2800" dirty="0">
                <a:latin typeface="Arial" panose="020B0604020202020204" pitchFamily="34" charset="0"/>
                <a:cs typeface="Arial" panose="020B0604020202020204" pitchFamily="34" charset="0"/>
              </a:rPr>
              <a:t>– cysylltu â </a:t>
            </a:r>
            <a:r>
              <a:rPr lang="cy-GB" sz="2800" b="1" dirty="0">
                <a:latin typeface="Arial" panose="020B0604020202020204" pitchFamily="34" charset="0"/>
                <a:cs typeface="Arial" panose="020B0604020202020204" pitchFamily="34" charset="0"/>
              </a:rPr>
              <a:t>Deddf Plant 1989 a47</a:t>
            </a:r>
            <a:r>
              <a:rPr lang="cy-GB" sz="2800" dirty="0">
                <a:latin typeface="Arial" panose="020B0604020202020204" pitchFamily="34" charset="0"/>
                <a:cs typeface="Arial" panose="020B0604020202020204" pitchFamily="34" charset="0"/>
              </a:rPr>
              <a:t>.</a:t>
            </a:r>
          </a:p>
        </p:txBody>
      </p:sp>
      <p:pic>
        <p:nvPicPr>
          <p:cNvPr id="8" name="Picture 7" descr="Safeguarding PPoint Header Welsh.jpg"/>
          <p:cNvPicPr>
            <a:picLocks noChangeAspect="1"/>
          </p:cNvPicPr>
          <p:nvPr/>
        </p:nvPicPr>
        <p:blipFill>
          <a:blip r:embed="rId4" cstate="print"/>
          <a:stretch>
            <a:fillRect/>
          </a:stretch>
        </p:blipFill>
        <p:spPr>
          <a:xfrm>
            <a:off x="0" y="0"/>
            <a:ext cx="9144000" cy="822138"/>
          </a:xfrm>
          <a:prstGeom prst="rect">
            <a:avLst/>
          </a:prstGeom>
        </p:spPr>
      </p:pic>
    </p:spTree>
    <p:extLst>
      <p:ext uri="{BB962C8B-B14F-4D97-AF65-F5344CB8AC3E}">
        <p14:creationId xmlns:p14="http://schemas.microsoft.com/office/powerpoint/2010/main" val="1768161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232"/>
            <a:ext cx="8229600" cy="718592"/>
          </a:xfrm>
        </p:spPr>
        <p:txBody>
          <a:bodyPr>
            <a:normAutofit/>
          </a:bodyPr>
          <a:lstStyle/>
          <a:p>
            <a:r>
              <a:rPr lang="en-GB" sz="3600" dirty="0">
                <a:solidFill>
                  <a:srgbClr val="00464F"/>
                </a:solidFill>
                <a:latin typeface="Arial" panose="020B0604020202020204" pitchFamily="34" charset="0"/>
                <a:cs typeface="Arial" panose="020B0604020202020204" pitchFamily="34" charset="0"/>
              </a:rPr>
              <a:t>Plentyn </a:t>
            </a:r>
            <a:r>
              <a:rPr lang="en-GB" sz="3600" dirty="0">
                <a:solidFill>
                  <a:srgbClr val="004C53"/>
                </a:solidFill>
                <a:latin typeface="Arial" panose="020B0604020202020204" pitchFamily="34" charset="0"/>
                <a:cs typeface="Arial" panose="020B0604020202020204" pitchFamily="34" charset="0"/>
              </a:rPr>
              <a:t>sy’n</a:t>
            </a:r>
            <a:r>
              <a:rPr lang="en-GB" sz="3600" dirty="0">
                <a:solidFill>
                  <a:srgbClr val="00464F"/>
                </a:solidFill>
                <a:latin typeface="Arial" panose="020B0604020202020204" pitchFamily="34" charset="0"/>
                <a:cs typeface="Arial" panose="020B0604020202020204" pitchFamily="34" charset="0"/>
              </a:rPr>
              <a:t> </a:t>
            </a:r>
            <a:r>
              <a:rPr lang="en-GB" sz="3600" dirty="0">
                <a:solidFill>
                  <a:srgbClr val="004C53"/>
                </a:solidFill>
                <a:latin typeface="Arial" panose="020B0604020202020204" pitchFamily="34" charset="0"/>
                <a:cs typeface="Arial" panose="020B0604020202020204" pitchFamily="34" charset="0"/>
              </a:rPr>
              <a:t>wynebu</a:t>
            </a:r>
            <a:r>
              <a:rPr lang="en-GB" sz="3600" dirty="0">
                <a:solidFill>
                  <a:srgbClr val="00464F"/>
                </a:solidFill>
                <a:latin typeface="Arial" panose="020B0604020202020204" pitchFamily="34" charset="0"/>
                <a:cs typeface="Arial" panose="020B0604020202020204" pitchFamily="34" charset="0"/>
              </a:rPr>
              <a:t> risg</a:t>
            </a:r>
            <a:endParaRPr lang="en-US" sz="3600" dirty="0">
              <a:solidFill>
                <a:srgbClr val="00464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772816"/>
            <a:ext cx="8229600" cy="4680520"/>
          </a:xfrm>
        </p:spPr>
        <p:txBody>
          <a:bodyPr>
            <a:normAutofit/>
          </a:bodyPr>
          <a:lstStyle/>
          <a:p>
            <a:pPr>
              <a:buNone/>
            </a:pPr>
            <a:r>
              <a:rPr lang="en-GB" dirty="0"/>
              <a:t>   </a:t>
            </a:r>
            <a:endParaRPr lang="en-US" sz="2800" dirty="0"/>
          </a:p>
        </p:txBody>
      </p:sp>
      <p:sp>
        <p:nvSpPr>
          <p:cNvPr id="4" name="Slide Number Placeholder 3"/>
          <p:cNvSpPr>
            <a:spLocks noGrp="1"/>
          </p:cNvSpPr>
          <p:nvPr>
            <p:ph type="sldNum" sz="quarter" idx="12"/>
          </p:nvPr>
        </p:nvSpPr>
        <p:spPr/>
        <p:txBody>
          <a:bodyPr/>
          <a:lstStyle/>
          <a:p>
            <a:fld id="{B19A37A3-FA65-4B99-9FFC-3CCE217C6C58}" type="slidenum">
              <a:rPr lang="en-US" smtClean="0"/>
              <a:pPr/>
              <a:t>18</a:t>
            </a:fld>
            <a:endParaRPr lang="en-US" dirty="0"/>
          </a:p>
        </p:txBody>
      </p:sp>
      <p:sp>
        <p:nvSpPr>
          <p:cNvPr id="8" name="Rounded Rectangle 7"/>
          <p:cNvSpPr/>
          <p:nvPr/>
        </p:nvSpPr>
        <p:spPr>
          <a:xfrm>
            <a:off x="971600" y="2177244"/>
            <a:ext cx="7344816" cy="1349558"/>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2000" b="1" dirty="0">
                <a:solidFill>
                  <a:schemeClr val="tx1"/>
                </a:solidFill>
                <a:latin typeface="Arial" panose="020B0604020202020204" pitchFamily="34" charset="0"/>
                <a:cs typeface="Arial" panose="020B0604020202020204" pitchFamily="34" charset="0"/>
              </a:rPr>
              <a:t>Plentyn sy’n cael ei gam-dri, ei esgeuluso neu ddioddef mathau eraill o niwed neu sy’n wynebu risg o hynny</a:t>
            </a:r>
          </a:p>
        </p:txBody>
      </p:sp>
      <p:sp>
        <p:nvSpPr>
          <p:cNvPr id="9" name="Plus 8"/>
          <p:cNvSpPr/>
          <p:nvPr/>
        </p:nvSpPr>
        <p:spPr>
          <a:xfrm>
            <a:off x="4283968" y="3617404"/>
            <a:ext cx="504057" cy="459668"/>
          </a:xfrm>
          <a:prstGeom prst="mathPlus">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9"/>
          <p:cNvSpPr/>
          <p:nvPr/>
        </p:nvSpPr>
        <p:spPr>
          <a:xfrm>
            <a:off x="899592" y="4221088"/>
            <a:ext cx="7344816" cy="1440160"/>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2000" b="1" dirty="0">
                <a:solidFill>
                  <a:schemeClr val="tx1"/>
                </a:solidFill>
                <a:latin typeface="Arial" panose="020B0604020202020204" pitchFamily="34" charset="0"/>
                <a:cs typeface="Arial" panose="020B0604020202020204" pitchFamily="34" charset="0"/>
              </a:rPr>
              <a:t>sydd ag anghenion gofal a chymorth (p’un ai yw’r anghenion yn cael eu diwallu ai peidio)</a:t>
            </a:r>
          </a:p>
        </p:txBody>
      </p:sp>
      <p:pic>
        <p:nvPicPr>
          <p:cNvPr id="11" name="Picture 10" descr="Safeguarding PPoint Header Welsh.jpg">
            <a:extLst>
              <a:ext uri="{FF2B5EF4-FFF2-40B4-BE49-F238E27FC236}">
                <a16:creationId xmlns:a16="http://schemas.microsoft.com/office/drawing/2014/main" id="{F7FF244D-1BB2-4365-9649-1FBA02997ADD}"/>
              </a:ext>
            </a:extLst>
          </p:cNvPr>
          <p:cNvPicPr>
            <a:picLocks noChangeAspect="1"/>
          </p:cNvPicPr>
          <p:nvPr/>
        </p:nvPicPr>
        <p:blipFill>
          <a:blip r:embed="rId3" cstate="print"/>
          <a:stretch>
            <a:fillRect/>
          </a:stretch>
        </p:blipFill>
        <p:spPr>
          <a:xfrm>
            <a:off x="0" y="0"/>
            <a:ext cx="9144000" cy="822138"/>
          </a:xfrm>
          <a:prstGeom prst="rect">
            <a:avLst/>
          </a:prstGeom>
        </p:spPr>
      </p:pic>
    </p:spTree>
    <p:extLst>
      <p:ext uri="{BB962C8B-B14F-4D97-AF65-F5344CB8AC3E}">
        <p14:creationId xmlns:p14="http://schemas.microsoft.com/office/powerpoint/2010/main" val="2604757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a:bodyPr>
          <a:lstStyle/>
          <a:p>
            <a:pPr algn="l"/>
            <a:r>
              <a:rPr lang="en-US" sz="3600" dirty="0">
                <a:solidFill>
                  <a:srgbClr val="004C53"/>
                </a:solidFill>
              </a:rPr>
              <a:t>﻿</a:t>
            </a:r>
            <a:r>
              <a:rPr lang="en-US" sz="3600" dirty="0">
                <a:solidFill>
                  <a:srgbClr val="004C53"/>
                </a:solidFill>
                <a:latin typeface="Arial" panose="020B0604020202020204" pitchFamily="34" charset="0"/>
                <a:cs typeface="Arial" panose="020B0604020202020204" pitchFamily="34" charset="0"/>
              </a:rPr>
              <a:t>Gweithgaredd 4 – Grŵp</a:t>
            </a:r>
          </a:p>
        </p:txBody>
      </p:sp>
      <p:sp>
        <p:nvSpPr>
          <p:cNvPr id="3" name="Content Placeholder 2"/>
          <p:cNvSpPr>
            <a:spLocks noGrp="1"/>
          </p:cNvSpPr>
          <p:nvPr>
            <p:ph idx="1"/>
          </p:nvPr>
        </p:nvSpPr>
        <p:spPr>
          <a:xfrm>
            <a:off x="477800" y="3483761"/>
            <a:ext cx="8229600" cy="2033472"/>
          </a:xfrm>
        </p:spPr>
        <p:txBody>
          <a:bodyPr>
            <a:normAutofit/>
          </a:bodyPr>
          <a:lstStyle/>
          <a:p>
            <a:r>
              <a:rPr lang="cy-GB" sz="2400" dirty="0">
                <a:latin typeface="Arial" panose="020B0604020202020204" pitchFamily="34" charset="0"/>
                <a:cs typeface="Arial" panose="020B0604020202020204" pitchFamily="34" charset="0"/>
              </a:rPr>
              <a:t>﻿Pa ffactorau sy’n golygu bod unigolion </a:t>
            </a:r>
            <a:r>
              <a:rPr lang="cy-GB" sz="2400" i="1" dirty="0">
                <a:latin typeface="Arial" panose="020B0604020202020204" pitchFamily="34" charset="0"/>
                <a:cs typeface="Arial" panose="020B0604020202020204" pitchFamily="34" charset="0"/>
              </a:rPr>
              <a:t>yn wynebu risg </a:t>
            </a:r>
            <a:r>
              <a:rPr lang="cy-GB" sz="2400" dirty="0">
                <a:latin typeface="Arial" panose="020B0604020202020204" pitchFamily="34" charset="0"/>
                <a:cs typeface="Arial" panose="020B0604020202020204" pitchFamily="34" charset="0"/>
              </a:rPr>
              <a:t>ac yn agored i niwed ar wahanol adegau o’u bywyd nhw / eich bywyd chi?</a:t>
            </a:r>
          </a:p>
          <a:p>
            <a:pPr marL="0" indent="0">
              <a:buNone/>
            </a:pPr>
            <a:endParaRPr lang="cy-GB" sz="2400" dirty="0">
              <a:latin typeface="Arial" panose="020B0604020202020204" pitchFamily="34" charset="0"/>
              <a:cs typeface="Arial" panose="020B0604020202020204" pitchFamily="34" charset="0"/>
            </a:endParaRPr>
          </a:p>
          <a:p>
            <a:pPr>
              <a:buNone/>
            </a:pPr>
            <a:endParaRPr lang="cy-GB" sz="2400" dirty="0"/>
          </a:p>
        </p:txBody>
      </p:sp>
      <p:sp>
        <p:nvSpPr>
          <p:cNvPr id="4" name="Slide Number Placeholder 3"/>
          <p:cNvSpPr>
            <a:spLocks noGrp="1"/>
          </p:cNvSpPr>
          <p:nvPr>
            <p:ph type="sldNum" sz="quarter" idx="12"/>
          </p:nvPr>
        </p:nvSpPr>
        <p:spPr/>
        <p:txBody>
          <a:bodyPr/>
          <a:lstStyle/>
          <a:p>
            <a:fld id="{B19A37A3-FA65-4B99-9FFC-3CCE217C6C58}" type="slidenum">
              <a:rPr lang="en-US" smtClean="0"/>
              <a:pPr/>
              <a:t>19</a:t>
            </a:fld>
            <a:endParaRPr lang="en-US" dirty="0"/>
          </a:p>
        </p:txBody>
      </p:sp>
      <p:pic>
        <p:nvPicPr>
          <p:cNvPr id="7" name="Picture 6"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4837"/>
            <a:ext cx="8229600" cy="1143000"/>
          </a:xfrm>
        </p:spPr>
        <p:txBody>
          <a:bodyPr>
            <a:noAutofit/>
          </a:bodyPr>
          <a:lstStyle/>
          <a:p>
            <a:pPr algn="l"/>
            <a:r>
              <a:rPr lang="en-US" sz="3600" dirty="0">
                <a:solidFill>
                  <a:srgbClr val="00464F"/>
                </a:solidFill>
                <a:latin typeface="Arial" panose="020B0604020202020204" pitchFamily="34" charset="0"/>
                <a:cs typeface="Arial" panose="020B0604020202020204" pitchFamily="34" charset="0"/>
              </a:rPr>
              <a:t>﻿Trosolwg o’r diwrnod</a:t>
            </a:r>
          </a:p>
        </p:txBody>
      </p:sp>
      <p:sp>
        <p:nvSpPr>
          <p:cNvPr id="3" name="Content Placeholder 2"/>
          <p:cNvSpPr>
            <a:spLocks noGrp="1"/>
          </p:cNvSpPr>
          <p:nvPr>
            <p:ph idx="1"/>
          </p:nvPr>
        </p:nvSpPr>
        <p:spPr>
          <a:xfrm>
            <a:off x="457200" y="2941637"/>
            <a:ext cx="8229600" cy="3414713"/>
          </a:xfrm>
        </p:spPr>
        <p:txBody>
          <a:bodyPr>
            <a:normAutofit/>
          </a:bodyPr>
          <a:lstStyle/>
          <a:p>
            <a:r>
              <a:rPr lang="cy-GB" sz="2400" dirty="0">
                <a:latin typeface="Arial" panose="020B0604020202020204" pitchFamily="34" charset="0"/>
                <a:cs typeface="Arial" panose="020B0604020202020204" pitchFamily="34" charset="0"/>
              </a:rPr>
              <a:t>﻿cadw trefn</a:t>
            </a:r>
          </a:p>
          <a:p>
            <a:r>
              <a:rPr lang="cy-GB" sz="2400" dirty="0">
                <a:latin typeface="Arial" panose="020B0604020202020204" pitchFamily="34" charset="0"/>
                <a:cs typeface="Arial" panose="020B0604020202020204" pitchFamily="34" charset="0"/>
              </a:rPr>
              <a:t>amseru</a:t>
            </a:r>
          </a:p>
          <a:p>
            <a:r>
              <a:rPr lang="cy-GB" sz="2400" dirty="0">
                <a:latin typeface="Arial" panose="020B0604020202020204" pitchFamily="34" charset="0"/>
                <a:cs typeface="Arial" panose="020B0604020202020204" pitchFamily="34" charset="0"/>
              </a:rPr>
              <a:t>parch, cysur, cyfrinachedd, cyfranogiad</a:t>
            </a:r>
          </a:p>
          <a:p>
            <a:r>
              <a:rPr lang="cy-GB" sz="2400" dirty="0">
                <a:latin typeface="Arial" panose="020B0604020202020204" pitchFamily="34" charset="0"/>
                <a:cs typeface="Arial" panose="020B0604020202020204" pitchFamily="34" charset="0"/>
              </a:rPr>
              <a:t>gweithredu Deddf Gwasanaethau Cymdeithasol a Llesiant (Cymru) 2014</a:t>
            </a:r>
          </a:p>
          <a:p>
            <a:r>
              <a:rPr lang="cy-GB" sz="2400" dirty="0">
                <a:latin typeface="Arial" panose="020B0604020202020204" pitchFamily="34" charset="0"/>
                <a:cs typeface="Arial" panose="020B0604020202020204" pitchFamily="34" charset="0"/>
              </a:rPr>
              <a:t>unrhyw faterion sy’n codi o’r hyfforddiant heddiw.</a:t>
            </a:r>
          </a:p>
        </p:txBody>
      </p:sp>
      <p:sp>
        <p:nvSpPr>
          <p:cNvPr id="4" name="Slide Number Placeholder 3"/>
          <p:cNvSpPr>
            <a:spLocks noGrp="1"/>
          </p:cNvSpPr>
          <p:nvPr>
            <p:ph type="sldNum" sz="quarter" idx="12"/>
          </p:nvPr>
        </p:nvSpPr>
        <p:spPr/>
        <p:txBody>
          <a:bodyPr/>
          <a:lstStyle/>
          <a:p>
            <a:fld id="{B19A37A3-FA65-4B99-9FFC-3CCE217C6C58}" type="slidenum">
              <a:rPr lang="en-US" smtClean="0"/>
              <a:pPr/>
              <a:t>2</a:t>
            </a:fld>
            <a:endParaRPr lang="en-US" dirty="0"/>
          </a:p>
        </p:txBody>
      </p:sp>
      <p:pic>
        <p:nvPicPr>
          <p:cNvPr id="7" name="Picture 6"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60" y="836712"/>
            <a:ext cx="8682136" cy="1143000"/>
          </a:xfrm>
        </p:spPr>
        <p:txBody>
          <a:bodyPr>
            <a:noAutofit/>
          </a:bodyPr>
          <a:lstStyle/>
          <a:p>
            <a:pPr algn="l"/>
            <a:r>
              <a:rPr lang="cy-GB" sz="3100" dirty="0">
                <a:solidFill>
                  <a:srgbClr val="004C53"/>
                </a:solidFill>
              </a:rPr>
              <a:t>﻿</a:t>
            </a:r>
            <a:r>
              <a:rPr lang="cy-GB" sz="2800" dirty="0">
                <a:solidFill>
                  <a:srgbClr val="00464F"/>
                </a:solidFill>
                <a:latin typeface="Arial" panose="020B0604020202020204" pitchFamily="34" charset="0"/>
                <a:cs typeface="Arial" panose="020B0604020202020204" pitchFamily="34" charset="0"/>
              </a:rPr>
              <a:t>Mae bod yn fwy agored i niwed a wynebu mwy o risg o gamdriniaeth, esgeulustod a niwed yn cynnwys:</a:t>
            </a:r>
          </a:p>
        </p:txBody>
      </p:sp>
      <p:sp>
        <p:nvSpPr>
          <p:cNvPr id="3" name="Content Placeholder 2"/>
          <p:cNvSpPr>
            <a:spLocks noGrp="1"/>
          </p:cNvSpPr>
          <p:nvPr>
            <p:ph idx="1"/>
          </p:nvPr>
        </p:nvSpPr>
        <p:spPr>
          <a:xfrm>
            <a:off x="432048" y="2071389"/>
            <a:ext cx="8820472" cy="4525963"/>
          </a:xfrm>
        </p:spPr>
        <p:txBody>
          <a:bodyPr>
            <a:noAutofit/>
          </a:bodyPr>
          <a:lstStyle/>
          <a:p>
            <a:pPr>
              <a:lnSpc>
                <a:spcPct val="80000"/>
              </a:lnSpc>
            </a:pPr>
            <a:r>
              <a:rPr lang="cy-GB" sz="2200" dirty="0">
                <a:latin typeface="Arial" panose="020B0604020202020204" pitchFamily="34" charset="0"/>
                <a:cs typeface="Arial" panose="020B0604020202020204" pitchFamily="34" charset="0"/>
              </a:rPr>
              <a:t>﻿gallu cyfyngedig neu ddim gallu i gyfathrebu ar lafar</a:t>
            </a:r>
          </a:p>
          <a:p>
            <a:pPr>
              <a:lnSpc>
                <a:spcPct val="80000"/>
              </a:lnSpc>
            </a:pPr>
            <a:r>
              <a:rPr lang="cy-GB" sz="2200" dirty="0">
                <a:latin typeface="Arial" panose="020B0604020202020204" pitchFamily="34" charset="0"/>
                <a:cs typeface="Arial" panose="020B0604020202020204" pitchFamily="34" charset="0"/>
              </a:rPr>
              <a:t>diffyg galluedd a dealltwriaeth</a:t>
            </a:r>
          </a:p>
          <a:p>
            <a:pPr>
              <a:lnSpc>
                <a:spcPct val="80000"/>
              </a:lnSpc>
            </a:pPr>
            <a:r>
              <a:rPr lang="cy-GB" sz="2200" dirty="0">
                <a:latin typeface="Arial" panose="020B0604020202020204" pitchFamily="34" charset="0"/>
                <a:cs typeface="Arial" panose="020B0604020202020204" pitchFamily="34" charset="0"/>
              </a:rPr>
              <a:t>ddim yn ymwybodol o’u hawliau</a:t>
            </a:r>
          </a:p>
          <a:p>
            <a:pPr>
              <a:lnSpc>
                <a:spcPct val="80000"/>
              </a:lnSpc>
            </a:pPr>
            <a:r>
              <a:rPr lang="cy-GB" sz="2200" dirty="0">
                <a:latin typeface="Arial" panose="020B0604020202020204" pitchFamily="34" charset="0"/>
                <a:cs typeface="Arial" panose="020B0604020202020204" pitchFamily="34" charset="0"/>
              </a:rPr>
              <a:t>ymarfer sefydliadol gwael</a:t>
            </a:r>
          </a:p>
          <a:p>
            <a:pPr>
              <a:lnSpc>
                <a:spcPct val="80000"/>
              </a:lnSpc>
            </a:pPr>
            <a:r>
              <a:rPr lang="cy-GB" sz="2200" dirty="0">
                <a:latin typeface="Arial" panose="020B0604020202020204" pitchFamily="34" charset="0"/>
                <a:cs typeface="Arial" panose="020B0604020202020204" pitchFamily="34" charset="0"/>
              </a:rPr>
              <a:t>lefel isel o hunan-barch/hunan-werth</a:t>
            </a:r>
          </a:p>
          <a:p>
            <a:pPr>
              <a:lnSpc>
                <a:spcPct val="80000"/>
              </a:lnSpc>
            </a:pPr>
            <a:r>
              <a:rPr lang="cy-GB" sz="2200" dirty="0">
                <a:latin typeface="Arial" panose="020B0604020202020204" pitchFamily="34" charset="0"/>
                <a:cs typeface="Arial" panose="020B0604020202020204" pitchFamily="34" charset="0"/>
              </a:rPr>
              <a:t>methu amddiffyn eu hunain</a:t>
            </a:r>
          </a:p>
          <a:p>
            <a:pPr>
              <a:lnSpc>
                <a:spcPct val="80000"/>
              </a:lnSpc>
            </a:pPr>
            <a:r>
              <a:rPr lang="cy-GB" sz="2200" dirty="0">
                <a:latin typeface="Arial" panose="020B0604020202020204" pitchFamily="34" charset="0"/>
                <a:cs typeface="Arial" panose="020B0604020202020204" pitchFamily="34" charset="0"/>
              </a:rPr>
              <a:t>dod yn or-gyfarwydd â bod mewn sefydliad </a:t>
            </a:r>
          </a:p>
          <a:p>
            <a:pPr>
              <a:lnSpc>
                <a:spcPct val="80000"/>
              </a:lnSpc>
            </a:pPr>
            <a:r>
              <a:rPr lang="cy-GB" sz="2200" dirty="0">
                <a:latin typeface="Arial" panose="020B0604020202020204" pitchFamily="34" charset="0"/>
                <a:cs typeface="Arial" panose="020B0604020202020204" pitchFamily="34" charset="0"/>
              </a:rPr>
              <a:t>yn byw oddi cartref e.e. plentyn sy’n derbyn gofal</a:t>
            </a:r>
          </a:p>
          <a:p>
            <a:pPr>
              <a:lnSpc>
                <a:spcPct val="80000"/>
              </a:lnSpc>
            </a:pPr>
            <a:r>
              <a:rPr lang="cy-GB" sz="2200" dirty="0">
                <a:latin typeface="Arial" panose="020B0604020202020204" pitchFamily="34" charset="0"/>
                <a:cs typeface="Arial" panose="020B0604020202020204" pitchFamily="34" charset="0"/>
              </a:rPr>
              <a:t>trais domestig, camddefnyddio cyffuriau/alcohol mewn perthynas neu yn y teulu</a:t>
            </a:r>
          </a:p>
          <a:p>
            <a:pPr>
              <a:lnSpc>
                <a:spcPct val="80000"/>
              </a:lnSpc>
            </a:pPr>
            <a:r>
              <a:rPr lang="cy-GB" sz="2200" dirty="0">
                <a:latin typeface="Arial" panose="020B0604020202020204" pitchFamily="34" charset="0"/>
                <a:cs typeface="Arial" panose="020B0604020202020204" pitchFamily="34" charset="0"/>
              </a:rPr>
              <a:t>anabledd</a:t>
            </a:r>
          </a:p>
          <a:p>
            <a:pPr>
              <a:lnSpc>
                <a:spcPct val="80000"/>
              </a:lnSpc>
            </a:pPr>
            <a:r>
              <a:rPr lang="cy-GB" sz="2200" dirty="0">
                <a:latin typeface="Arial" panose="020B0604020202020204" pitchFamily="34" charset="0"/>
                <a:cs typeface="Arial" panose="020B0604020202020204" pitchFamily="34" charset="0"/>
              </a:rPr>
              <a:t>y teulu neu’r unigolyn wedi’u hynysu</a:t>
            </a:r>
          </a:p>
          <a:p>
            <a:pPr>
              <a:lnSpc>
                <a:spcPct val="80000"/>
              </a:lnSpc>
            </a:pPr>
            <a:r>
              <a:rPr lang="cy-GB" sz="2200" dirty="0">
                <a:latin typeface="Arial" panose="020B0604020202020204" pitchFamily="34" charset="0"/>
                <a:cs typeface="Arial" panose="020B0604020202020204" pitchFamily="34" charset="0"/>
              </a:rPr>
              <a:t>cam-drin neu esgeuluso wedi digwydd yn flaenorol. </a:t>
            </a:r>
          </a:p>
          <a:p>
            <a:endParaRPr lang="cy-GB" sz="2100" dirty="0"/>
          </a:p>
        </p:txBody>
      </p:sp>
      <p:sp>
        <p:nvSpPr>
          <p:cNvPr id="4" name="Slide Number Placeholder 3"/>
          <p:cNvSpPr>
            <a:spLocks noGrp="1"/>
          </p:cNvSpPr>
          <p:nvPr>
            <p:ph type="sldNum" sz="quarter" idx="12"/>
          </p:nvPr>
        </p:nvSpPr>
        <p:spPr/>
        <p:txBody>
          <a:bodyPr/>
          <a:lstStyle/>
          <a:p>
            <a:fld id="{B19A37A3-FA65-4B99-9FFC-3CCE217C6C58}" type="slidenum">
              <a:rPr lang="en-US" smtClean="0"/>
              <a:pPr/>
              <a:t>20</a:t>
            </a:fld>
            <a:endParaRPr lang="en-US" dirty="0"/>
          </a:p>
        </p:txBody>
      </p:sp>
      <p:pic>
        <p:nvPicPr>
          <p:cNvPr id="7" name="Picture 6"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4437"/>
            <a:ext cx="8229600" cy="1143000"/>
          </a:xfrm>
        </p:spPr>
        <p:txBody>
          <a:bodyPr>
            <a:noAutofit/>
          </a:bodyPr>
          <a:lstStyle/>
          <a:p>
            <a:pPr algn="l"/>
            <a:r>
              <a:rPr lang="cy-GB" sz="3600" dirty="0">
                <a:solidFill>
                  <a:srgbClr val="004C53"/>
                </a:solidFill>
              </a:rPr>
              <a:t>﻿</a:t>
            </a:r>
            <a:r>
              <a:rPr lang="cy-GB" sz="3600" dirty="0">
                <a:solidFill>
                  <a:srgbClr val="004C53"/>
                </a:solidFill>
                <a:latin typeface="Arial" panose="020B0604020202020204" pitchFamily="34" charset="0"/>
                <a:cs typeface="Arial" panose="020B0604020202020204" pitchFamily="34" charset="0"/>
              </a:rPr>
              <a:t>Ffactorau sy’n golygu bod rhywun yn wynebu risg/yn agored i niwed</a:t>
            </a:r>
          </a:p>
        </p:txBody>
      </p:sp>
      <p:sp>
        <p:nvSpPr>
          <p:cNvPr id="3" name="Content Placeholder 2"/>
          <p:cNvSpPr>
            <a:spLocks noGrp="1"/>
          </p:cNvSpPr>
          <p:nvPr>
            <p:ph idx="1"/>
          </p:nvPr>
        </p:nvSpPr>
        <p:spPr>
          <a:xfrm>
            <a:off x="457200" y="3856037"/>
            <a:ext cx="8229600" cy="4525963"/>
          </a:xfrm>
        </p:spPr>
        <p:txBody>
          <a:bodyPr>
            <a:normAutofit/>
          </a:bodyPr>
          <a:lstStyle/>
          <a:p>
            <a:pPr>
              <a:buNone/>
            </a:pPr>
            <a:r>
              <a:rPr lang="cy-GB" sz="2400" dirty="0">
                <a:latin typeface="Arial" panose="020B0604020202020204" pitchFamily="34" charset="0"/>
                <a:cs typeface="Arial" panose="020B0604020202020204" pitchFamily="34" charset="0"/>
              </a:rPr>
              <a:t>﻿Mae mwy o ddibyniaeth a mwy o unigedd yn golygu </a:t>
            </a:r>
          </a:p>
          <a:p>
            <a:pPr>
              <a:buNone/>
            </a:pPr>
            <a:r>
              <a:rPr lang="cy-GB" sz="2400" dirty="0">
                <a:latin typeface="Arial" panose="020B0604020202020204" pitchFamily="34" charset="0"/>
                <a:cs typeface="Arial" panose="020B0604020202020204" pitchFamily="34" charset="0"/>
              </a:rPr>
              <a:t>mwy o risg o gamdriniaeth </a:t>
            </a:r>
          </a:p>
        </p:txBody>
      </p:sp>
      <p:sp>
        <p:nvSpPr>
          <p:cNvPr id="4" name="Slide Number Placeholder 3"/>
          <p:cNvSpPr>
            <a:spLocks noGrp="1"/>
          </p:cNvSpPr>
          <p:nvPr>
            <p:ph type="sldNum" sz="quarter" idx="12"/>
          </p:nvPr>
        </p:nvSpPr>
        <p:spPr/>
        <p:txBody>
          <a:bodyPr/>
          <a:lstStyle/>
          <a:p>
            <a:fld id="{B19A37A3-FA65-4B99-9FFC-3CCE217C6C58}" type="slidenum">
              <a:rPr lang="en-US" smtClean="0"/>
              <a:pPr/>
              <a:t>21</a:t>
            </a:fld>
            <a:endParaRPr lang="en-US" dirty="0"/>
          </a:p>
        </p:txBody>
      </p:sp>
      <p:pic>
        <p:nvPicPr>
          <p:cNvPr id="7" name="Picture 6"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143000"/>
          </a:xfrm>
        </p:spPr>
        <p:txBody>
          <a:bodyPr>
            <a:normAutofit/>
          </a:bodyPr>
          <a:lstStyle/>
          <a:p>
            <a:r>
              <a:rPr lang="en-GB" sz="3600" dirty="0">
                <a:solidFill>
                  <a:srgbClr val="004C53"/>
                </a:solidFill>
                <a:latin typeface="Arial" panose="020B0604020202020204" pitchFamily="34" charset="0"/>
                <a:cs typeface="Arial" panose="020B0604020202020204" pitchFamily="34" charset="0"/>
              </a:rPr>
              <a:t>Eiriolaeth</a:t>
            </a:r>
          </a:p>
        </p:txBody>
      </p:sp>
      <p:sp>
        <p:nvSpPr>
          <p:cNvPr id="5" name="Slide Number Placeholder 4"/>
          <p:cNvSpPr>
            <a:spLocks noGrp="1"/>
          </p:cNvSpPr>
          <p:nvPr>
            <p:ph type="sldNum" sz="quarter" idx="12"/>
          </p:nvPr>
        </p:nvSpPr>
        <p:spPr/>
        <p:txBody>
          <a:bodyPr/>
          <a:lstStyle/>
          <a:p>
            <a:fld id="{B19A37A3-FA65-4B99-9FFC-3CCE217C6C58}" type="slidenum">
              <a:rPr lang="en-US" smtClean="0"/>
              <a:pPr/>
              <a:t>22</a:t>
            </a:fld>
            <a:endParaRPr lang="en-US" dirty="0"/>
          </a:p>
        </p:txBody>
      </p:sp>
      <p:pic>
        <p:nvPicPr>
          <p:cNvPr id="6" name="Picture 5" descr="Safeguarding PPoint Header.jpg"/>
          <p:cNvPicPr>
            <a:picLocks noChangeAspect="1"/>
          </p:cNvPicPr>
          <p:nvPr/>
        </p:nvPicPr>
        <p:blipFill>
          <a:blip r:embed="rId3" cstate="print"/>
          <a:stretch>
            <a:fillRect/>
          </a:stretch>
        </p:blipFill>
        <p:spPr>
          <a:xfrm>
            <a:off x="0" y="0"/>
            <a:ext cx="9144000" cy="820226"/>
          </a:xfrm>
          <a:prstGeom prst="rect">
            <a:avLst/>
          </a:prstGeom>
        </p:spPr>
      </p:pic>
      <p:sp>
        <p:nvSpPr>
          <p:cNvPr id="7" name="Rounded Rectangle 6"/>
          <p:cNvSpPr/>
          <p:nvPr/>
        </p:nvSpPr>
        <p:spPr>
          <a:xfrm>
            <a:off x="539552" y="2276872"/>
            <a:ext cx="1944216" cy="1615995"/>
          </a:xfrm>
          <a:prstGeom prst="roundRect">
            <a:avLst/>
          </a:prstGeom>
          <a:solidFill>
            <a:srgbClr val="DCEAF0"/>
          </a:solidFill>
          <a:ln>
            <a:solidFill>
              <a:srgbClr val="004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p:nvPr/>
        </p:nvSpPr>
        <p:spPr>
          <a:xfrm>
            <a:off x="539552" y="4221088"/>
            <a:ext cx="1944216" cy="2016224"/>
          </a:xfrm>
          <a:prstGeom prst="roundRect">
            <a:avLst/>
          </a:prstGeom>
          <a:solidFill>
            <a:srgbClr val="DCEAF0"/>
          </a:solidFill>
          <a:ln>
            <a:solidFill>
              <a:srgbClr val="004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ounded Rectangle 8"/>
          <p:cNvSpPr/>
          <p:nvPr/>
        </p:nvSpPr>
        <p:spPr>
          <a:xfrm>
            <a:off x="3491880" y="4221088"/>
            <a:ext cx="1944216" cy="2016224"/>
          </a:xfrm>
          <a:prstGeom prst="roundRect">
            <a:avLst/>
          </a:prstGeom>
          <a:solidFill>
            <a:srgbClr val="DCEAF0"/>
          </a:solidFill>
          <a:ln>
            <a:solidFill>
              <a:srgbClr val="004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9"/>
          <p:cNvSpPr/>
          <p:nvPr/>
        </p:nvSpPr>
        <p:spPr>
          <a:xfrm>
            <a:off x="3491880" y="2276872"/>
            <a:ext cx="1944216" cy="1615995"/>
          </a:xfrm>
          <a:prstGeom prst="roundRect">
            <a:avLst/>
          </a:prstGeom>
          <a:solidFill>
            <a:srgbClr val="DCEAF0"/>
          </a:solidFill>
          <a:ln>
            <a:solidFill>
              <a:srgbClr val="004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ounded Rectangle 10"/>
          <p:cNvSpPr/>
          <p:nvPr/>
        </p:nvSpPr>
        <p:spPr>
          <a:xfrm>
            <a:off x="6588224" y="2276872"/>
            <a:ext cx="1944216" cy="1615995"/>
          </a:xfrm>
          <a:prstGeom prst="roundRect">
            <a:avLst/>
          </a:prstGeom>
          <a:solidFill>
            <a:srgbClr val="DCEAF0"/>
          </a:solidFill>
          <a:ln>
            <a:solidFill>
              <a:srgbClr val="004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ounded Rectangle 11"/>
          <p:cNvSpPr/>
          <p:nvPr/>
        </p:nvSpPr>
        <p:spPr>
          <a:xfrm>
            <a:off x="6588224" y="4221088"/>
            <a:ext cx="1944216" cy="720080"/>
          </a:xfrm>
          <a:prstGeom prst="roundRect">
            <a:avLst/>
          </a:prstGeom>
          <a:solidFill>
            <a:srgbClr val="DCEAF0"/>
          </a:solidFill>
          <a:ln>
            <a:solidFill>
              <a:srgbClr val="004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2"/>
          <p:cNvSpPr/>
          <p:nvPr/>
        </p:nvSpPr>
        <p:spPr>
          <a:xfrm>
            <a:off x="6588224" y="5085184"/>
            <a:ext cx="1944216" cy="1091468"/>
          </a:xfrm>
          <a:prstGeom prst="roundRect">
            <a:avLst/>
          </a:prstGeom>
          <a:solidFill>
            <a:srgbClr val="DCEAF0"/>
          </a:solidFill>
          <a:ln>
            <a:solidFill>
              <a:srgbClr val="004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539552" y="2348880"/>
            <a:ext cx="1944216" cy="1477328"/>
          </a:xfrm>
          <a:prstGeom prst="rect">
            <a:avLst/>
          </a:prstGeom>
          <a:noFill/>
        </p:spPr>
        <p:txBody>
          <a:bodyPr wrap="square" rtlCol="0">
            <a:spAutoFit/>
          </a:bodyPr>
          <a:lstStyle/>
          <a:p>
            <a:pPr algn="ctr"/>
            <a:r>
              <a:rPr lang="cy-GB" dirty="0">
                <a:latin typeface="Arial" panose="020B0604020202020204" pitchFamily="34" charset="0"/>
                <a:cs typeface="Arial" panose="020B0604020202020204" pitchFamily="34" charset="0"/>
              </a:rPr>
              <a:t>A </a:t>
            </a:r>
            <a:r>
              <a:rPr lang="cy-GB" dirty="0" err="1">
                <a:latin typeface="Arial" panose="020B0604020202020204" pitchFamily="34" charset="0"/>
                <a:cs typeface="Arial" panose="020B0604020202020204" pitchFamily="34" charset="0"/>
              </a:rPr>
              <a:t>allai'r</a:t>
            </a:r>
            <a:r>
              <a:rPr lang="cy-GB" dirty="0">
                <a:latin typeface="Arial" panose="020B0604020202020204" pitchFamily="34" charset="0"/>
                <a:cs typeface="Arial" panose="020B0604020202020204" pitchFamily="34" charset="0"/>
              </a:rPr>
              <a:t> person hwn wynebu rhwystrau rhag cymryd rhan yn llwyr?</a:t>
            </a:r>
            <a:endParaRPr lang="en-GB" dirty="0">
              <a:latin typeface="Arial" panose="020B0604020202020204" pitchFamily="34" charset="0"/>
              <a:cs typeface="Arial" panose="020B0604020202020204" pitchFamily="34" charset="0"/>
            </a:endParaRPr>
          </a:p>
        </p:txBody>
      </p:sp>
      <p:sp>
        <p:nvSpPr>
          <p:cNvPr id="16" name="TextBox 15"/>
          <p:cNvSpPr txBox="1"/>
          <p:nvPr/>
        </p:nvSpPr>
        <p:spPr>
          <a:xfrm>
            <a:off x="611560" y="4509120"/>
            <a:ext cx="1872208" cy="1477328"/>
          </a:xfrm>
          <a:prstGeom prst="rect">
            <a:avLst/>
          </a:prstGeom>
          <a:noFill/>
        </p:spPr>
        <p:txBody>
          <a:bodyPr wrap="square" rtlCol="0">
            <a:spAutoFit/>
          </a:bodyPr>
          <a:lstStyle/>
          <a:p>
            <a:pPr algn="ctr"/>
            <a:r>
              <a:rPr lang="cy-GB" dirty="0">
                <a:latin typeface="Arial" panose="020B0604020202020204" pitchFamily="34" charset="0"/>
                <a:cs typeface="Arial" panose="020B0604020202020204" pitchFamily="34" charset="0"/>
              </a:rPr>
              <a:t>A yw’n dal i wynebu rhwystrau rhag cymryd rhan yn llwyr?</a:t>
            </a:r>
            <a:endParaRPr lang="en-GB" dirty="0">
              <a:latin typeface="Arial" panose="020B0604020202020204" pitchFamily="34" charset="0"/>
              <a:cs typeface="Arial" panose="020B0604020202020204" pitchFamily="34" charset="0"/>
            </a:endParaRPr>
          </a:p>
        </p:txBody>
      </p:sp>
      <p:sp>
        <p:nvSpPr>
          <p:cNvPr id="17" name="TextBox 16"/>
          <p:cNvSpPr txBox="1"/>
          <p:nvPr/>
        </p:nvSpPr>
        <p:spPr>
          <a:xfrm>
            <a:off x="3491880" y="2348880"/>
            <a:ext cx="1944216" cy="1477328"/>
          </a:xfrm>
          <a:prstGeom prst="rect">
            <a:avLst/>
          </a:prstGeom>
          <a:noFill/>
        </p:spPr>
        <p:txBody>
          <a:bodyPr wrap="square" rtlCol="0">
            <a:spAutoFit/>
          </a:bodyPr>
          <a:lstStyle/>
          <a:p>
            <a:pPr algn="ctr"/>
            <a:r>
              <a:rPr lang="cy-GB" dirty="0">
                <a:latin typeface="Arial" panose="020B0604020202020204" pitchFamily="34" charset="0"/>
                <a:cs typeface="Arial" panose="020B0604020202020204" pitchFamily="34" charset="0"/>
              </a:rPr>
              <a:t>Fyddai modd i’r person hwn gael ei gefnogi’n well i oresgyn y rhwystrau hyn?</a:t>
            </a:r>
            <a:endParaRPr lang="en-GB" dirty="0">
              <a:latin typeface="Arial" panose="020B0604020202020204" pitchFamily="34" charset="0"/>
              <a:cs typeface="Arial" panose="020B0604020202020204" pitchFamily="34" charset="0"/>
            </a:endParaRPr>
          </a:p>
        </p:txBody>
      </p:sp>
      <p:sp>
        <p:nvSpPr>
          <p:cNvPr id="18" name="TextBox 17"/>
          <p:cNvSpPr txBox="1"/>
          <p:nvPr/>
        </p:nvSpPr>
        <p:spPr>
          <a:xfrm>
            <a:off x="3491880" y="4221088"/>
            <a:ext cx="1944216" cy="2031325"/>
          </a:xfrm>
          <a:prstGeom prst="rect">
            <a:avLst/>
          </a:prstGeom>
          <a:noFill/>
        </p:spPr>
        <p:txBody>
          <a:bodyPr wrap="square" rtlCol="0">
            <a:spAutoFit/>
          </a:bodyPr>
          <a:lstStyle/>
          <a:p>
            <a:pPr algn="ctr"/>
            <a:r>
              <a:rPr lang="cy-GB" dirty="0">
                <a:latin typeface="Arial" panose="020B0604020202020204" pitchFamily="34" charset="0"/>
                <a:cs typeface="Arial" panose="020B0604020202020204" pitchFamily="34" charset="0"/>
              </a:rPr>
              <a:t>A oes ‘unigolyn priodol’ – gofalwr, ffrind neu berthynas – a all ei gefnogi i gymryd rhan yn llwyr?</a:t>
            </a:r>
            <a:endParaRPr lang="en-GB" dirty="0">
              <a:latin typeface="Arial" panose="020B0604020202020204" pitchFamily="34" charset="0"/>
              <a:cs typeface="Arial" panose="020B0604020202020204" pitchFamily="34" charset="0"/>
            </a:endParaRPr>
          </a:p>
        </p:txBody>
      </p:sp>
      <p:sp>
        <p:nvSpPr>
          <p:cNvPr id="19" name="TextBox 18"/>
          <p:cNvSpPr txBox="1"/>
          <p:nvPr/>
        </p:nvSpPr>
        <p:spPr>
          <a:xfrm>
            <a:off x="6588224" y="2564904"/>
            <a:ext cx="1944216" cy="923330"/>
          </a:xfrm>
          <a:prstGeom prst="rect">
            <a:avLst/>
          </a:prstGeom>
          <a:noFill/>
        </p:spPr>
        <p:txBody>
          <a:bodyPr wrap="square" rtlCol="0">
            <a:spAutoFit/>
          </a:bodyPr>
          <a:lstStyle/>
          <a:p>
            <a:pPr algn="ctr"/>
            <a:r>
              <a:rPr lang="cy-GB" dirty="0">
                <a:latin typeface="Arial" panose="020B0604020202020204" pitchFamily="34" charset="0"/>
                <a:cs typeface="Arial" panose="020B0604020202020204" pitchFamily="34" charset="0"/>
              </a:rPr>
              <a:t>Rhoi cymorth a gwneud addasiadau</a:t>
            </a:r>
            <a:endParaRPr lang="en-GB" dirty="0">
              <a:latin typeface="Arial" panose="020B0604020202020204" pitchFamily="34" charset="0"/>
              <a:cs typeface="Arial" panose="020B0604020202020204" pitchFamily="34" charset="0"/>
            </a:endParaRPr>
          </a:p>
        </p:txBody>
      </p:sp>
      <p:sp>
        <p:nvSpPr>
          <p:cNvPr id="20" name="TextBox 19"/>
          <p:cNvSpPr txBox="1"/>
          <p:nvPr/>
        </p:nvSpPr>
        <p:spPr>
          <a:xfrm>
            <a:off x="6588224" y="4221088"/>
            <a:ext cx="1944216" cy="646331"/>
          </a:xfrm>
          <a:prstGeom prst="rect">
            <a:avLst/>
          </a:prstGeom>
          <a:noFill/>
        </p:spPr>
        <p:txBody>
          <a:bodyPr wrap="square" rtlCol="0">
            <a:spAutoFit/>
          </a:bodyPr>
          <a:lstStyle/>
          <a:p>
            <a:pPr algn="ctr"/>
            <a:r>
              <a:rPr lang="cy-GB" dirty="0">
                <a:latin typeface="Arial" panose="020B0604020202020204" pitchFamily="34" charset="0"/>
                <a:cs typeface="Arial" panose="020B0604020202020204" pitchFamily="34" charset="0"/>
              </a:rPr>
              <a:t>Cytuno ar ‘unigolion priodol’ </a:t>
            </a:r>
            <a:endParaRPr lang="en-GB" dirty="0">
              <a:latin typeface="Arial" panose="020B0604020202020204" pitchFamily="34" charset="0"/>
              <a:cs typeface="Arial" panose="020B0604020202020204" pitchFamily="34" charset="0"/>
            </a:endParaRPr>
          </a:p>
        </p:txBody>
      </p:sp>
      <p:sp>
        <p:nvSpPr>
          <p:cNvPr id="21" name="TextBox 20"/>
          <p:cNvSpPr txBox="1"/>
          <p:nvPr/>
        </p:nvSpPr>
        <p:spPr>
          <a:xfrm>
            <a:off x="6588224" y="5013176"/>
            <a:ext cx="1944216" cy="1200329"/>
          </a:xfrm>
          <a:prstGeom prst="rect">
            <a:avLst/>
          </a:prstGeom>
          <a:noFill/>
        </p:spPr>
        <p:txBody>
          <a:bodyPr wrap="square" rtlCol="0">
            <a:spAutoFit/>
          </a:bodyPr>
          <a:lstStyle/>
          <a:p>
            <a:pPr algn="ctr"/>
            <a:r>
              <a:rPr lang="cy-GB" dirty="0">
                <a:latin typeface="Arial" panose="020B0604020202020204" pitchFamily="34" charset="0"/>
                <a:cs typeface="Arial" panose="020B0604020202020204" pitchFamily="34" charset="0"/>
              </a:rPr>
              <a:t>Dyletswydd i drefnu eiriolwr proffesiynol annibynnol</a:t>
            </a:r>
            <a:endParaRPr lang="en-GB" dirty="0">
              <a:latin typeface="Arial" panose="020B0604020202020204" pitchFamily="34" charset="0"/>
              <a:cs typeface="Arial" panose="020B0604020202020204" pitchFamily="34" charset="0"/>
            </a:endParaRPr>
          </a:p>
        </p:txBody>
      </p:sp>
      <p:sp>
        <p:nvSpPr>
          <p:cNvPr id="22" name="Pentagon 21"/>
          <p:cNvSpPr/>
          <p:nvPr/>
        </p:nvSpPr>
        <p:spPr>
          <a:xfrm>
            <a:off x="2611760" y="2683524"/>
            <a:ext cx="803742" cy="445283"/>
          </a:xfrm>
          <a:prstGeom prst="homePlate">
            <a:avLst/>
          </a:prstGeom>
          <a:solidFill>
            <a:srgbClr val="DCEAF0"/>
          </a:solidFill>
          <a:ln>
            <a:solidFill>
              <a:srgbClr val="004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2539752" y="2708920"/>
            <a:ext cx="880120" cy="369332"/>
          </a:xfrm>
          <a:prstGeom prst="rect">
            <a:avLst/>
          </a:prstGeom>
          <a:noFill/>
        </p:spPr>
        <p:txBody>
          <a:bodyPr wrap="square" rtlCol="0">
            <a:spAutoFit/>
          </a:bodyPr>
          <a:lstStyle/>
          <a:p>
            <a:r>
              <a:rPr lang="en-GB" dirty="0" err="1">
                <a:latin typeface="Arial" panose="020B0604020202020204" pitchFamily="34" charset="0"/>
                <a:cs typeface="Arial" panose="020B0604020202020204" pitchFamily="34" charset="0"/>
              </a:rPr>
              <a:t>Gallai</a:t>
            </a:r>
            <a:endParaRPr lang="en-GB" dirty="0">
              <a:latin typeface="Arial" panose="020B0604020202020204" pitchFamily="34" charset="0"/>
              <a:cs typeface="Arial" panose="020B0604020202020204" pitchFamily="34" charset="0"/>
            </a:endParaRPr>
          </a:p>
        </p:txBody>
      </p:sp>
      <p:sp>
        <p:nvSpPr>
          <p:cNvPr id="26" name="Pentagon 25"/>
          <p:cNvSpPr/>
          <p:nvPr/>
        </p:nvSpPr>
        <p:spPr>
          <a:xfrm>
            <a:off x="5580112" y="2746895"/>
            <a:ext cx="864096" cy="445283"/>
          </a:xfrm>
          <a:prstGeom prst="homePlate">
            <a:avLst/>
          </a:prstGeom>
          <a:solidFill>
            <a:srgbClr val="DCEAF0"/>
          </a:solidFill>
          <a:ln>
            <a:solidFill>
              <a:srgbClr val="004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p:cNvSpPr txBox="1"/>
          <p:nvPr/>
        </p:nvSpPr>
        <p:spPr>
          <a:xfrm>
            <a:off x="5508104" y="2746895"/>
            <a:ext cx="936104" cy="369332"/>
          </a:xfrm>
          <a:prstGeom prst="rect">
            <a:avLst/>
          </a:prstGeom>
          <a:noFill/>
        </p:spPr>
        <p:txBody>
          <a:bodyPr wrap="square" rtlCol="0">
            <a:spAutoFit/>
          </a:bodyPr>
          <a:lstStyle/>
          <a:p>
            <a:r>
              <a:rPr lang="en-GB" dirty="0" err="1">
                <a:latin typeface="Arial" panose="020B0604020202020204" pitchFamily="34" charset="0"/>
                <a:cs typeface="Arial" panose="020B0604020202020204" pitchFamily="34" charset="0"/>
              </a:rPr>
              <a:t>Byddai</a:t>
            </a:r>
            <a:endParaRPr lang="en-GB" dirty="0">
              <a:latin typeface="Arial" panose="020B0604020202020204" pitchFamily="34" charset="0"/>
              <a:cs typeface="Arial" panose="020B0604020202020204" pitchFamily="34" charset="0"/>
            </a:endParaRPr>
          </a:p>
        </p:txBody>
      </p:sp>
      <p:sp>
        <p:nvSpPr>
          <p:cNvPr id="34" name="Pentagon 33"/>
          <p:cNvSpPr/>
          <p:nvPr/>
        </p:nvSpPr>
        <p:spPr>
          <a:xfrm>
            <a:off x="2627784" y="4915772"/>
            <a:ext cx="803742" cy="445283"/>
          </a:xfrm>
          <a:prstGeom prst="homePlate">
            <a:avLst/>
          </a:prstGeom>
          <a:solidFill>
            <a:srgbClr val="DCEAF0"/>
          </a:solidFill>
          <a:ln>
            <a:solidFill>
              <a:srgbClr val="004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p:cNvSpPr txBox="1"/>
          <p:nvPr/>
        </p:nvSpPr>
        <p:spPr>
          <a:xfrm>
            <a:off x="2555776" y="4941168"/>
            <a:ext cx="880120" cy="369332"/>
          </a:xfrm>
          <a:prstGeom prst="rect">
            <a:avLst/>
          </a:prstGeom>
          <a:noFill/>
        </p:spPr>
        <p:txBody>
          <a:bodyPr wrap="square" rtlCol="0">
            <a:spAutoFit/>
          </a:bodyPr>
          <a:lstStyle/>
          <a:p>
            <a:r>
              <a:rPr lang="en-GB" dirty="0" err="1">
                <a:latin typeface="Arial" panose="020B0604020202020204" pitchFamily="34" charset="0"/>
                <a:cs typeface="Arial" panose="020B0604020202020204" pitchFamily="34" charset="0"/>
              </a:rPr>
              <a:t>Ydy</a:t>
            </a:r>
            <a:endParaRPr lang="en-GB" dirty="0">
              <a:latin typeface="Arial" panose="020B0604020202020204" pitchFamily="34" charset="0"/>
              <a:cs typeface="Arial" panose="020B0604020202020204" pitchFamily="34" charset="0"/>
            </a:endParaRPr>
          </a:p>
        </p:txBody>
      </p:sp>
      <p:sp>
        <p:nvSpPr>
          <p:cNvPr id="36" name="Pentagon 35"/>
          <p:cNvSpPr/>
          <p:nvPr/>
        </p:nvSpPr>
        <p:spPr>
          <a:xfrm>
            <a:off x="5571860" y="5359981"/>
            <a:ext cx="864096" cy="445283"/>
          </a:xfrm>
          <a:prstGeom prst="homePlate">
            <a:avLst/>
          </a:prstGeom>
          <a:solidFill>
            <a:srgbClr val="DCEAF0"/>
          </a:solidFill>
          <a:ln>
            <a:solidFill>
              <a:srgbClr val="004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p:cNvSpPr txBox="1"/>
          <p:nvPr/>
        </p:nvSpPr>
        <p:spPr>
          <a:xfrm>
            <a:off x="5508104" y="5361055"/>
            <a:ext cx="1080120" cy="369332"/>
          </a:xfrm>
          <a:prstGeom prst="rect">
            <a:avLst/>
          </a:prstGeom>
          <a:noFill/>
        </p:spPr>
        <p:txBody>
          <a:bodyPr wrap="square" rtlCol="0">
            <a:spAutoFit/>
          </a:bodyPr>
          <a:lstStyle/>
          <a:p>
            <a:r>
              <a:rPr lang="en-GB" spc="-100" dirty="0" err="1">
                <a:latin typeface="Arial" panose="020B0604020202020204" pitchFamily="34" charset="0"/>
                <a:cs typeface="Arial" panose="020B0604020202020204" pitchFamily="34" charset="0"/>
              </a:rPr>
              <a:t>Nac</a:t>
            </a:r>
            <a:r>
              <a:rPr lang="en-GB" spc="-250" dirty="0">
                <a:latin typeface="Arial" panose="020B0604020202020204" pitchFamily="34" charset="0"/>
                <a:cs typeface="Arial" panose="020B0604020202020204" pitchFamily="34" charset="0"/>
              </a:rPr>
              <a:t> </a:t>
            </a:r>
            <a:r>
              <a:rPr lang="en-GB" spc="-100" dirty="0" err="1">
                <a:latin typeface="Arial" panose="020B0604020202020204" pitchFamily="34" charset="0"/>
                <a:cs typeface="Arial" panose="020B0604020202020204" pitchFamily="34" charset="0"/>
              </a:rPr>
              <a:t>oes</a:t>
            </a:r>
            <a:endParaRPr lang="en-GB" spc="-100" dirty="0">
              <a:latin typeface="Arial" panose="020B0604020202020204" pitchFamily="34" charset="0"/>
              <a:cs typeface="Arial" panose="020B0604020202020204" pitchFamily="34" charset="0"/>
            </a:endParaRPr>
          </a:p>
        </p:txBody>
      </p:sp>
      <p:sp>
        <p:nvSpPr>
          <p:cNvPr id="38" name="Pentagon 37"/>
          <p:cNvSpPr/>
          <p:nvPr/>
        </p:nvSpPr>
        <p:spPr>
          <a:xfrm>
            <a:off x="5607864" y="4483954"/>
            <a:ext cx="864096" cy="445283"/>
          </a:xfrm>
          <a:prstGeom prst="homePlate">
            <a:avLst/>
          </a:prstGeom>
          <a:solidFill>
            <a:srgbClr val="DCEAF0"/>
          </a:solidFill>
          <a:ln>
            <a:solidFill>
              <a:srgbClr val="004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p:cNvSpPr txBox="1"/>
          <p:nvPr/>
        </p:nvSpPr>
        <p:spPr>
          <a:xfrm>
            <a:off x="5580112" y="4485028"/>
            <a:ext cx="936104" cy="369332"/>
          </a:xfrm>
          <a:prstGeom prst="rect">
            <a:avLst/>
          </a:prstGeom>
          <a:noFill/>
        </p:spPr>
        <p:txBody>
          <a:bodyPr wrap="square" rtlCol="0">
            <a:spAutoFit/>
          </a:bodyPr>
          <a:lstStyle/>
          <a:p>
            <a:r>
              <a:rPr lang="en-GB" dirty="0" err="1">
                <a:latin typeface="Arial" panose="020B0604020202020204" pitchFamily="34" charset="0"/>
                <a:cs typeface="Arial" panose="020B0604020202020204" pitchFamily="34" charset="0"/>
              </a:rPr>
              <a:t>Oes</a:t>
            </a:r>
            <a:endParaRPr lang="en-GB" dirty="0">
              <a:latin typeface="Arial" panose="020B0604020202020204" pitchFamily="34" charset="0"/>
              <a:cs typeface="Arial" panose="020B0604020202020204" pitchFamily="34" charset="0"/>
            </a:endParaRPr>
          </a:p>
        </p:txBody>
      </p:sp>
      <p:pic>
        <p:nvPicPr>
          <p:cNvPr id="29" name="Picture 28" descr="Safeguarding PPoint Header Welsh.jpg">
            <a:extLst>
              <a:ext uri="{FF2B5EF4-FFF2-40B4-BE49-F238E27FC236}">
                <a16:creationId xmlns:a16="http://schemas.microsoft.com/office/drawing/2014/main" id="{850DBF81-078C-4C7C-939E-823E9AC3BDBD}"/>
              </a:ext>
            </a:extLst>
          </p:cNvPr>
          <p:cNvPicPr>
            <a:picLocks noChangeAspect="1"/>
          </p:cNvPicPr>
          <p:nvPr/>
        </p:nvPicPr>
        <p:blipFill>
          <a:blip r:embed="rId4" cstate="print"/>
          <a:stretch>
            <a:fillRect/>
          </a:stretch>
        </p:blipFill>
        <p:spPr>
          <a:xfrm>
            <a:off x="0" y="86582"/>
            <a:ext cx="9144000" cy="822138"/>
          </a:xfrm>
          <a:prstGeom prst="rect">
            <a:avLst/>
          </a:prstGeom>
        </p:spPr>
      </p:pic>
    </p:spTree>
    <p:extLst>
      <p:ext uri="{BB962C8B-B14F-4D97-AF65-F5344CB8AC3E}">
        <p14:creationId xmlns:p14="http://schemas.microsoft.com/office/powerpoint/2010/main" val="351106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70237"/>
            <a:ext cx="8229600" cy="4525963"/>
          </a:xfrm>
        </p:spPr>
        <p:txBody>
          <a:bodyPr>
            <a:normAutofit/>
          </a:bodyPr>
          <a:lstStyle/>
          <a:p>
            <a:pPr>
              <a:buNone/>
            </a:pPr>
            <a:r>
              <a:rPr lang="en-GB" sz="2400" dirty="0"/>
              <a:t>   </a:t>
            </a:r>
          </a:p>
          <a:p>
            <a:endParaRPr lang="en-US" sz="2400" dirty="0"/>
          </a:p>
        </p:txBody>
      </p:sp>
      <p:sp>
        <p:nvSpPr>
          <p:cNvPr id="4" name="Slide Number Placeholder 3"/>
          <p:cNvSpPr>
            <a:spLocks noGrp="1"/>
          </p:cNvSpPr>
          <p:nvPr>
            <p:ph type="sldNum" sz="quarter" idx="12"/>
          </p:nvPr>
        </p:nvSpPr>
        <p:spPr/>
        <p:txBody>
          <a:bodyPr/>
          <a:lstStyle/>
          <a:p>
            <a:fld id="{B19A37A3-FA65-4B99-9FFC-3CCE217C6C58}" type="slidenum">
              <a:rPr lang="en-US" smtClean="0"/>
              <a:pPr/>
              <a:t>23</a:t>
            </a:fld>
            <a:endParaRPr lang="en-US" dirty="0"/>
          </a:p>
        </p:txBody>
      </p:sp>
      <p:sp>
        <p:nvSpPr>
          <p:cNvPr id="5" name="Title 4"/>
          <p:cNvSpPr>
            <a:spLocks noGrp="1"/>
          </p:cNvSpPr>
          <p:nvPr>
            <p:ph type="title"/>
          </p:nvPr>
        </p:nvSpPr>
        <p:spPr>
          <a:xfrm>
            <a:off x="467544" y="1124744"/>
            <a:ext cx="8229600" cy="720080"/>
          </a:xfrm>
        </p:spPr>
        <p:txBody>
          <a:bodyPr>
            <a:noAutofit/>
          </a:bodyPr>
          <a:lstStyle/>
          <a:p>
            <a:r>
              <a:rPr lang="en-GB" sz="3600" dirty="0">
                <a:solidFill>
                  <a:srgbClr val="004C53"/>
                </a:solidFill>
                <a:latin typeface="Arial" panose="020B0604020202020204" pitchFamily="34" charset="0"/>
                <a:cs typeface="Arial" panose="020B0604020202020204" pitchFamily="34" charset="0"/>
              </a:rPr>
              <a:t>Camdriniaeth ac esgeulustod – oedolion</a:t>
            </a:r>
          </a:p>
        </p:txBody>
      </p:sp>
      <p:sp>
        <p:nvSpPr>
          <p:cNvPr id="7" name="Rounded Rectangle 6"/>
          <p:cNvSpPr/>
          <p:nvPr/>
        </p:nvSpPr>
        <p:spPr>
          <a:xfrm>
            <a:off x="1907704" y="2132856"/>
            <a:ext cx="5472608" cy="2448272"/>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indent="-285750">
              <a:buFont typeface="Arial" panose="020B0604020202020204" pitchFamily="34" charset="0"/>
              <a:buChar char="•"/>
            </a:pPr>
            <a:r>
              <a:rPr lang="cy-GB" sz="2000" b="1" dirty="0">
                <a:solidFill>
                  <a:schemeClr val="tx1"/>
                </a:solidFill>
                <a:latin typeface="Arial" panose="020B0604020202020204" pitchFamily="34" charset="0"/>
                <a:cs typeface="Arial" panose="020B0604020202020204" pitchFamily="34" charset="0"/>
              </a:rPr>
              <a:t>corfforol</a:t>
            </a:r>
          </a:p>
          <a:p>
            <a:pPr marL="720000" indent="-285750">
              <a:buFont typeface="Arial" panose="020B0604020202020204" pitchFamily="34" charset="0"/>
              <a:buChar char="•"/>
            </a:pPr>
            <a:r>
              <a:rPr lang="cy-GB" sz="2000" b="1" dirty="0">
                <a:solidFill>
                  <a:schemeClr val="tx1"/>
                </a:solidFill>
                <a:latin typeface="Arial" panose="020B0604020202020204" pitchFamily="34" charset="0"/>
                <a:cs typeface="Arial" panose="020B0604020202020204" pitchFamily="34" charset="0"/>
              </a:rPr>
              <a:t>rhywiol</a:t>
            </a:r>
          </a:p>
          <a:p>
            <a:pPr marL="720000" indent="-285750">
              <a:buFont typeface="Arial" panose="020B0604020202020204" pitchFamily="34" charset="0"/>
              <a:buChar char="•"/>
            </a:pPr>
            <a:r>
              <a:rPr lang="cy-GB" sz="2000" b="1" dirty="0">
                <a:solidFill>
                  <a:schemeClr val="tx1"/>
                </a:solidFill>
                <a:latin typeface="Arial" panose="020B0604020202020204" pitchFamily="34" charset="0"/>
                <a:cs typeface="Arial" panose="020B0604020202020204" pitchFamily="34" charset="0"/>
              </a:rPr>
              <a:t>seicolegol</a:t>
            </a:r>
          </a:p>
          <a:p>
            <a:pPr marL="720000" indent="-285750">
              <a:buFont typeface="Arial" panose="020B0604020202020204" pitchFamily="34" charset="0"/>
              <a:buChar char="•"/>
            </a:pPr>
            <a:r>
              <a:rPr lang="cy-GB" sz="2000" b="1" dirty="0">
                <a:solidFill>
                  <a:schemeClr val="tx1"/>
                </a:solidFill>
                <a:latin typeface="Arial" panose="020B0604020202020204" pitchFamily="34" charset="0"/>
                <a:cs typeface="Arial" panose="020B0604020202020204" pitchFamily="34" charset="0"/>
              </a:rPr>
              <a:t>emosiynol</a:t>
            </a:r>
          </a:p>
          <a:p>
            <a:pPr marL="720000" indent="-285750">
              <a:buFont typeface="Arial" panose="020B0604020202020204" pitchFamily="34" charset="0"/>
              <a:buChar char="•"/>
            </a:pPr>
            <a:r>
              <a:rPr lang="cy-GB" sz="2000" b="1" dirty="0">
                <a:solidFill>
                  <a:schemeClr val="tx1"/>
                </a:solidFill>
                <a:latin typeface="Arial" panose="020B0604020202020204" pitchFamily="34" charset="0"/>
                <a:cs typeface="Arial" panose="020B0604020202020204" pitchFamily="34" charset="0"/>
              </a:rPr>
              <a:t>ariannol</a:t>
            </a:r>
          </a:p>
          <a:p>
            <a:pPr marL="720000" indent="-285750">
              <a:buFont typeface="Arial" panose="020B0604020202020204" pitchFamily="34" charset="0"/>
              <a:buChar char="•"/>
            </a:pPr>
            <a:r>
              <a:rPr lang="cy-GB" sz="2000" b="1" dirty="0">
                <a:solidFill>
                  <a:schemeClr val="tx1"/>
                </a:solidFill>
                <a:latin typeface="Arial" panose="020B0604020202020204" pitchFamily="34" charset="0"/>
                <a:cs typeface="Arial" panose="020B0604020202020204" pitchFamily="34" charset="0"/>
              </a:rPr>
              <a:t>esgeulustod.</a:t>
            </a:r>
          </a:p>
          <a:p>
            <a:pPr marL="285750" indent="-285750" algn="ctr">
              <a:buFont typeface="Arial" panose="020B0604020202020204" pitchFamily="34" charset="0"/>
              <a:buChar char="•"/>
            </a:pPr>
            <a:endParaRPr lang="cy-GB" sz="1100" b="1" dirty="0">
              <a:solidFill>
                <a:schemeClr val="tx1"/>
              </a:solidFill>
              <a:latin typeface="Arial" panose="020B0604020202020204" pitchFamily="34" charset="0"/>
              <a:cs typeface="Arial" panose="020B0604020202020204" pitchFamily="34" charset="0"/>
            </a:endParaRPr>
          </a:p>
          <a:p>
            <a:pPr algn="ctr"/>
            <a:r>
              <a:rPr lang="cy-GB" sz="2000" b="1" dirty="0">
                <a:solidFill>
                  <a:schemeClr val="tx1"/>
                </a:solidFill>
                <a:latin typeface="Arial" panose="020B0604020202020204" pitchFamily="34" charset="0"/>
                <a:cs typeface="Arial" panose="020B0604020202020204" pitchFamily="34" charset="0"/>
              </a:rPr>
              <a:t> Yn digwydd mewn unrhyw leoliad</a:t>
            </a:r>
          </a:p>
        </p:txBody>
      </p:sp>
      <p:sp>
        <p:nvSpPr>
          <p:cNvPr id="8" name="Rounded Rectangle 7"/>
          <p:cNvSpPr/>
          <p:nvPr/>
        </p:nvSpPr>
        <p:spPr>
          <a:xfrm>
            <a:off x="1979712" y="4725144"/>
            <a:ext cx="5400600" cy="1862166"/>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indent="-285750">
              <a:buFont typeface="Arial" panose="020B0604020202020204" pitchFamily="34" charset="0"/>
              <a:buChar char="•"/>
            </a:pPr>
            <a:r>
              <a:rPr lang="cy-GB" sz="2000" b="1" dirty="0">
                <a:solidFill>
                  <a:schemeClr val="tx1"/>
                </a:solidFill>
                <a:latin typeface="Arial" panose="020B0604020202020204" pitchFamily="34" charset="0"/>
                <a:cs typeface="Arial" panose="020B0604020202020204" pitchFamily="34" charset="0"/>
              </a:rPr>
              <a:t>troseddau treisgar</a:t>
            </a:r>
          </a:p>
          <a:p>
            <a:pPr marL="720000" indent="-285750">
              <a:buFont typeface="Arial" panose="020B0604020202020204" pitchFamily="34" charset="0"/>
              <a:buChar char="•"/>
            </a:pPr>
            <a:r>
              <a:rPr lang="cy-GB" sz="2000" b="1" dirty="0">
                <a:solidFill>
                  <a:schemeClr val="tx1"/>
                </a:solidFill>
                <a:latin typeface="Arial" panose="020B0604020202020204" pitchFamily="34" charset="0"/>
                <a:cs typeface="Arial" panose="020B0604020202020204" pitchFamily="34" charset="0"/>
              </a:rPr>
              <a:t>troseddau rhywiol</a:t>
            </a:r>
          </a:p>
          <a:p>
            <a:pPr marL="720000" indent="-285750">
              <a:buFont typeface="Arial" panose="020B0604020202020204" pitchFamily="34" charset="0"/>
              <a:buChar char="•"/>
            </a:pPr>
            <a:r>
              <a:rPr lang="cy-GB" sz="2000" b="1" dirty="0">
                <a:solidFill>
                  <a:schemeClr val="tx1"/>
                </a:solidFill>
                <a:latin typeface="Arial" panose="020B0604020202020204" pitchFamily="34" charset="0"/>
                <a:cs typeface="Arial" panose="020B0604020202020204" pitchFamily="34" charset="0"/>
              </a:rPr>
              <a:t>troseddau eiddo</a:t>
            </a:r>
          </a:p>
          <a:p>
            <a:pPr marL="720000" indent="-285750">
              <a:buFont typeface="Arial" panose="020B0604020202020204" pitchFamily="34" charset="0"/>
              <a:buChar char="•"/>
            </a:pPr>
            <a:r>
              <a:rPr lang="cy-GB" sz="2000" b="1" dirty="0">
                <a:solidFill>
                  <a:schemeClr val="tx1"/>
                </a:solidFill>
                <a:latin typeface="Arial" panose="020B0604020202020204" pitchFamily="34" charset="0"/>
                <a:cs typeface="Arial" panose="020B0604020202020204" pitchFamily="34" charset="0"/>
              </a:rPr>
              <a:t>troseddau casineb</a:t>
            </a:r>
          </a:p>
          <a:p>
            <a:pPr marL="720000" indent="-285750">
              <a:buFont typeface="Arial" panose="020B0604020202020204" pitchFamily="34" charset="0"/>
              <a:buChar char="•"/>
            </a:pPr>
            <a:r>
              <a:rPr lang="cy-GB" sz="2000" b="1" dirty="0">
                <a:solidFill>
                  <a:schemeClr val="tx1"/>
                </a:solidFill>
                <a:latin typeface="Arial" panose="020B0604020202020204" pitchFamily="34" charset="0"/>
                <a:cs typeface="Arial" panose="020B0604020202020204" pitchFamily="34" charset="0"/>
              </a:rPr>
              <a:t>camfanteisio.</a:t>
            </a:r>
          </a:p>
        </p:txBody>
      </p:sp>
      <p:pic>
        <p:nvPicPr>
          <p:cNvPr id="9" name="Picture 8" descr="Safeguarding PPoint Header Welsh.jpg">
            <a:extLst>
              <a:ext uri="{FF2B5EF4-FFF2-40B4-BE49-F238E27FC236}">
                <a16:creationId xmlns:a16="http://schemas.microsoft.com/office/drawing/2014/main" id="{758A63F1-B31A-4FBC-8DE4-BBE8E59F1C61}"/>
              </a:ext>
            </a:extLst>
          </p:cNvPr>
          <p:cNvPicPr>
            <a:picLocks noChangeAspect="1"/>
          </p:cNvPicPr>
          <p:nvPr/>
        </p:nvPicPr>
        <p:blipFill>
          <a:blip r:embed="rId3" cstate="print"/>
          <a:stretch>
            <a:fillRect/>
          </a:stretch>
        </p:blipFill>
        <p:spPr>
          <a:xfrm>
            <a:off x="0" y="0"/>
            <a:ext cx="9144000" cy="822138"/>
          </a:xfrm>
          <a:prstGeom prst="rect">
            <a:avLst/>
          </a:prstGeom>
        </p:spPr>
      </p:pic>
    </p:spTree>
    <p:extLst>
      <p:ext uri="{BB962C8B-B14F-4D97-AF65-F5344CB8AC3E}">
        <p14:creationId xmlns:p14="http://schemas.microsoft.com/office/powerpoint/2010/main" val="97062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70237"/>
            <a:ext cx="8229600" cy="4525963"/>
          </a:xfrm>
        </p:spPr>
        <p:txBody>
          <a:bodyPr>
            <a:normAutofit/>
          </a:bodyPr>
          <a:lstStyle/>
          <a:p>
            <a:pPr>
              <a:buNone/>
            </a:pPr>
            <a:r>
              <a:rPr lang="en-GB" sz="2400" dirty="0"/>
              <a:t>   </a:t>
            </a:r>
          </a:p>
          <a:p>
            <a:endParaRPr lang="en-US" sz="2400" dirty="0"/>
          </a:p>
        </p:txBody>
      </p:sp>
      <p:sp>
        <p:nvSpPr>
          <p:cNvPr id="4" name="Slide Number Placeholder 3"/>
          <p:cNvSpPr>
            <a:spLocks noGrp="1"/>
          </p:cNvSpPr>
          <p:nvPr>
            <p:ph type="sldNum" sz="quarter" idx="12"/>
          </p:nvPr>
        </p:nvSpPr>
        <p:spPr/>
        <p:txBody>
          <a:bodyPr/>
          <a:lstStyle/>
          <a:p>
            <a:fld id="{B19A37A3-FA65-4B99-9FFC-3CCE217C6C58}" type="slidenum">
              <a:rPr lang="en-US" smtClean="0"/>
              <a:pPr/>
              <a:t>24</a:t>
            </a:fld>
            <a:endParaRPr lang="en-US"/>
          </a:p>
        </p:txBody>
      </p:sp>
      <p:pic>
        <p:nvPicPr>
          <p:cNvPr id="6" name="Picture 5" descr="Safeguarding PPoint Header.jpg"/>
          <p:cNvPicPr>
            <a:picLocks noChangeAspect="1"/>
          </p:cNvPicPr>
          <p:nvPr/>
        </p:nvPicPr>
        <p:blipFill>
          <a:blip r:embed="rId3" cstate="print"/>
          <a:stretch>
            <a:fillRect/>
          </a:stretch>
        </p:blipFill>
        <p:spPr>
          <a:xfrm>
            <a:off x="0" y="0"/>
            <a:ext cx="9144000" cy="820226"/>
          </a:xfrm>
          <a:prstGeom prst="rect">
            <a:avLst/>
          </a:prstGeom>
        </p:spPr>
      </p:pic>
      <p:sp>
        <p:nvSpPr>
          <p:cNvPr id="5" name="Title 4"/>
          <p:cNvSpPr>
            <a:spLocks noGrp="1"/>
          </p:cNvSpPr>
          <p:nvPr>
            <p:ph type="title"/>
          </p:nvPr>
        </p:nvSpPr>
        <p:spPr>
          <a:xfrm>
            <a:off x="467544" y="1124744"/>
            <a:ext cx="8229600" cy="720080"/>
          </a:xfrm>
        </p:spPr>
        <p:txBody>
          <a:bodyPr>
            <a:noAutofit/>
          </a:bodyPr>
          <a:lstStyle/>
          <a:p>
            <a:r>
              <a:rPr lang="en-GB" sz="3600" dirty="0">
                <a:solidFill>
                  <a:srgbClr val="004C53"/>
                </a:solidFill>
                <a:latin typeface="Arial" panose="020B0604020202020204" pitchFamily="34" charset="0"/>
                <a:cs typeface="Arial" panose="020B0604020202020204" pitchFamily="34" charset="0"/>
              </a:rPr>
              <a:t>Camdriniaeth, esgeulustod </a:t>
            </a:r>
            <a:br>
              <a:rPr lang="en-GB" sz="3600" dirty="0">
                <a:solidFill>
                  <a:srgbClr val="004C53"/>
                </a:solidFill>
                <a:latin typeface="Arial" panose="020B0604020202020204" pitchFamily="34" charset="0"/>
                <a:cs typeface="Arial" panose="020B0604020202020204" pitchFamily="34" charset="0"/>
              </a:rPr>
            </a:br>
            <a:r>
              <a:rPr lang="en-GB" sz="3600" dirty="0">
                <a:solidFill>
                  <a:srgbClr val="004C53"/>
                </a:solidFill>
                <a:latin typeface="Arial" panose="020B0604020202020204" pitchFamily="34" charset="0"/>
                <a:cs typeface="Arial" panose="020B0604020202020204" pitchFamily="34" charset="0"/>
              </a:rPr>
              <a:t>a niwed – plant </a:t>
            </a:r>
          </a:p>
        </p:txBody>
      </p:sp>
      <p:sp>
        <p:nvSpPr>
          <p:cNvPr id="9" name="Rounded Rectangle 8"/>
          <p:cNvSpPr/>
          <p:nvPr/>
        </p:nvSpPr>
        <p:spPr>
          <a:xfrm>
            <a:off x="1187624" y="2316658"/>
            <a:ext cx="6552728" cy="968326"/>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latin typeface="Arial" panose="020B0604020202020204" pitchFamily="34" charset="0"/>
                <a:cs typeface="Arial" panose="020B0604020202020204" pitchFamily="34" charset="0"/>
              </a:rPr>
              <a:t>Camdriniaeth – camdriniaeth </a:t>
            </a:r>
            <a:r>
              <a:rPr lang="en-GB" sz="2000" b="1" dirty="0" err="1">
                <a:solidFill>
                  <a:schemeClr val="tx1"/>
                </a:solidFill>
                <a:latin typeface="Arial" panose="020B0604020202020204" pitchFamily="34" charset="0"/>
                <a:cs typeface="Arial" panose="020B0604020202020204" pitchFamily="34" charset="0"/>
              </a:rPr>
              <a:t>gorfforol</a:t>
            </a:r>
            <a:r>
              <a:rPr lang="en-GB" sz="2000" b="1" dirty="0">
                <a:solidFill>
                  <a:schemeClr val="tx1"/>
                </a:solidFill>
                <a:latin typeface="Arial" panose="020B0604020202020204" pitchFamily="34" charset="0"/>
                <a:cs typeface="Arial" panose="020B0604020202020204" pitchFamily="34" charset="0"/>
              </a:rPr>
              <a:t>, </a:t>
            </a:r>
            <a:r>
              <a:rPr lang="en-GB" sz="2000" b="1" dirty="0" err="1">
                <a:solidFill>
                  <a:schemeClr val="tx1"/>
                </a:solidFill>
                <a:latin typeface="Arial" panose="020B0604020202020204" pitchFamily="34" charset="0"/>
                <a:cs typeface="Arial" panose="020B0604020202020204" pitchFamily="34" charset="0"/>
              </a:rPr>
              <a:t>rywiol</a:t>
            </a:r>
            <a:r>
              <a:rPr lang="en-GB" sz="2000" b="1" dirty="0">
                <a:solidFill>
                  <a:schemeClr val="tx1"/>
                </a:solidFill>
                <a:latin typeface="Arial" panose="020B0604020202020204" pitchFamily="34" charset="0"/>
                <a:cs typeface="Arial" panose="020B0604020202020204" pitchFamily="34" charset="0"/>
              </a:rPr>
              <a:t>, </a:t>
            </a:r>
            <a:r>
              <a:rPr lang="en-GB" sz="2000" b="1" dirty="0" err="1">
                <a:solidFill>
                  <a:schemeClr val="tx1"/>
                </a:solidFill>
                <a:latin typeface="Arial" panose="020B0604020202020204" pitchFamily="34" charset="0"/>
                <a:cs typeface="Arial" panose="020B0604020202020204" pitchFamily="34" charset="0"/>
              </a:rPr>
              <a:t>seicolegol</a:t>
            </a:r>
            <a:r>
              <a:rPr lang="en-GB" sz="2000" b="1" dirty="0">
                <a:solidFill>
                  <a:schemeClr val="tx1"/>
                </a:solidFill>
                <a:latin typeface="Arial" panose="020B0604020202020204" pitchFamily="34" charset="0"/>
                <a:cs typeface="Arial" panose="020B0604020202020204" pitchFamily="34" charset="0"/>
              </a:rPr>
              <a:t>, </a:t>
            </a:r>
            <a:r>
              <a:rPr lang="en-GB" sz="2000" b="1" dirty="0" err="1">
                <a:solidFill>
                  <a:schemeClr val="tx1"/>
                </a:solidFill>
                <a:latin typeface="Arial" panose="020B0604020202020204" pitchFamily="34" charset="0"/>
                <a:cs typeface="Arial" panose="020B0604020202020204" pitchFamily="34" charset="0"/>
              </a:rPr>
              <a:t>emosiynol</a:t>
            </a:r>
            <a:r>
              <a:rPr lang="en-GB" sz="2000" b="1" dirty="0">
                <a:solidFill>
                  <a:schemeClr val="tx1"/>
                </a:solidFill>
                <a:latin typeface="Arial" panose="020B0604020202020204" pitchFamily="34" charset="0"/>
                <a:cs typeface="Arial" panose="020B0604020202020204" pitchFamily="34" charset="0"/>
              </a:rPr>
              <a:t> neu </a:t>
            </a:r>
            <a:r>
              <a:rPr lang="en-GB" sz="2000" b="1" dirty="0" err="1">
                <a:solidFill>
                  <a:schemeClr val="tx1"/>
                </a:solidFill>
                <a:latin typeface="Arial" panose="020B0604020202020204" pitchFamily="34" charset="0"/>
                <a:cs typeface="Arial" panose="020B0604020202020204" pitchFamily="34" charset="0"/>
              </a:rPr>
              <a:t>ariannol</a:t>
            </a:r>
            <a:endParaRPr lang="en-GB" sz="2000" b="1"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1187624" y="3429000"/>
            <a:ext cx="6552728" cy="1584176"/>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latin typeface="Arial" panose="020B0604020202020204" pitchFamily="34" charset="0"/>
                <a:cs typeface="Arial" panose="020B0604020202020204" pitchFamily="34" charset="0"/>
              </a:rPr>
              <a:t>Esgeulustod – </a:t>
            </a:r>
            <a:r>
              <a:rPr lang="en-GB" sz="2000" b="1" dirty="0" err="1">
                <a:solidFill>
                  <a:schemeClr val="tx1"/>
                </a:solidFill>
                <a:latin typeface="Arial" panose="020B0604020202020204" pitchFamily="34" charset="0"/>
                <a:cs typeface="Arial" panose="020B0604020202020204" pitchFamily="34" charset="0"/>
              </a:rPr>
              <a:t>methiant</a:t>
            </a:r>
            <a:r>
              <a:rPr lang="en-GB" sz="2000" b="1" dirty="0">
                <a:solidFill>
                  <a:schemeClr val="tx1"/>
                </a:solidFill>
                <a:latin typeface="Arial" panose="020B0604020202020204" pitchFamily="34" charset="0"/>
                <a:cs typeface="Arial" panose="020B0604020202020204" pitchFamily="34" charset="0"/>
              </a:rPr>
              <a:t> i </a:t>
            </a:r>
            <a:r>
              <a:rPr lang="en-GB" sz="2000" b="1" dirty="0" err="1">
                <a:solidFill>
                  <a:schemeClr val="tx1"/>
                </a:solidFill>
                <a:latin typeface="Arial" panose="020B0604020202020204" pitchFamily="34" charset="0"/>
                <a:cs typeface="Arial" panose="020B0604020202020204" pitchFamily="34" charset="0"/>
              </a:rPr>
              <a:t>ddiwallu</a:t>
            </a:r>
            <a:r>
              <a:rPr lang="en-GB" sz="2000" b="1" dirty="0">
                <a:solidFill>
                  <a:schemeClr val="tx1"/>
                </a:solidFill>
                <a:latin typeface="Arial" panose="020B0604020202020204" pitchFamily="34" charset="0"/>
                <a:cs typeface="Arial" panose="020B0604020202020204" pitchFamily="34" charset="0"/>
              </a:rPr>
              <a:t> anghenion </a:t>
            </a:r>
            <a:r>
              <a:rPr lang="en-GB" sz="2000" b="1" dirty="0" err="1">
                <a:solidFill>
                  <a:schemeClr val="tx1"/>
                </a:solidFill>
                <a:latin typeface="Arial" panose="020B0604020202020204" pitchFamily="34" charset="0"/>
                <a:cs typeface="Arial" panose="020B0604020202020204" pitchFamily="34" charset="0"/>
              </a:rPr>
              <a:t>corfforol</a:t>
            </a:r>
            <a:r>
              <a:rPr lang="en-GB" sz="2000" b="1" dirty="0">
                <a:solidFill>
                  <a:schemeClr val="tx1"/>
                </a:solidFill>
                <a:latin typeface="Arial" panose="020B0604020202020204" pitchFamily="34" charset="0"/>
                <a:cs typeface="Arial" panose="020B0604020202020204" pitchFamily="34" charset="0"/>
              </a:rPr>
              <a:t>, </a:t>
            </a:r>
            <a:r>
              <a:rPr lang="en-GB" sz="2000" b="1" dirty="0" err="1">
                <a:solidFill>
                  <a:schemeClr val="tx1"/>
                </a:solidFill>
                <a:latin typeface="Arial" panose="020B0604020202020204" pitchFamily="34" charset="0"/>
                <a:cs typeface="Arial" panose="020B0604020202020204" pitchFamily="34" charset="0"/>
              </a:rPr>
              <a:t>emosiynol</a:t>
            </a:r>
            <a:r>
              <a:rPr lang="en-GB" sz="2000" b="1" dirty="0">
                <a:solidFill>
                  <a:schemeClr val="tx1"/>
                </a:solidFill>
                <a:latin typeface="Arial" panose="020B0604020202020204" pitchFamily="34" charset="0"/>
                <a:cs typeface="Arial" panose="020B0604020202020204" pitchFamily="34" charset="0"/>
              </a:rPr>
              <a:t>, cymdeithasol neu </a:t>
            </a:r>
            <a:r>
              <a:rPr lang="en-GB" sz="2000" b="1" dirty="0" err="1">
                <a:solidFill>
                  <a:schemeClr val="tx1"/>
                </a:solidFill>
                <a:latin typeface="Arial" panose="020B0604020202020204" pitchFamily="34" charset="0"/>
                <a:cs typeface="Arial" panose="020B0604020202020204" pitchFamily="34" charset="0"/>
              </a:rPr>
              <a:t>seicolegol</a:t>
            </a:r>
            <a:r>
              <a:rPr lang="en-GB" sz="2000" b="1" dirty="0">
                <a:solidFill>
                  <a:schemeClr val="tx1"/>
                </a:solidFill>
                <a:latin typeface="Arial" panose="020B0604020202020204" pitchFamily="34" charset="0"/>
                <a:cs typeface="Arial" panose="020B0604020202020204" pitchFamily="34" charset="0"/>
              </a:rPr>
              <a:t> </a:t>
            </a:r>
            <a:r>
              <a:rPr lang="en-GB" sz="2000" b="1" dirty="0" err="1">
                <a:solidFill>
                  <a:schemeClr val="tx1"/>
                </a:solidFill>
                <a:latin typeface="Arial" panose="020B0604020202020204" pitchFamily="34" charset="0"/>
                <a:cs typeface="Arial" panose="020B0604020202020204" pitchFamily="34" charset="0"/>
              </a:rPr>
              <a:t>sylfaenol</a:t>
            </a:r>
            <a:r>
              <a:rPr lang="en-GB" sz="2000" b="1" dirty="0">
                <a:solidFill>
                  <a:schemeClr val="tx1"/>
                </a:solidFill>
                <a:latin typeface="Arial" panose="020B0604020202020204" pitchFamily="34" charset="0"/>
                <a:cs typeface="Arial" panose="020B0604020202020204" pitchFamily="34" charset="0"/>
              </a:rPr>
              <a:t> person, sy’n </a:t>
            </a:r>
            <a:r>
              <a:rPr lang="en-GB" sz="2000" b="1" dirty="0" err="1">
                <a:solidFill>
                  <a:schemeClr val="tx1"/>
                </a:solidFill>
                <a:latin typeface="Arial" panose="020B0604020202020204" pitchFamily="34" charset="0"/>
                <a:cs typeface="Arial" panose="020B0604020202020204" pitchFamily="34" charset="0"/>
              </a:rPr>
              <a:t>debygol</a:t>
            </a:r>
            <a:r>
              <a:rPr lang="en-GB" sz="2000" b="1" dirty="0">
                <a:solidFill>
                  <a:schemeClr val="tx1"/>
                </a:solidFill>
                <a:latin typeface="Arial" panose="020B0604020202020204" pitchFamily="34" charset="0"/>
                <a:cs typeface="Arial" panose="020B0604020202020204" pitchFamily="34" charset="0"/>
              </a:rPr>
              <a:t> o </a:t>
            </a:r>
            <a:r>
              <a:rPr lang="en-GB" sz="2000" b="1" dirty="0" err="1">
                <a:solidFill>
                  <a:schemeClr val="tx1"/>
                </a:solidFill>
                <a:latin typeface="Arial" panose="020B0604020202020204" pitchFamily="34" charset="0"/>
                <a:cs typeface="Arial" panose="020B0604020202020204" pitchFamily="34" charset="0"/>
              </a:rPr>
              <a:t>arwain</a:t>
            </a:r>
            <a:r>
              <a:rPr lang="en-GB" sz="2000" b="1" dirty="0">
                <a:solidFill>
                  <a:schemeClr val="tx1"/>
                </a:solidFill>
                <a:latin typeface="Arial" panose="020B0604020202020204" pitchFamily="34" charset="0"/>
                <a:cs typeface="Arial" panose="020B0604020202020204" pitchFamily="34" charset="0"/>
              </a:rPr>
              <a:t> at </a:t>
            </a:r>
            <a:r>
              <a:rPr lang="en-GB" sz="2000" b="1" dirty="0" err="1">
                <a:solidFill>
                  <a:schemeClr val="tx1"/>
                </a:solidFill>
                <a:latin typeface="Arial" panose="020B0604020202020204" pitchFamily="34" charset="0"/>
                <a:cs typeface="Arial" panose="020B0604020202020204" pitchFamily="34" charset="0"/>
              </a:rPr>
              <a:t>amharu</a:t>
            </a:r>
            <a:r>
              <a:rPr lang="en-GB" sz="2000" b="1" dirty="0">
                <a:solidFill>
                  <a:schemeClr val="tx1"/>
                </a:solidFill>
                <a:latin typeface="Arial" panose="020B0604020202020204" pitchFamily="34" charset="0"/>
                <a:cs typeface="Arial" panose="020B0604020202020204" pitchFamily="34" charset="0"/>
              </a:rPr>
              <a:t> ar lesiant y person</a:t>
            </a:r>
          </a:p>
        </p:txBody>
      </p:sp>
      <p:sp>
        <p:nvSpPr>
          <p:cNvPr id="11" name="Rounded Rectangle 10"/>
          <p:cNvSpPr/>
          <p:nvPr/>
        </p:nvSpPr>
        <p:spPr>
          <a:xfrm>
            <a:off x="1187624" y="5157192"/>
            <a:ext cx="6552728" cy="1434087"/>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latin typeface="Arial" panose="020B0604020202020204" pitchFamily="34" charset="0"/>
                <a:cs typeface="Arial" panose="020B0604020202020204" pitchFamily="34" charset="0"/>
              </a:rPr>
              <a:t>Niwed – camdriniaeth neu </a:t>
            </a:r>
            <a:r>
              <a:rPr lang="en-GB" sz="2000" b="1" dirty="0" err="1">
                <a:solidFill>
                  <a:schemeClr val="tx1"/>
                </a:solidFill>
                <a:latin typeface="Arial" panose="020B0604020202020204" pitchFamily="34" charset="0"/>
                <a:cs typeface="Arial" panose="020B0604020202020204" pitchFamily="34" charset="0"/>
              </a:rPr>
              <a:t>nam</a:t>
            </a:r>
            <a:r>
              <a:rPr lang="en-GB" sz="2000" b="1" dirty="0">
                <a:solidFill>
                  <a:schemeClr val="tx1"/>
                </a:solidFill>
                <a:latin typeface="Arial" panose="020B0604020202020204" pitchFamily="34" charset="0"/>
                <a:cs typeface="Arial" panose="020B0604020202020204" pitchFamily="34" charset="0"/>
              </a:rPr>
              <a:t> ar (a) </a:t>
            </a:r>
            <a:r>
              <a:rPr lang="en-GB" sz="2000" b="1" dirty="0" err="1">
                <a:solidFill>
                  <a:schemeClr val="tx1"/>
                </a:solidFill>
                <a:latin typeface="Arial" panose="020B0604020202020204" pitchFamily="34" charset="0"/>
                <a:cs typeface="Arial" panose="020B0604020202020204" pitchFamily="34" charset="0"/>
              </a:rPr>
              <a:t>iechyd</a:t>
            </a:r>
            <a:r>
              <a:rPr lang="en-GB" sz="2000" b="1" dirty="0">
                <a:solidFill>
                  <a:schemeClr val="tx1"/>
                </a:solidFill>
                <a:latin typeface="Arial" panose="020B0604020202020204" pitchFamily="34" charset="0"/>
                <a:cs typeface="Arial" panose="020B0604020202020204" pitchFamily="34" charset="0"/>
              </a:rPr>
              <a:t> </a:t>
            </a:r>
            <a:r>
              <a:rPr lang="en-GB" sz="2000" b="1" dirty="0" err="1">
                <a:solidFill>
                  <a:schemeClr val="tx1"/>
                </a:solidFill>
                <a:latin typeface="Arial" panose="020B0604020202020204" pitchFamily="34" charset="0"/>
                <a:cs typeface="Arial" panose="020B0604020202020204" pitchFamily="34" charset="0"/>
              </a:rPr>
              <a:t>corfforol</a:t>
            </a:r>
            <a:r>
              <a:rPr lang="en-GB" sz="2000" b="1" dirty="0">
                <a:solidFill>
                  <a:schemeClr val="tx1"/>
                </a:solidFill>
                <a:latin typeface="Arial" panose="020B0604020202020204" pitchFamily="34" charset="0"/>
                <a:cs typeface="Arial" panose="020B0604020202020204" pitchFamily="34" charset="0"/>
              </a:rPr>
              <a:t> neu </a:t>
            </a:r>
            <a:r>
              <a:rPr lang="en-GB" sz="2000" b="1" dirty="0" err="1">
                <a:solidFill>
                  <a:schemeClr val="tx1"/>
                </a:solidFill>
                <a:latin typeface="Arial" panose="020B0604020202020204" pitchFamily="34" charset="0"/>
                <a:cs typeface="Arial" panose="020B0604020202020204" pitchFamily="34" charset="0"/>
              </a:rPr>
              <a:t>iechyd</a:t>
            </a:r>
            <a:r>
              <a:rPr lang="en-GB" sz="2000" b="1" dirty="0">
                <a:solidFill>
                  <a:schemeClr val="tx1"/>
                </a:solidFill>
                <a:latin typeface="Arial" panose="020B0604020202020204" pitchFamily="34" charset="0"/>
                <a:cs typeface="Arial" panose="020B0604020202020204" pitchFamily="34" charset="0"/>
              </a:rPr>
              <a:t> meddwl, neu (b) </a:t>
            </a:r>
            <a:r>
              <a:rPr lang="en-GB" sz="2000" b="1" dirty="0" err="1">
                <a:solidFill>
                  <a:schemeClr val="tx1"/>
                </a:solidFill>
                <a:latin typeface="Arial" panose="020B0604020202020204" pitchFamily="34" charset="0"/>
                <a:cs typeface="Arial" panose="020B0604020202020204" pitchFamily="34" charset="0"/>
              </a:rPr>
              <a:t>datblygiad</a:t>
            </a:r>
            <a:r>
              <a:rPr lang="en-GB" sz="2000" b="1" dirty="0">
                <a:solidFill>
                  <a:schemeClr val="tx1"/>
                </a:solidFill>
                <a:latin typeface="Arial" panose="020B0604020202020204" pitchFamily="34" charset="0"/>
                <a:cs typeface="Arial" panose="020B0604020202020204" pitchFamily="34" charset="0"/>
              </a:rPr>
              <a:t> </a:t>
            </a:r>
            <a:r>
              <a:rPr lang="en-GB" sz="2000" b="1" dirty="0" err="1">
                <a:solidFill>
                  <a:schemeClr val="tx1"/>
                </a:solidFill>
                <a:latin typeface="Arial" panose="020B0604020202020204" pitchFamily="34" charset="0"/>
                <a:cs typeface="Arial" panose="020B0604020202020204" pitchFamily="34" charset="0"/>
              </a:rPr>
              <a:t>corfforol</a:t>
            </a:r>
            <a:r>
              <a:rPr lang="en-GB" sz="2000" b="1" dirty="0">
                <a:solidFill>
                  <a:schemeClr val="tx1"/>
                </a:solidFill>
                <a:latin typeface="Arial" panose="020B0604020202020204" pitchFamily="34" charset="0"/>
                <a:cs typeface="Arial" panose="020B0604020202020204" pitchFamily="34" charset="0"/>
              </a:rPr>
              <a:t>, </a:t>
            </a:r>
            <a:r>
              <a:rPr lang="en-GB" sz="2000" b="1" dirty="0" err="1">
                <a:solidFill>
                  <a:schemeClr val="tx1"/>
                </a:solidFill>
                <a:latin typeface="Arial" panose="020B0604020202020204" pitchFamily="34" charset="0"/>
                <a:cs typeface="Arial" panose="020B0604020202020204" pitchFamily="34" charset="0"/>
              </a:rPr>
              <a:t>deallusol</a:t>
            </a:r>
            <a:r>
              <a:rPr lang="en-GB" sz="2000" b="1" dirty="0">
                <a:solidFill>
                  <a:schemeClr val="tx1"/>
                </a:solidFill>
                <a:latin typeface="Arial" panose="020B0604020202020204" pitchFamily="34" charset="0"/>
                <a:cs typeface="Arial" panose="020B0604020202020204" pitchFamily="34" charset="0"/>
              </a:rPr>
              <a:t>, </a:t>
            </a:r>
            <a:r>
              <a:rPr lang="en-GB" sz="2000" b="1" dirty="0" err="1">
                <a:solidFill>
                  <a:schemeClr val="tx1"/>
                </a:solidFill>
                <a:latin typeface="Arial" panose="020B0604020202020204" pitchFamily="34" charset="0"/>
                <a:cs typeface="Arial" panose="020B0604020202020204" pitchFamily="34" charset="0"/>
              </a:rPr>
              <a:t>emosiynol</a:t>
            </a:r>
            <a:r>
              <a:rPr lang="en-GB" sz="2000" b="1" dirty="0">
                <a:solidFill>
                  <a:schemeClr val="tx1"/>
                </a:solidFill>
                <a:latin typeface="Arial" panose="020B0604020202020204" pitchFamily="34" charset="0"/>
                <a:cs typeface="Arial" panose="020B0604020202020204" pitchFamily="34" charset="0"/>
              </a:rPr>
              <a:t>, cymdeithasol neu </a:t>
            </a:r>
            <a:r>
              <a:rPr lang="en-GB" sz="2000" b="1" dirty="0" err="1">
                <a:solidFill>
                  <a:schemeClr val="tx1"/>
                </a:solidFill>
                <a:latin typeface="Arial" panose="020B0604020202020204" pitchFamily="34" charset="0"/>
                <a:cs typeface="Arial" panose="020B0604020202020204" pitchFamily="34" charset="0"/>
              </a:rPr>
              <a:t>ymddygiadol</a:t>
            </a:r>
            <a:endParaRPr lang="en-GB" sz="2000" b="1" dirty="0">
              <a:solidFill>
                <a:schemeClr val="tx1"/>
              </a:solidFill>
              <a:latin typeface="Arial" panose="020B0604020202020204" pitchFamily="34" charset="0"/>
              <a:cs typeface="Arial" panose="020B0604020202020204" pitchFamily="34" charset="0"/>
            </a:endParaRPr>
          </a:p>
        </p:txBody>
      </p:sp>
      <p:pic>
        <p:nvPicPr>
          <p:cNvPr id="12" name="Picture 11" descr="Safeguarding PPoint Header Welsh.jpg"/>
          <p:cNvPicPr>
            <a:picLocks noChangeAspect="1"/>
          </p:cNvPicPr>
          <p:nvPr/>
        </p:nvPicPr>
        <p:blipFill>
          <a:blip r:embed="rId4" cstate="print"/>
          <a:stretch>
            <a:fillRect/>
          </a:stretch>
        </p:blipFill>
        <p:spPr>
          <a:xfrm>
            <a:off x="0" y="0"/>
            <a:ext cx="9144000" cy="822138"/>
          </a:xfrm>
          <a:prstGeom prst="rect">
            <a:avLst/>
          </a:prstGeom>
        </p:spPr>
      </p:pic>
    </p:spTree>
    <p:extLst>
      <p:ext uri="{BB962C8B-B14F-4D97-AF65-F5344CB8AC3E}">
        <p14:creationId xmlns:p14="http://schemas.microsoft.com/office/powerpoint/2010/main" val="300074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pPr algn="l"/>
            <a:r>
              <a:rPr lang="en-US" dirty="0">
                <a:solidFill>
                  <a:srgbClr val="00464F"/>
                </a:solidFill>
              </a:rPr>
              <a:t>﻿</a:t>
            </a:r>
            <a:r>
              <a:rPr lang="en-US" dirty="0">
                <a:solidFill>
                  <a:srgbClr val="00464F"/>
                </a:solidFill>
                <a:latin typeface="Arial" panose="020B0604020202020204" pitchFamily="34" charset="0"/>
                <a:cs typeface="Arial" panose="020B0604020202020204" pitchFamily="34" charset="0"/>
              </a:rPr>
              <a:t>Gweithgaredd 5</a:t>
            </a:r>
          </a:p>
        </p:txBody>
      </p:sp>
      <p:sp>
        <p:nvSpPr>
          <p:cNvPr id="4" name="Slide Number Placeholder 3"/>
          <p:cNvSpPr>
            <a:spLocks noGrp="1"/>
          </p:cNvSpPr>
          <p:nvPr>
            <p:ph type="sldNum" sz="quarter" idx="12"/>
          </p:nvPr>
        </p:nvSpPr>
        <p:spPr/>
        <p:txBody>
          <a:bodyPr/>
          <a:lstStyle/>
          <a:p>
            <a:fld id="{B19A37A3-FA65-4B99-9FFC-3CCE217C6C58}" type="slidenum">
              <a:rPr lang="en-US" smtClean="0"/>
              <a:pPr/>
              <a:t>25</a:t>
            </a:fld>
            <a:endParaRPr lang="en-US"/>
          </a:p>
        </p:txBody>
      </p:sp>
      <p:pic>
        <p:nvPicPr>
          <p:cNvPr id="8" name="Picture 7"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sp>
        <p:nvSpPr>
          <p:cNvPr id="7" name="Rounded Rectangle 6"/>
          <p:cNvSpPr/>
          <p:nvPr/>
        </p:nvSpPr>
        <p:spPr>
          <a:xfrm>
            <a:off x="467544" y="2492896"/>
            <a:ext cx="7272808" cy="648072"/>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b="1" dirty="0">
                <a:solidFill>
                  <a:schemeClr val="tx1"/>
                </a:solidFill>
                <a:latin typeface="Arial" panose="020B0604020202020204" pitchFamily="34" charset="0"/>
                <a:cs typeface="Arial" panose="020B0604020202020204" pitchFamily="34" charset="0"/>
              </a:rPr>
              <a:t>Rhan 1 – Yn </a:t>
            </a:r>
            <a:r>
              <a:rPr lang="en-GB" sz="2000" b="1" dirty="0" err="1">
                <a:solidFill>
                  <a:schemeClr val="tx1"/>
                </a:solidFill>
                <a:latin typeface="Arial" panose="020B0604020202020204" pitchFamily="34" charset="0"/>
                <a:cs typeface="Arial" panose="020B0604020202020204" pitchFamily="34" charset="0"/>
              </a:rPr>
              <a:t>eich</a:t>
            </a:r>
            <a:r>
              <a:rPr lang="en-GB" sz="2000" b="1" dirty="0">
                <a:solidFill>
                  <a:schemeClr val="tx1"/>
                </a:solidFill>
                <a:latin typeface="Arial" panose="020B0604020202020204" pitchFamily="34" charset="0"/>
                <a:cs typeface="Arial" panose="020B0604020202020204" pitchFamily="34" charset="0"/>
              </a:rPr>
              <a:t> grŵp, </a:t>
            </a:r>
            <a:r>
              <a:rPr lang="en-GB" sz="2000" b="1" dirty="0" err="1">
                <a:solidFill>
                  <a:schemeClr val="tx1"/>
                </a:solidFill>
                <a:latin typeface="Arial" panose="020B0604020202020204" pitchFamily="34" charset="0"/>
                <a:cs typeface="Arial" panose="020B0604020202020204" pitchFamily="34" charset="0"/>
              </a:rPr>
              <a:t>nodwch</a:t>
            </a:r>
            <a:r>
              <a:rPr lang="en-GB" sz="2000" b="1" dirty="0">
                <a:solidFill>
                  <a:schemeClr val="tx1"/>
                </a:solidFill>
                <a:latin typeface="Arial" panose="020B0604020202020204" pitchFamily="34" charset="0"/>
                <a:cs typeface="Arial" panose="020B0604020202020204" pitchFamily="34" charset="0"/>
              </a:rPr>
              <a:t> yr </a:t>
            </a:r>
            <a:r>
              <a:rPr lang="en-GB" sz="2000" b="1" dirty="0" err="1">
                <a:solidFill>
                  <a:schemeClr val="tx1"/>
                </a:solidFill>
                <a:latin typeface="Arial" panose="020B0604020202020204" pitchFamily="34" charset="0"/>
                <a:cs typeface="Arial" panose="020B0604020202020204" pitchFamily="34" charset="0"/>
              </a:rPr>
              <a:t>arwyddion</a:t>
            </a:r>
            <a:r>
              <a:rPr lang="en-GB" sz="2000" b="1" dirty="0">
                <a:solidFill>
                  <a:schemeClr val="tx1"/>
                </a:solidFill>
                <a:latin typeface="Arial" panose="020B0604020202020204" pitchFamily="34" charset="0"/>
                <a:cs typeface="Arial" panose="020B0604020202020204" pitchFamily="34" charset="0"/>
              </a:rPr>
              <a:t> ar gyfer un </a:t>
            </a:r>
            <a:r>
              <a:rPr lang="en-GB" sz="2000" b="1" dirty="0" err="1">
                <a:solidFill>
                  <a:schemeClr val="tx1"/>
                </a:solidFill>
                <a:latin typeface="Arial" panose="020B0604020202020204" pitchFamily="34" charset="0"/>
                <a:cs typeface="Arial" panose="020B0604020202020204" pitchFamily="34" charset="0"/>
              </a:rPr>
              <a:t>categori</a:t>
            </a:r>
            <a:r>
              <a:rPr lang="en-GB" sz="2000" b="1" dirty="0">
                <a:solidFill>
                  <a:schemeClr val="tx1"/>
                </a:solidFill>
                <a:latin typeface="Arial" panose="020B0604020202020204" pitchFamily="34" charset="0"/>
                <a:cs typeface="Arial" panose="020B0604020202020204" pitchFamily="34" charset="0"/>
              </a:rPr>
              <a:t> o gamdriniaeth</a:t>
            </a:r>
            <a:endParaRPr lang="en-US" sz="2000" b="1"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467544" y="3887812"/>
            <a:ext cx="7272808" cy="432048"/>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b="1" dirty="0">
                <a:solidFill>
                  <a:schemeClr val="tx1"/>
                </a:solidFill>
                <a:latin typeface="Arial" panose="020B0604020202020204" pitchFamily="34" charset="0"/>
                <a:cs typeface="Arial" panose="020B0604020202020204" pitchFamily="34" charset="0"/>
              </a:rPr>
              <a:t>Rhan 2</a:t>
            </a:r>
            <a:r>
              <a:rPr lang="en-GB" sz="2000" b="1" dirty="0">
                <a:solidFill>
                  <a:schemeClr val="tx1"/>
                </a:solidFill>
              </a:rPr>
              <a:t> </a:t>
            </a:r>
            <a:endParaRPr lang="en-US" sz="2000" b="1" dirty="0">
              <a:solidFill>
                <a:schemeClr val="tx1"/>
              </a:solidFill>
            </a:endParaRPr>
          </a:p>
        </p:txBody>
      </p:sp>
      <p:sp>
        <p:nvSpPr>
          <p:cNvPr id="10" name="Rounded Rectangle 9"/>
          <p:cNvSpPr/>
          <p:nvPr/>
        </p:nvSpPr>
        <p:spPr>
          <a:xfrm>
            <a:off x="467544" y="4607892"/>
            <a:ext cx="7272808" cy="504056"/>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b="1" dirty="0" err="1">
                <a:solidFill>
                  <a:schemeClr val="tx1"/>
                </a:solidFill>
                <a:latin typeface="Arial" panose="020B0604020202020204" pitchFamily="34" charset="0"/>
                <a:cs typeface="Arial" panose="020B0604020202020204" pitchFamily="34" charset="0"/>
              </a:rPr>
              <a:t>Ble</a:t>
            </a:r>
            <a:r>
              <a:rPr lang="en-GB" sz="2000" b="1" dirty="0">
                <a:solidFill>
                  <a:schemeClr val="tx1"/>
                </a:solidFill>
                <a:latin typeface="Arial" panose="020B0604020202020204" pitchFamily="34" charset="0"/>
                <a:cs typeface="Arial" panose="020B0604020202020204" pitchFamily="34" charset="0"/>
              </a:rPr>
              <a:t> </a:t>
            </a:r>
            <a:r>
              <a:rPr lang="en-GB" sz="2000" b="1" dirty="0" err="1">
                <a:solidFill>
                  <a:schemeClr val="tx1"/>
                </a:solidFill>
                <a:latin typeface="Arial" panose="020B0604020202020204" pitchFamily="34" charset="0"/>
                <a:cs typeface="Arial" panose="020B0604020202020204" pitchFamily="34" charset="0"/>
              </a:rPr>
              <a:t>gallai’r</a:t>
            </a:r>
            <a:r>
              <a:rPr lang="en-GB" sz="2000" b="1" dirty="0">
                <a:solidFill>
                  <a:schemeClr val="tx1"/>
                </a:solidFill>
                <a:latin typeface="Arial" panose="020B0604020202020204" pitchFamily="34" charset="0"/>
                <a:cs typeface="Arial" panose="020B0604020202020204" pitchFamily="34" charset="0"/>
              </a:rPr>
              <a:t> cam-</a:t>
            </a:r>
            <a:r>
              <a:rPr lang="en-GB" sz="2000" b="1" dirty="0" err="1">
                <a:solidFill>
                  <a:schemeClr val="tx1"/>
                </a:solidFill>
                <a:latin typeface="Arial" panose="020B0604020202020204" pitchFamily="34" charset="0"/>
                <a:cs typeface="Arial" panose="020B0604020202020204" pitchFamily="34" charset="0"/>
              </a:rPr>
              <a:t>drin</a:t>
            </a:r>
            <a:r>
              <a:rPr lang="en-GB" sz="2000" b="1" dirty="0">
                <a:solidFill>
                  <a:schemeClr val="tx1"/>
                </a:solidFill>
                <a:latin typeface="Arial" panose="020B0604020202020204" pitchFamily="34" charset="0"/>
                <a:cs typeface="Arial" panose="020B0604020202020204" pitchFamily="34" charset="0"/>
              </a:rPr>
              <a:t> </a:t>
            </a:r>
            <a:r>
              <a:rPr lang="en-GB" sz="2000" b="1" dirty="0" err="1">
                <a:solidFill>
                  <a:schemeClr val="tx1"/>
                </a:solidFill>
                <a:latin typeface="Arial" panose="020B0604020202020204" pitchFamily="34" charset="0"/>
                <a:cs typeface="Arial" panose="020B0604020202020204" pitchFamily="34" charset="0"/>
              </a:rPr>
              <a:t>neu’r</a:t>
            </a:r>
            <a:r>
              <a:rPr lang="en-GB" sz="2000" b="1" dirty="0">
                <a:solidFill>
                  <a:schemeClr val="tx1"/>
                </a:solidFill>
                <a:latin typeface="Arial" panose="020B0604020202020204" pitchFamily="34" charset="0"/>
                <a:cs typeface="Arial" panose="020B0604020202020204" pitchFamily="34" charset="0"/>
              </a:rPr>
              <a:t> niwed </a:t>
            </a:r>
            <a:r>
              <a:rPr lang="en-GB" sz="2000" b="1" dirty="0" err="1">
                <a:solidFill>
                  <a:schemeClr val="tx1"/>
                </a:solidFill>
                <a:latin typeface="Arial" panose="020B0604020202020204" pitchFamily="34" charset="0"/>
                <a:cs typeface="Arial" panose="020B0604020202020204" pitchFamily="34" charset="0"/>
              </a:rPr>
              <a:t>ddigwydd</a:t>
            </a:r>
            <a:r>
              <a:rPr lang="en-GB" sz="2000" b="1" dirty="0">
                <a:solidFill>
                  <a:schemeClr val="tx1"/>
                </a:solidFill>
                <a:latin typeface="Arial" panose="020B0604020202020204" pitchFamily="34" charset="0"/>
                <a:cs typeface="Arial" panose="020B0604020202020204" pitchFamily="34" charset="0"/>
              </a:rPr>
              <a:t>?</a:t>
            </a:r>
          </a:p>
        </p:txBody>
      </p:sp>
      <p:sp>
        <p:nvSpPr>
          <p:cNvPr id="11" name="Rounded Rectangle 10"/>
          <p:cNvSpPr/>
          <p:nvPr/>
        </p:nvSpPr>
        <p:spPr>
          <a:xfrm>
            <a:off x="467544" y="5399980"/>
            <a:ext cx="7272808" cy="477292"/>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b="1" dirty="0" err="1">
                <a:solidFill>
                  <a:schemeClr val="tx1"/>
                </a:solidFill>
                <a:latin typeface="Arial" panose="020B0604020202020204" pitchFamily="34" charset="0"/>
                <a:cs typeface="Arial" panose="020B0604020202020204" pitchFamily="34" charset="0"/>
              </a:rPr>
              <a:t>Pwy</a:t>
            </a:r>
            <a:r>
              <a:rPr lang="en-GB" sz="2000" b="1" dirty="0">
                <a:solidFill>
                  <a:schemeClr val="tx1"/>
                </a:solidFill>
                <a:latin typeface="Arial" panose="020B0604020202020204" pitchFamily="34" charset="0"/>
                <a:cs typeface="Arial" panose="020B0604020202020204" pitchFamily="34" charset="0"/>
              </a:rPr>
              <a:t> </a:t>
            </a:r>
            <a:r>
              <a:rPr lang="en-GB" sz="2000" b="1" dirty="0" err="1">
                <a:solidFill>
                  <a:schemeClr val="tx1"/>
                </a:solidFill>
                <a:latin typeface="Arial" panose="020B0604020202020204" pitchFamily="34" charset="0"/>
                <a:cs typeface="Arial" panose="020B0604020202020204" pitchFamily="34" charset="0"/>
              </a:rPr>
              <a:t>allai</a:t>
            </a:r>
            <a:r>
              <a:rPr lang="en-GB" sz="2000" b="1" dirty="0">
                <a:solidFill>
                  <a:schemeClr val="tx1"/>
                </a:solidFill>
                <a:latin typeface="Arial" panose="020B0604020202020204" pitchFamily="34" charset="0"/>
                <a:cs typeface="Arial" panose="020B0604020202020204" pitchFamily="34" charset="0"/>
              </a:rPr>
              <a:t> fod yn </a:t>
            </a:r>
            <a:r>
              <a:rPr lang="en-GB" sz="2000" b="1" dirty="0" err="1">
                <a:solidFill>
                  <a:schemeClr val="tx1"/>
                </a:solidFill>
                <a:latin typeface="Arial" panose="020B0604020202020204" pitchFamily="34" charset="0"/>
                <a:cs typeface="Arial" panose="020B0604020202020204" pitchFamily="34" charset="0"/>
              </a:rPr>
              <a:t>gyfrifol</a:t>
            </a:r>
            <a:r>
              <a:rPr lang="en-GB" sz="2000" b="1" dirty="0">
                <a:solidFill>
                  <a:schemeClr val="tx1"/>
                </a:solidFill>
                <a:latin typeface="Arial" panose="020B0604020202020204" pitchFamily="34" charset="0"/>
                <a:cs typeface="Arial" panose="020B0604020202020204" pitchFamily="34" charset="0"/>
              </a:rPr>
              <a:t> am y cam-</a:t>
            </a:r>
            <a:r>
              <a:rPr lang="en-GB" sz="2000" b="1" dirty="0" err="1">
                <a:solidFill>
                  <a:schemeClr val="tx1"/>
                </a:solidFill>
                <a:latin typeface="Arial" panose="020B0604020202020204" pitchFamily="34" charset="0"/>
                <a:cs typeface="Arial" panose="020B0604020202020204" pitchFamily="34" charset="0"/>
              </a:rPr>
              <a:t>drin</a:t>
            </a:r>
            <a:r>
              <a:rPr lang="en-GB" sz="2000" b="1" dirty="0">
                <a:solidFill>
                  <a:schemeClr val="tx1"/>
                </a:solidFill>
                <a:latin typeface="Arial" panose="020B0604020202020204" pitchFamily="34" charset="0"/>
                <a:cs typeface="Arial" panose="020B0604020202020204" pitchFamily="34" charset="0"/>
              </a:rPr>
              <a:t> </a:t>
            </a:r>
            <a:r>
              <a:rPr lang="en-GB" sz="2000" b="1" dirty="0" err="1">
                <a:solidFill>
                  <a:schemeClr val="tx1"/>
                </a:solidFill>
                <a:latin typeface="Arial" panose="020B0604020202020204" pitchFamily="34" charset="0"/>
                <a:cs typeface="Arial" panose="020B0604020202020204" pitchFamily="34" charset="0"/>
              </a:rPr>
              <a:t>neu’r</a:t>
            </a:r>
            <a:r>
              <a:rPr lang="en-GB" sz="2000" b="1" dirty="0">
                <a:solidFill>
                  <a:schemeClr val="tx1"/>
                </a:solidFill>
                <a:latin typeface="Arial" panose="020B0604020202020204" pitchFamily="34" charset="0"/>
                <a:cs typeface="Arial" panose="020B0604020202020204" pitchFamily="34" charset="0"/>
              </a:rPr>
              <a:t> niwed?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26</a:t>
            </a:fld>
            <a:endParaRPr lang="en-US" dirty="0"/>
          </a:p>
        </p:txBody>
      </p:sp>
      <p:sp>
        <p:nvSpPr>
          <p:cNvPr id="6" name="Title 1"/>
          <p:cNvSpPr>
            <a:spLocks noGrp="1"/>
          </p:cNvSpPr>
          <p:nvPr>
            <p:ph type="title"/>
          </p:nvPr>
        </p:nvSpPr>
        <p:spPr>
          <a:xfrm>
            <a:off x="533400" y="2514599"/>
            <a:ext cx="8229600" cy="1143000"/>
          </a:xfrm>
        </p:spPr>
        <p:txBody>
          <a:bodyPr>
            <a:noAutofit/>
          </a:bodyPr>
          <a:lstStyle/>
          <a:p>
            <a:pPr algn="l"/>
            <a:r>
              <a:rPr lang="cy-GB" sz="3600" dirty="0">
                <a:solidFill>
                  <a:srgbClr val="004C53"/>
                </a:solidFill>
              </a:rPr>
              <a:t>﻿﻿</a:t>
            </a:r>
            <a:r>
              <a:rPr lang="cy-GB" sz="3600" dirty="0">
                <a:solidFill>
                  <a:srgbClr val="004C53"/>
                </a:solidFill>
                <a:latin typeface="Arial" panose="020B0604020202020204" pitchFamily="34" charset="0"/>
                <a:cs typeface="Arial" panose="020B0604020202020204" pitchFamily="34" charset="0"/>
              </a:rPr>
              <a:t>Ffeithiau am ddiogelu: </a:t>
            </a:r>
            <a:br>
              <a:rPr lang="cy-GB" sz="3600" dirty="0">
                <a:solidFill>
                  <a:srgbClr val="004C53"/>
                </a:solidFill>
                <a:latin typeface="Arial" panose="020B0604020202020204" pitchFamily="34" charset="0"/>
                <a:cs typeface="Arial" panose="020B0604020202020204" pitchFamily="34" charset="0"/>
              </a:rPr>
            </a:br>
            <a:r>
              <a:rPr lang="cy-GB" sz="3600" dirty="0">
                <a:solidFill>
                  <a:srgbClr val="004C53"/>
                </a:solidFill>
                <a:latin typeface="Arial" panose="020B0604020202020204" pitchFamily="34" charset="0"/>
                <a:cs typeface="Arial" panose="020B0604020202020204" pitchFamily="34" charset="0"/>
              </a:rPr>
              <a:t>y darlun yn genedlaethol / yn y DU</a:t>
            </a:r>
          </a:p>
        </p:txBody>
      </p:sp>
      <p:sp>
        <p:nvSpPr>
          <p:cNvPr id="7" name="Content Placeholder 2"/>
          <p:cNvSpPr>
            <a:spLocks noGrp="1"/>
          </p:cNvSpPr>
          <p:nvPr>
            <p:ph idx="1"/>
          </p:nvPr>
        </p:nvSpPr>
        <p:spPr>
          <a:xfrm>
            <a:off x="533400" y="3840162"/>
            <a:ext cx="8229600" cy="884238"/>
          </a:xfrm>
        </p:spPr>
        <p:txBody>
          <a:bodyPr>
            <a:normAutofit/>
          </a:bodyPr>
          <a:lstStyle/>
          <a:p>
            <a:pPr>
              <a:lnSpc>
                <a:spcPct val="80000"/>
              </a:lnSpc>
            </a:pPr>
            <a:r>
              <a:rPr lang="cy-GB" sz="2400" dirty="0">
                <a:latin typeface="Arial" panose="020B0604020202020204" pitchFamily="34" charset="0"/>
                <a:cs typeface="Arial" panose="020B0604020202020204" pitchFamily="34" charset="0"/>
              </a:rPr>
              <a:t>﻿ychwanegwch ffeithiau priodol ar gyfer y grŵp o ddysgwyr</a:t>
            </a:r>
          </a:p>
        </p:txBody>
      </p:sp>
      <p:pic>
        <p:nvPicPr>
          <p:cNvPr id="9" name="Picture 8"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27</a:t>
            </a:fld>
            <a:endParaRPr lang="en-US"/>
          </a:p>
        </p:txBody>
      </p:sp>
      <p:sp>
        <p:nvSpPr>
          <p:cNvPr id="7" name="Title 1"/>
          <p:cNvSpPr>
            <a:spLocks noGrp="1"/>
          </p:cNvSpPr>
          <p:nvPr>
            <p:ph type="title"/>
          </p:nvPr>
        </p:nvSpPr>
        <p:spPr>
          <a:xfrm>
            <a:off x="533400" y="2514599"/>
            <a:ext cx="8229600" cy="1143000"/>
          </a:xfrm>
        </p:spPr>
        <p:txBody>
          <a:bodyPr>
            <a:noAutofit/>
          </a:bodyPr>
          <a:lstStyle/>
          <a:p>
            <a:pPr algn="l"/>
            <a:r>
              <a:rPr lang="en-US" sz="3600" dirty="0">
                <a:solidFill>
                  <a:srgbClr val="004C53"/>
                </a:solidFill>
                <a:latin typeface="Arial" panose="020B0604020202020204" pitchFamily="34" charset="0"/>
                <a:cs typeface="Arial" panose="020B0604020202020204" pitchFamily="34" charset="0"/>
              </a:rPr>
              <a:t>﻿Y </a:t>
            </a:r>
            <a:r>
              <a:rPr lang="en-US" sz="3600" dirty="0" err="1">
                <a:solidFill>
                  <a:srgbClr val="004C53"/>
                </a:solidFill>
                <a:latin typeface="Arial" panose="020B0604020202020204" pitchFamily="34" charset="0"/>
                <a:cs typeface="Arial" panose="020B0604020202020204" pitchFamily="34" charset="0"/>
              </a:rPr>
              <a:t>darlun</a:t>
            </a:r>
            <a:r>
              <a:rPr lang="en-US" sz="3600" dirty="0">
                <a:solidFill>
                  <a:srgbClr val="004C53"/>
                </a:solidFill>
                <a:latin typeface="Arial" panose="020B0604020202020204" pitchFamily="34" charset="0"/>
                <a:cs typeface="Arial" panose="020B0604020202020204" pitchFamily="34" charset="0"/>
              </a:rPr>
              <a:t> lleol</a:t>
            </a:r>
          </a:p>
        </p:txBody>
      </p:sp>
      <p:sp>
        <p:nvSpPr>
          <p:cNvPr id="8" name="Content Placeholder 2"/>
          <p:cNvSpPr>
            <a:spLocks noGrp="1"/>
          </p:cNvSpPr>
          <p:nvPr>
            <p:ph idx="1"/>
          </p:nvPr>
        </p:nvSpPr>
        <p:spPr>
          <a:xfrm>
            <a:off x="533400" y="3840162"/>
            <a:ext cx="8229600" cy="884238"/>
          </a:xfrm>
        </p:spPr>
        <p:txBody>
          <a:bodyPr>
            <a:normAutofit/>
          </a:bodyPr>
          <a:lstStyle/>
          <a:p>
            <a:pPr>
              <a:lnSpc>
                <a:spcPct val="80000"/>
              </a:lnSpc>
            </a:pPr>
            <a:r>
              <a:rPr lang="cy-GB" sz="2400" dirty="0"/>
              <a:t>﻿﻿﻿</a:t>
            </a:r>
            <a:r>
              <a:rPr lang="cy-GB" sz="2400" dirty="0">
                <a:latin typeface="Arial" panose="020B0604020202020204" pitchFamily="34" charset="0"/>
                <a:cs typeface="Arial" panose="020B0604020202020204" pitchFamily="34" charset="0"/>
              </a:rPr>
              <a:t>ychwanegwch wybodaeth / ystadegau lleol am ddiogelu</a:t>
            </a:r>
          </a:p>
          <a:p>
            <a:endParaRPr lang="cy-GB" sz="2400" dirty="0">
              <a:latin typeface="Arial" panose="020B0604020202020204" pitchFamily="34" charset="0"/>
              <a:cs typeface="Arial" panose="020B0604020202020204" pitchFamily="34" charset="0"/>
            </a:endParaRPr>
          </a:p>
        </p:txBody>
      </p:sp>
      <p:pic>
        <p:nvPicPr>
          <p:cNvPr id="6" name="Picture 5"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28</a:t>
            </a:fld>
            <a:endParaRPr lang="en-US"/>
          </a:p>
        </p:txBody>
      </p:sp>
      <p:sp>
        <p:nvSpPr>
          <p:cNvPr id="6" name="Title 1"/>
          <p:cNvSpPr>
            <a:spLocks noGrp="1"/>
          </p:cNvSpPr>
          <p:nvPr>
            <p:ph type="title"/>
          </p:nvPr>
        </p:nvSpPr>
        <p:spPr>
          <a:xfrm>
            <a:off x="533400" y="1772816"/>
            <a:ext cx="8229600" cy="1143000"/>
          </a:xfrm>
        </p:spPr>
        <p:txBody>
          <a:bodyPr>
            <a:noAutofit/>
          </a:bodyPr>
          <a:lstStyle/>
          <a:p>
            <a:pPr algn="l"/>
            <a:r>
              <a:rPr lang="en-US" sz="3600" dirty="0">
                <a:solidFill>
                  <a:srgbClr val="004C53"/>
                </a:solidFill>
              </a:rPr>
              <a:t>﻿﻿﻿﻿</a:t>
            </a:r>
            <a:r>
              <a:rPr lang="en-US" sz="3600" dirty="0">
                <a:solidFill>
                  <a:srgbClr val="004C53"/>
                </a:solidFill>
                <a:latin typeface="Arial" panose="020B0604020202020204" pitchFamily="34" charset="0"/>
                <a:cs typeface="Arial" panose="020B0604020202020204" pitchFamily="34" charset="0"/>
              </a:rPr>
              <a:t>Gweithgaredd</a:t>
            </a:r>
            <a:r>
              <a:rPr lang="en-US" sz="3600" dirty="0">
                <a:solidFill>
                  <a:srgbClr val="004C53"/>
                </a:solidFill>
              </a:rPr>
              <a:t> </a:t>
            </a:r>
            <a:r>
              <a:rPr lang="en-US" sz="3600" dirty="0">
                <a:solidFill>
                  <a:srgbClr val="004C53"/>
                </a:solidFill>
                <a:latin typeface="Arial" panose="020B0604020202020204" pitchFamily="34" charset="0"/>
                <a:cs typeface="Arial" panose="020B0604020202020204" pitchFamily="34" charset="0"/>
              </a:rPr>
              <a:t>6</a:t>
            </a:r>
          </a:p>
        </p:txBody>
      </p:sp>
      <p:sp>
        <p:nvSpPr>
          <p:cNvPr id="7" name="Content Placeholder 2"/>
          <p:cNvSpPr>
            <a:spLocks noGrp="1"/>
          </p:cNvSpPr>
          <p:nvPr>
            <p:ph idx="1"/>
          </p:nvPr>
        </p:nvSpPr>
        <p:spPr>
          <a:xfrm>
            <a:off x="533400" y="2992016"/>
            <a:ext cx="8229600" cy="2713038"/>
          </a:xfrm>
        </p:spPr>
        <p:txBody>
          <a:bodyPr>
            <a:normAutofit/>
          </a:bodyPr>
          <a:lstStyle/>
          <a:p>
            <a:pPr marL="0" indent="0">
              <a:lnSpc>
                <a:spcPct val="80000"/>
              </a:lnSpc>
              <a:buNone/>
            </a:pPr>
            <a:r>
              <a:rPr lang="cy-GB" sz="2400" dirty="0"/>
              <a:t>﻿</a:t>
            </a:r>
            <a:r>
              <a:rPr lang="cy-GB" sz="2800" dirty="0">
                <a:latin typeface="Arial" panose="020B0604020202020204" pitchFamily="34" charset="0"/>
                <a:cs typeface="Arial" panose="020B0604020202020204" pitchFamily="34" charset="0"/>
              </a:rPr>
              <a:t>Yn eich barn chi, pam nad yw achosion o gam-drin a niwed yn cael eu datgelu?</a:t>
            </a:r>
          </a:p>
          <a:p>
            <a:pPr>
              <a:lnSpc>
                <a:spcPct val="80000"/>
              </a:lnSpc>
            </a:pPr>
            <a:r>
              <a:rPr lang="cy-GB" sz="2800" dirty="0">
                <a:latin typeface="Arial" panose="020B0604020202020204" pitchFamily="34" charset="0"/>
                <a:cs typeface="Arial" panose="020B0604020202020204" pitchFamily="34" charset="0"/>
              </a:rPr>
              <a:t>﻿gan oedolion sy’n agored i niwed</a:t>
            </a:r>
          </a:p>
          <a:p>
            <a:pPr>
              <a:lnSpc>
                <a:spcPct val="80000"/>
              </a:lnSpc>
            </a:pPr>
            <a:r>
              <a:rPr lang="cy-GB" sz="2800" dirty="0">
                <a:latin typeface="Arial" panose="020B0604020202020204" pitchFamily="34" charset="0"/>
                <a:cs typeface="Arial" panose="020B0604020202020204" pitchFamily="34" charset="0"/>
              </a:rPr>
              <a:t>gan blant a phobl ifanc</a:t>
            </a:r>
          </a:p>
          <a:p>
            <a:pPr>
              <a:lnSpc>
                <a:spcPct val="80000"/>
              </a:lnSpc>
            </a:pPr>
            <a:r>
              <a:rPr lang="cy-GB" sz="2800" dirty="0">
                <a:latin typeface="Arial" panose="020B0604020202020204" pitchFamily="34" charset="0"/>
                <a:cs typeface="Arial" panose="020B0604020202020204" pitchFamily="34" charset="0"/>
              </a:rPr>
              <a:t>gan deulu a ffrindiau</a:t>
            </a:r>
          </a:p>
          <a:p>
            <a:pPr>
              <a:lnSpc>
                <a:spcPct val="80000"/>
              </a:lnSpc>
            </a:pPr>
            <a:r>
              <a:rPr lang="cy-GB" sz="2800" dirty="0">
                <a:latin typeface="Arial" panose="020B0604020202020204" pitchFamily="34" charset="0"/>
                <a:cs typeface="Arial" panose="020B0604020202020204" pitchFamily="34" charset="0"/>
              </a:rPr>
              <a:t>gan staff a gwirfoddolwyr.</a:t>
            </a:r>
          </a:p>
          <a:p>
            <a:pPr>
              <a:lnSpc>
                <a:spcPct val="80000"/>
              </a:lnSpc>
            </a:pPr>
            <a:endParaRPr lang="cy-GB" sz="2800" dirty="0">
              <a:latin typeface="Arial" panose="020B0604020202020204" pitchFamily="34" charset="0"/>
              <a:cs typeface="Arial" panose="020B0604020202020204" pitchFamily="34" charset="0"/>
            </a:endParaRPr>
          </a:p>
        </p:txBody>
      </p:sp>
      <p:pic>
        <p:nvPicPr>
          <p:cNvPr id="9" name="Picture 8"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29</a:t>
            </a:fld>
            <a:endParaRPr lang="en-US"/>
          </a:p>
        </p:txBody>
      </p:sp>
      <p:pic>
        <p:nvPicPr>
          <p:cNvPr id="9" name="Picture 8"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sp>
        <p:nvSpPr>
          <p:cNvPr id="11" name="Rounded Rectangle 10"/>
          <p:cNvSpPr/>
          <p:nvPr/>
        </p:nvSpPr>
        <p:spPr>
          <a:xfrm>
            <a:off x="1691680" y="1772816"/>
            <a:ext cx="1440160" cy="2918759"/>
          </a:xfrm>
          <a:prstGeom prst="roundRect">
            <a:avLst/>
          </a:prstGeom>
          <a:solidFill>
            <a:srgbClr val="00B050"/>
          </a:soli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y-GB" sz="1200" b="1" dirty="0">
                <a:latin typeface="Arial" panose="020B0604020202020204" pitchFamily="34" charset="0"/>
                <a:cs typeface="Arial" panose="020B0604020202020204" pitchFamily="34" charset="0"/>
              </a:rPr>
              <a:t>Gweithgaredd 6 </a:t>
            </a:r>
            <a:r>
              <a:rPr lang="cy-GB" sz="1200" dirty="0">
                <a:latin typeface="Arial" panose="020B0604020202020204" pitchFamily="34" charset="0"/>
                <a:cs typeface="Arial" panose="020B0604020202020204" pitchFamily="34" charset="0"/>
              </a:rPr>
              <a:t>– rhwystrau i adnabod a rhannu</a:t>
            </a:r>
          </a:p>
          <a:p>
            <a:pPr algn="ctr"/>
            <a:endParaRPr lang="cy-GB" sz="1200" dirty="0">
              <a:latin typeface="Arial" panose="020B0604020202020204" pitchFamily="34" charset="0"/>
              <a:cs typeface="Arial" panose="020B0604020202020204" pitchFamily="34" charset="0"/>
            </a:endParaRPr>
          </a:p>
          <a:p>
            <a:pPr algn="ctr"/>
            <a:r>
              <a:rPr lang="cy-GB" sz="1200" b="1" dirty="0">
                <a:latin typeface="Arial" panose="020B0604020202020204" pitchFamily="34" charset="0"/>
                <a:cs typeface="Arial" panose="020B0604020202020204" pitchFamily="34" charset="0"/>
              </a:rPr>
              <a:t>Gweithgaredd  8 </a:t>
            </a:r>
            <a:r>
              <a:rPr lang="cy-GB" sz="1200" dirty="0">
                <a:latin typeface="Arial" panose="020B0604020202020204" pitchFamily="34" charset="0"/>
                <a:cs typeface="Arial" panose="020B0604020202020204" pitchFamily="34" charset="0"/>
              </a:rPr>
              <a:t>– ymateb i honiadau ac amheuon</a:t>
            </a:r>
          </a:p>
        </p:txBody>
      </p:sp>
      <p:graphicFrame>
        <p:nvGraphicFramePr>
          <p:cNvPr id="8" name="Diagram 7"/>
          <p:cNvGraphicFramePr/>
          <p:nvPr>
            <p:extLst>
              <p:ext uri="{D42A27DB-BD31-4B8C-83A1-F6EECF244321}">
                <p14:modId xmlns:p14="http://schemas.microsoft.com/office/powerpoint/2010/main" val="579157633"/>
              </p:ext>
            </p:extLst>
          </p:nvPr>
        </p:nvGraphicFramePr>
        <p:xfrm>
          <a:off x="251520" y="908720"/>
          <a:ext cx="8784976" cy="9361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ounded Rectangle 9"/>
          <p:cNvSpPr/>
          <p:nvPr/>
        </p:nvSpPr>
        <p:spPr>
          <a:xfrm>
            <a:off x="179512" y="1772816"/>
            <a:ext cx="1440160" cy="2918759"/>
          </a:xfrm>
          <a:prstGeom prst="roundRect">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y-GB" sz="1100" b="1" dirty="0">
                <a:latin typeface="Arial" panose="020B0604020202020204" pitchFamily="34" charset="0"/>
                <a:cs typeface="Arial" panose="020B0604020202020204" pitchFamily="34" charset="0"/>
              </a:rPr>
              <a:t>Codi ymwybyddiaeth</a:t>
            </a:r>
            <a:r>
              <a:rPr lang="cy-GB" sz="1100" dirty="0">
                <a:latin typeface="Arial" panose="020B0604020202020204" pitchFamily="34" charset="0"/>
                <a:cs typeface="Arial" panose="020B0604020202020204" pitchFamily="34" charset="0"/>
              </a:rPr>
              <a:t>– cwblhau hyfforddiant diogelu </a:t>
            </a:r>
          </a:p>
          <a:p>
            <a:pPr algn="ctr"/>
            <a:endParaRPr lang="cy-GB" sz="1100" dirty="0">
              <a:latin typeface="Arial" panose="020B0604020202020204" pitchFamily="34" charset="0"/>
              <a:cs typeface="Arial" panose="020B0604020202020204" pitchFamily="34" charset="0"/>
            </a:endParaRPr>
          </a:p>
          <a:p>
            <a:pPr algn="ctr"/>
            <a:r>
              <a:rPr lang="cy-GB" sz="1100" dirty="0">
                <a:latin typeface="Arial" panose="020B0604020202020204" pitchFamily="34" charset="0"/>
                <a:cs typeface="Arial" panose="020B0604020202020204" pitchFamily="34" charset="0"/>
              </a:rPr>
              <a:t>Gwybod am y Ddeddf Gwasanaethau Cymdeithasol a Llesiant (Cymru) a llesiant / lles</a:t>
            </a:r>
          </a:p>
          <a:p>
            <a:pPr algn="ctr"/>
            <a:endParaRPr lang="cy-GB" sz="1100" dirty="0">
              <a:latin typeface="Arial" panose="020B0604020202020204" pitchFamily="34" charset="0"/>
              <a:cs typeface="Arial" panose="020B0604020202020204" pitchFamily="34" charset="0"/>
            </a:endParaRPr>
          </a:p>
          <a:p>
            <a:pPr algn="ctr"/>
            <a:r>
              <a:rPr lang="cy-GB" sz="1100" dirty="0">
                <a:latin typeface="Arial" panose="020B0604020202020204" pitchFamily="34" charset="0"/>
                <a:cs typeface="Arial" panose="020B0604020202020204" pitchFamily="34" charset="0"/>
              </a:rPr>
              <a:t>Deall beth yw camdriniaeth a’ch rôl yn hyn o beth</a:t>
            </a:r>
          </a:p>
        </p:txBody>
      </p:sp>
      <p:sp>
        <p:nvSpPr>
          <p:cNvPr id="12" name="Rounded Rectangle 11"/>
          <p:cNvSpPr/>
          <p:nvPr/>
        </p:nvSpPr>
        <p:spPr>
          <a:xfrm>
            <a:off x="3203848" y="1772816"/>
            <a:ext cx="1251588" cy="2918759"/>
          </a:xfrm>
          <a:prstGeom prst="roundRect">
            <a:avLst/>
          </a:prstGeom>
          <a:solidFill>
            <a:srgbClr val="00CC99"/>
          </a:soli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y-GB" sz="1200" dirty="0">
                <a:solidFill>
                  <a:schemeClr val="tx1"/>
                </a:solidFill>
                <a:latin typeface="Arial" panose="020B0604020202020204" pitchFamily="34" charset="0"/>
                <a:cs typeface="Arial" panose="020B0604020202020204" pitchFamily="34" charset="0"/>
              </a:rPr>
              <a:t>Gwybod pwy i’w hysbysu a phrosesau lleol – </a:t>
            </a:r>
          </a:p>
          <a:p>
            <a:pPr algn="ctr"/>
            <a:endParaRPr lang="cy-GB" sz="1200" dirty="0">
              <a:solidFill>
                <a:schemeClr val="tx1"/>
              </a:solidFill>
              <a:latin typeface="Arial" panose="020B0604020202020204" pitchFamily="34" charset="0"/>
              <a:cs typeface="Arial" panose="020B0604020202020204" pitchFamily="34" charset="0"/>
            </a:endParaRPr>
          </a:p>
          <a:p>
            <a:pPr algn="ctr"/>
            <a:r>
              <a:rPr lang="cy-GB" sz="1200" dirty="0">
                <a:solidFill>
                  <a:schemeClr val="tx1"/>
                </a:solidFill>
                <a:latin typeface="Arial" panose="020B0604020202020204" pitchFamily="34" charset="0"/>
                <a:cs typeface="Arial" panose="020B0604020202020204" pitchFamily="34" charset="0"/>
              </a:rPr>
              <a:t>sleid am ymarfer da</a:t>
            </a:r>
          </a:p>
        </p:txBody>
      </p:sp>
      <p:sp>
        <p:nvSpPr>
          <p:cNvPr id="13" name="Rounded Rectangle 12"/>
          <p:cNvSpPr/>
          <p:nvPr/>
        </p:nvSpPr>
        <p:spPr>
          <a:xfrm>
            <a:off x="4499992" y="1772816"/>
            <a:ext cx="1454912" cy="2914468"/>
          </a:xfrm>
          <a:prstGeom prst="roundRect">
            <a:avLst/>
          </a:prstGeom>
          <a:solidFill>
            <a:srgbClr val="009999"/>
          </a:soli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y-GB" sz="1200" b="1" dirty="0">
                <a:latin typeface="Arial" panose="020B0604020202020204" pitchFamily="34" charset="0"/>
                <a:cs typeface="Arial" panose="020B0604020202020204" pitchFamily="34" charset="0"/>
              </a:rPr>
              <a:t>Gweithgaredd 9 </a:t>
            </a:r>
            <a:r>
              <a:rPr lang="cy-GB" sz="1200" dirty="0">
                <a:latin typeface="Arial" panose="020B0604020202020204" pitchFamily="34" charset="0"/>
                <a:cs typeface="Arial" panose="020B0604020202020204" pitchFamily="34" charset="0"/>
              </a:rPr>
              <a:t>– sut mae cofnodi</a:t>
            </a:r>
          </a:p>
          <a:p>
            <a:pPr algn="ctr"/>
            <a:endParaRPr lang="cy-GB" sz="1200" dirty="0">
              <a:latin typeface="Arial" panose="020B0604020202020204" pitchFamily="34" charset="0"/>
              <a:cs typeface="Arial" panose="020B0604020202020204" pitchFamily="34" charset="0"/>
            </a:endParaRPr>
          </a:p>
          <a:p>
            <a:pPr algn="ctr"/>
            <a:r>
              <a:rPr lang="cy-GB" sz="1200" dirty="0">
                <a:latin typeface="Arial" panose="020B0604020202020204" pitchFamily="34" charset="0"/>
                <a:cs typeface="Arial" panose="020B0604020202020204" pitchFamily="34" charset="0"/>
              </a:rPr>
              <a:t>– gwybod beth yw ymarfer da </a:t>
            </a:r>
            <a:br>
              <a:rPr lang="cy-GB" sz="1200" dirty="0">
                <a:latin typeface="Arial" panose="020B0604020202020204" pitchFamily="34" charset="0"/>
                <a:cs typeface="Arial" panose="020B0604020202020204" pitchFamily="34" charset="0"/>
              </a:rPr>
            </a:br>
            <a:r>
              <a:rPr lang="cy-GB" sz="1200" dirty="0">
                <a:latin typeface="Arial" panose="020B0604020202020204" pitchFamily="34" charset="0"/>
                <a:cs typeface="Arial" panose="020B0604020202020204" pitchFamily="34" charset="0"/>
              </a:rPr>
              <a:t>a beth yw cofnodi gwael</a:t>
            </a:r>
          </a:p>
        </p:txBody>
      </p:sp>
      <p:sp>
        <p:nvSpPr>
          <p:cNvPr id="14" name="Rounded Rectangle 13"/>
          <p:cNvSpPr/>
          <p:nvPr/>
        </p:nvSpPr>
        <p:spPr>
          <a:xfrm>
            <a:off x="6012160" y="1772816"/>
            <a:ext cx="1350522" cy="2911951"/>
          </a:xfrm>
          <a:prstGeom prst="roundRect">
            <a:avLst/>
          </a:prstGeom>
          <a:solidFill>
            <a:schemeClr val="accent1">
              <a:lumMod val="75000"/>
            </a:schemeClr>
          </a:soli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y-GB" sz="1200" dirty="0">
                <a:latin typeface="Arial" panose="020B0604020202020204" pitchFamily="34" charset="0"/>
                <a:cs typeface="Arial" panose="020B0604020202020204" pitchFamily="34" charset="0"/>
              </a:rPr>
              <a:t>Dyletswydd i hysbysu o dan Ddeddf Gwasanaethau Cymdeithasol a Llesiant (Cymru) 2014 </a:t>
            </a:r>
          </a:p>
          <a:p>
            <a:pPr algn="ctr"/>
            <a:endParaRPr lang="cy-GB" sz="1200" dirty="0">
              <a:latin typeface="Arial" panose="020B0604020202020204" pitchFamily="34" charset="0"/>
              <a:cs typeface="Arial" panose="020B0604020202020204" pitchFamily="34" charset="0"/>
            </a:endParaRPr>
          </a:p>
          <a:p>
            <a:pPr algn="ctr"/>
            <a:r>
              <a:rPr lang="cy-GB" sz="1100" dirty="0">
                <a:latin typeface="Arial" panose="020B0604020202020204" pitchFamily="34" charset="0"/>
                <a:cs typeface="Arial" panose="020B0604020202020204" pitchFamily="34" charset="0"/>
              </a:rPr>
              <a:t>Eich cyfrifoldebau chi</a:t>
            </a:r>
          </a:p>
        </p:txBody>
      </p:sp>
      <p:sp>
        <p:nvSpPr>
          <p:cNvPr id="15" name="Rounded Rectangle 14"/>
          <p:cNvSpPr/>
          <p:nvPr/>
        </p:nvSpPr>
        <p:spPr>
          <a:xfrm>
            <a:off x="7452320" y="1772816"/>
            <a:ext cx="1296144" cy="2911951"/>
          </a:xfrm>
          <a:prstGeom prst="round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y-GB" sz="1200" b="1" dirty="0">
                <a:latin typeface="Arial" panose="020B0604020202020204" pitchFamily="34" charset="0"/>
                <a:cs typeface="Arial" panose="020B0604020202020204" pitchFamily="34" charset="0"/>
              </a:rPr>
              <a:t>Camau a gymerwyd </a:t>
            </a:r>
            <a:r>
              <a:rPr lang="cy-GB" sz="1200" dirty="0">
                <a:latin typeface="Arial" panose="020B0604020202020204" pitchFamily="34" charset="0"/>
                <a:cs typeface="Arial" panose="020B0604020202020204" pitchFamily="34" charset="0"/>
              </a:rPr>
              <a:t>– dull aml-asiantaeth o bosib / APSO / risg wedi’i lleihau</a:t>
            </a:r>
          </a:p>
        </p:txBody>
      </p:sp>
      <p:sp>
        <p:nvSpPr>
          <p:cNvPr id="16" name="Rounded Rectangle 15"/>
          <p:cNvSpPr/>
          <p:nvPr/>
        </p:nvSpPr>
        <p:spPr>
          <a:xfrm>
            <a:off x="395536" y="4941168"/>
            <a:ext cx="8352928" cy="3600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err="1">
                <a:latin typeface="Arial" panose="020B0604020202020204" pitchFamily="34" charset="0"/>
                <a:cs typeface="Arial" panose="020B0604020202020204" pitchFamily="34" charset="0"/>
              </a:rPr>
              <a:t>Hyfforddiant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gorfodol</a:t>
            </a:r>
            <a:r>
              <a:rPr lang="en-GB" dirty="0">
                <a:latin typeface="Arial" panose="020B0604020202020204" pitchFamily="34" charset="0"/>
                <a:cs typeface="Arial" panose="020B0604020202020204" pitchFamily="34" charset="0"/>
              </a:rPr>
              <a:t> / diogelu plant ac oedolion</a:t>
            </a:r>
          </a:p>
        </p:txBody>
      </p:sp>
      <p:sp>
        <p:nvSpPr>
          <p:cNvPr id="17" name="Rounded Rectangle 16"/>
          <p:cNvSpPr/>
          <p:nvPr/>
        </p:nvSpPr>
        <p:spPr>
          <a:xfrm>
            <a:off x="395536" y="5301208"/>
            <a:ext cx="8352928" cy="36004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err="1">
                <a:latin typeface="Arial" panose="020B0604020202020204" pitchFamily="34" charset="0"/>
                <a:cs typeface="Arial" panose="020B0604020202020204" pitchFamily="34" charset="0"/>
              </a:rPr>
              <a:t>Fframwaith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Deddfwriaethol</a:t>
            </a:r>
            <a:endParaRPr lang="en-GB" dirty="0">
              <a:latin typeface="Arial" panose="020B0604020202020204" pitchFamily="34" charset="0"/>
              <a:cs typeface="Arial" panose="020B0604020202020204" pitchFamily="34" charset="0"/>
            </a:endParaRPr>
          </a:p>
        </p:txBody>
      </p:sp>
      <p:graphicFrame>
        <p:nvGraphicFramePr>
          <p:cNvPr id="18" name="Diagram 17"/>
          <p:cNvGraphicFramePr/>
          <p:nvPr>
            <p:extLst>
              <p:ext uri="{D42A27DB-BD31-4B8C-83A1-F6EECF244321}">
                <p14:modId xmlns:p14="http://schemas.microsoft.com/office/powerpoint/2010/main" val="80479119"/>
              </p:ext>
            </p:extLst>
          </p:nvPr>
        </p:nvGraphicFramePr>
        <p:xfrm>
          <a:off x="226256" y="5301208"/>
          <a:ext cx="8594216" cy="15549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9" name="TextBox 18"/>
          <p:cNvSpPr txBox="1"/>
          <p:nvPr/>
        </p:nvSpPr>
        <p:spPr>
          <a:xfrm>
            <a:off x="786444" y="180236"/>
            <a:ext cx="3209492" cy="492443"/>
          </a:xfrm>
          <a:prstGeom prst="rect">
            <a:avLst/>
          </a:prstGeom>
          <a:noFill/>
        </p:spPr>
        <p:txBody>
          <a:bodyPr wrap="square" rtlCol="0">
            <a:spAutoFit/>
          </a:bodyPr>
          <a:lstStyle/>
          <a:p>
            <a:r>
              <a:rPr lang="en-GB" sz="2600" dirty="0">
                <a:solidFill>
                  <a:schemeClr val="bg1"/>
                </a:solidFill>
                <a:latin typeface="Arial" panose="020B0604020202020204" pitchFamily="34" charset="0"/>
                <a:cs typeface="Arial" panose="020B0604020202020204" pitchFamily="34" charset="0"/>
              </a:rPr>
              <a:t>Y </a:t>
            </a:r>
            <a:r>
              <a:rPr lang="en-GB" sz="2600" dirty="0" err="1">
                <a:solidFill>
                  <a:schemeClr val="bg1"/>
                </a:solidFill>
                <a:latin typeface="Arial" panose="020B0604020202020204" pitchFamily="34" charset="0"/>
                <a:cs typeface="Arial" panose="020B0604020202020204" pitchFamily="34" charset="0"/>
              </a:rPr>
              <a:t>daith</a:t>
            </a:r>
            <a:r>
              <a:rPr lang="en-GB" sz="2600" dirty="0">
                <a:solidFill>
                  <a:schemeClr val="bg1"/>
                </a:solidFill>
                <a:latin typeface="Arial" panose="020B0604020202020204" pitchFamily="34" charset="0"/>
                <a:cs typeface="Arial" panose="020B0604020202020204" pitchFamily="34" charset="0"/>
              </a:rPr>
              <a:t> diogelu</a:t>
            </a:r>
          </a:p>
        </p:txBody>
      </p:sp>
    </p:spTree>
    <p:extLst>
      <p:ext uri="{BB962C8B-B14F-4D97-AF65-F5344CB8AC3E}">
        <p14:creationId xmlns:p14="http://schemas.microsoft.com/office/powerpoint/2010/main" val="88861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normAutofit/>
          </a:bodyPr>
          <a:lstStyle/>
          <a:p>
            <a:pPr algn="l"/>
            <a:r>
              <a:rPr lang="en-US" sz="3600" dirty="0">
                <a:solidFill>
                  <a:srgbClr val="00464F"/>
                </a:solidFill>
                <a:latin typeface="Arial" panose="020B0604020202020204" pitchFamily="34" charset="0"/>
                <a:cs typeface="Arial" panose="020B0604020202020204" pitchFamily="34" charset="0"/>
              </a:rPr>
              <a:t>﻿Deilliannau dysgu</a:t>
            </a:r>
          </a:p>
        </p:txBody>
      </p:sp>
      <p:sp>
        <p:nvSpPr>
          <p:cNvPr id="3" name="Content Placeholder 2"/>
          <p:cNvSpPr>
            <a:spLocks noGrp="1"/>
          </p:cNvSpPr>
          <p:nvPr>
            <p:ph idx="1"/>
          </p:nvPr>
        </p:nvSpPr>
        <p:spPr>
          <a:xfrm>
            <a:off x="457200" y="2727325"/>
            <a:ext cx="8229600" cy="4525963"/>
          </a:xfrm>
        </p:spPr>
        <p:txBody>
          <a:bodyPr>
            <a:normAutofit/>
          </a:bodyPr>
          <a:lstStyle/>
          <a:p>
            <a:pPr>
              <a:buNone/>
            </a:pPr>
            <a:r>
              <a:rPr lang="cy-GB" sz="2200" dirty="0">
                <a:latin typeface="Arial" panose="020B0604020202020204" pitchFamily="34" charset="0"/>
                <a:cs typeface="Arial" panose="020B0604020202020204" pitchFamily="34" charset="0"/>
              </a:rPr>
              <a:t>﻿Bydd yr hyfforddiant hwn yn rhoi’r cyfle i gyfranogwr:</a:t>
            </a:r>
          </a:p>
          <a:p>
            <a:r>
              <a:rPr lang="cy-GB" sz="2200" dirty="0">
                <a:latin typeface="Arial" panose="020B0604020202020204" pitchFamily="34" charset="0"/>
                <a:cs typeface="Arial" panose="020B0604020202020204" pitchFamily="34" charset="0"/>
              </a:rPr>
              <a:t>﻿adnabod ei rôl ei hun mewn perthynas â diogelu oedolion a phlant a phobl ifanc rhag niwed, camdriniaeth ac esgeulustod</a:t>
            </a:r>
          </a:p>
          <a:p>
            <a:r>
              <a:rPr lang="cy-GB" sz="2200" dirty="0">
                <a:latin typeface="Arial" panose="020B0604020202020204" pitchFamily="34" charset="0"/>
                <a:cs typeface="Arial" panose="020B0604020202020204" pitchFamily="34" charset="0"/>
              </a:rPr>
              <a:t>deall sut y caiff </a:t>
            </a:r>
            <a:r>
              <a:rPr lang="cy-GB" sz="2200" b="1" dirty="0">
                <a:latin typeface="Arial" panose="020B0604020202020204" pitchFamily="34" charset="0"/>
                <a:cs typeface="Arial" panose="020B0604020202020204" pitchFamily="34" charset="0"/>
              </a:rPr>
              <a:t>unigolion</a:t>
            </a:r>
            <a:r>
              <a:rPr lang="cy-GB" sz="2200" dirty="0">
                <a:latin typeface="Arial" panose="020B0604020202020204" pitchFamily="34" charset="0"/>
                <a:cs typeface="Arial" panose="020B0604020202020204" pitchFamily="34" charset="0"/>
              </a:rPr>
              <a:t> eu diogelu rhag niwed, camdriniaeth ac esgeulustod</a:t>
            </a:r>
          </a:p>
          <a:p>
            <a:r>
              <a:rPr lang="cy-GB" sz="2200" dirty="0">
                <a:latin typeface="Arial" panose="020B0604020202020204" pitchFamily="34" charset="0"/>
                <a:cs typeface="Arial" panose="020B0604020202020204" pitchFamily="34" charset="0"/>
              </a:rPr>
              <a:t>gwybod sut i adnabod gwahanol fathau o niwed, camdriniaeth ac esgeulustod</a:t>
            </a:r>
          </a:p>
          <a:p>
            <a:r>
              <a:rPr lang="cy-GB" sz="2200" dirty="0">
                <a:latin typeface="Arial" panose="020B0604020202020204" pitchFamily="34" charset="0"/>
                <a:cs typeface="Arial" panose="020B0604020202020204" pitchFamily="34" charset="0"/>
              </a:rPr>
              <a:t>gwybod beth yw’r newidiadau diweddar i ddiogelu yn sgil Deddf Gwasanaethau Cymdeithasol a Llesiant (Cymru) 2014.</a:t>
            </a:r>
          </a:p>
        </p:txBody>
      </p:sp>
      <p:sp>
        <p:nvSpPr>
          <p:cNvPr id="4" name="Slide Number Placeholder 3"/>
          <p:cNvSpPr>
            <a:spLocks noGrp="1"/>
          </p:cNvSpPr>
          <p:nvPr>
            <p:ph type="sldNum" sz="quarter" idx="12"/>
          </p:nvPr>
        </p:nvSpPr>
        <p:spPr/>
        <p:txBody>
          <a:bodyPr/>
          <a:lstStyle/>
          <a:p>
            <a:fld id="{B19A37A3-FA65-4B99-9FFC-3CCE217C6C58}" type="slidenum">
              <a:rPr lang="en-US" smtClean="0"/>
              <a:pPr/>
              <a:t>3</a:t>
            </a:fld>
            <a:endParaRPr lang="en-US" dirty="0"/>
          </a:p>
        </p:txBody>
      </p:sp>
      <p:pic>
        <p:nvPicPr>
          <p:cNvPr id="6" name="Picture 5"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30</a:t>
            </a:fld>
            <a:endParaRPr lang="en-US"/>
          </a:p>
        </p:txBody>
      </p:sp>
      <p:sp>
        <p:nvSpPr>
          <p:cNvPr id="7" name="Title 1"/>
          <p:cNvSpPr>
            <a:spLocks noGrp="1"/>
          </p:cNvSpPr>
          <p:nvPr>
            <p:ph type="title"/>
          </p:nvPr>
        </p:nvSpPr>
        <p:spPr>
          <a:xfrm>
            <a:off x="533400" y="2057400"/>
            <a:ext cx="8229600" cy="1143000"/>
          </a:xfrm>
        </p:spPr>
        <p:txBody>
          <a:bodyPr>
            <a:noAutofit/>
          </a:bodyPr>
          <a:lstStyle/>
          <a:p>
            <a:pPr algn="l"/>
            <a:r>
              <a:rPr lang="en-US" sz="3600" dirty="0">
                <a:solidFill>
                  <a:srgbClr val="004C53"/>
                </a:solidFill>
              </a:rPr>
              <a:t>﻿﻿</a:t>
            </a:r>
            <a:r>
              <a:rPr lang="en-US" sz="3600" dirty="0">
                <a:solidFill>
                  <a:srgbClr val="00464F"/>
                </a:solidFill>
                <a:latin typeface="Arial" panose="020B0604020202020204" pitchFamily="34" charset="0"/>
                <a:cs typeface="Arial" panose="020B0604020202020204" pitchFamily="34" charset="0"/>
              </a:rPr>
              <a:t>Gweithgaredd 7 – </a:t>
            </a:r>
            <a:br>
              <a:rPr lang="en-US" sz="3600" dirty="0">
                <a:solidFill>
                  <a:srgbClr val="00464F"/>
                </a:solidFill>
                <a:latin typeface="Arial" panose="020B0604020202020204" pitchFamily="34" charset="0"/>
                <a:cs typeface="Arial" panose="020B0604020202020204" pitchFamily="34" charset="0"/>
              </a:rPr>
            </a:br>
            <a:r>
              <a:rPr lang="en-US" sz="3600" dirty="0" err="1">
                <a:solidFill>
                  <a:srgbClr val="00464F"/>
                </a:solidFill>
                <a:latin typeface="Arial" panose="020B0604020202020204" pitchFamily="34" charset="0"/>
                <a:cs typeface="Arial" panose="020B0604020202020204" pitchFamily="34" charset="0"/>
              </a:rPr>
              <a:t>adolygiadau</a:t>
            </a:r>
            <a:r>
              <a:rPr lang="en-US" sz="3600" dirty="0">
                <a:solidFill>
                  <a:srgbClr val="00464F"/>
                </a:solidFill>
                <a:latin typeface="Arial" panose="020B0604020202020204" pitchFamily="34" charset="0"/>
                <a:cs typeface="Arial" panose="020B0604020202020204" pitchFamily="34" charset="0"/>
              </a:rPr>
              <a:t> ymarfer</a:t>
            </a:r>
          </a:p>
        </p:txBody>
      </p:sp>
      <p:sp>
        <p:nvSpPr>
          <p:cNvPr id="8" name="Content Placeholder 2"/>
          <p:cNvSpPr>
            <a:spLocks noGrp="1"/>
          </p:cNvSpPr>
          <p:nvPr>
            <p:ph idx="1"/>
          </p:nvPr>
        </p:nvSpPr>
        <p:spPr>
          <a:xfrm>
            <a:off x="533400" y="3459162"/>
            <a:ext cx="8229600" cy="2713038"/>
          </a:xfrm>
        </p:spPr>
        <p:txBody>
          <a:bodyPr>
            <a:normAutofit/>
          </a:bodyPr>
          <a:lstStyle/>
          <a:p>
            <a:pPr>
              <a:lnSpc>
                <a:spcPct val="80000"/>
              </a:lnSpc>
            </a:pPr>
            <a:r>
              <a:rPr lang="cy-GB" sz="2400" dirty="0">
                <a:latin typeface="Arial" panose="020B0604020202020204" pitchFamily="34" charset="0"/>
                <a:cs typeface="Arial" panose="020B0604020202020204" pitchFamily="34" charset="0"/>
              </a:rPr>
              <a:t>﻿edrychwch ar y crynodeb o adolygiad ymarfer go iawn a roddwyd i chi</a:t>
            </a:r>
          </a:p>
          <a:p>
            <a:pPr>
              <a:lnSpc>
                <a:spcPct val="80000"/>
              </a:lnSpc>
            </a:pPr>
            <a:r>
              <a:rPr lang="cy-GB" sz="2400" dirty="0">
                <a:latin typeface="Arial" panose="020B0604020202020204" pitchFamily="34" charset="0"/>
                <a:cs typeface="Arial" panose="020B0604020202020204" pitchFamily="34" charset="0"/>
              </a:rPr>
              <a:t>beth fyddai wedi gwneud gwahaniaeth i atal neu roi terfyn ar y cam-drin, esgeulustod neu niwed yn eich barn chi?</a:t>
            </a:r>
          </a:p>
        </p:txBody>
      </p:sp>
      <p:pic>
        <p:nvPicPr>
          <p:cNvPr id="6" name="Picture 5"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31</a:t>
            </a:fld>
            <a:endParaRPr lang="en-US"/>
          </a:p>
        </p:txBody>
      </p:sp>
      <p:sp>
        <p:nvSpPr>
          <p:cNvPr id="6" name="Title 1"/>
          <p:cNvSpPr>
            <a:spLocks noGrp="1"/>
          </p:cNvSpPr>
          <p:nvPr>
            <p:ph type="title"/>
          </p:nvPr>
        </p:nvSpPr>
        <p:spPr>
          <a:xfrm>
            <a:off x="457200" y="1556792"/>
            <a:ext cx="8229600" cy="1143000"/>
          </a:xfrm>
        </p:spPr>
        <p:txBody>
          <a:bodyPr>
            <a:noAutofit/>
          </a:bodyPr>
          <a:lstStyle/>
          <a:p>
            <a:r>
              <a:rPr lang="cy-GB" sz="3600" dirty="0">
                <a:solidFill>
                  <a:srgbClr val="00464F"/>
                </a:solidFill>
                <a:latin typeface="Arial" panose="020B0604020202020204" pitchFamily="34" charset="0"/>
                <a:cs typeface="Arial" panose="020B0604020202020204" pitchFamily="34" charset="0"/>
              </a:rPr>
              <a:t>﻿Gweithgaredd 8 – ymateb i honiadau ac amheuon</a:t>
            </a:r>
          </a:p>
        </p:txBody>
      </p:sp>
      <p:pic>
        <p:nvPicPr>
          <p:cNvPr id="8" name="Picture 7" descr="Safeguarding Arrow.jpg"/>
          <p:cNvPicPr>
            <a:picLocks noChangeAspect="1"/>
          </p:cNvPicPr>
          <p:nvPr/>
        </p:nvPicPr>
        <p:blipFill>
          <a:blip r:embed="rId3" cstate="print"/>
          <a:stretch>
            <a:fillRect/>
          </a:stretch>
        </p:blipFill>
        <p:spPr>
          <a:xfrm rot="10800000">
            <a:off x="611560" y="2700199"/>
            <a:ext cx="3960440" cy="2557599"/>
          </a:xfrm>
          <a:prstGeom prst="rect">
            <a:avLst/>
          </a:prstGeom>
        </p:spPr>
      </p:pic>
      <p:pic>
        <p:nvPicPr>
          <p:cNvPr id="9" name="Picture 8" descr="Safeguarding Arrow.jpg"/>
          <p:cNvPicPr>
            <a:picLocks noChangeAspect="1"/>
          </p:cNvPicPr>
          <p:nvPr/>
        </p:nvPicPr>
        <p:blipFill>
          <a:blip r:embed="rId3" cstate="print"/>
          <a:stretch>
            <a:fillRect/>
          </a:stretch>
        </p:blipFill>
        <p:spPr>
          <a:xfrm>
            <a:off x="4648200" y="2700201"/>
            <a:ext cx="3956248" cy="2557599"/>
          </a:xfrm>
          <a:prstGeom prst="rect">
            <a:avLst/>
          </a:prstGeom>
        </p:spPr>
      </p:pic>
      <p:sp>
        <p:nvSpPr>
          <p:cNvPr id="10" name="Rectangle 9"/>
          <p:cNvSpPr/>
          <p:nvPr/>
        </p:nvSpPr>
        <p:spPr>
          <a:xfrm>
            <a:off x="971600" y="3271114"/>
            <a:ext cx="3442455" cy="1415772"/>
          </a:xfrm>
          <a:prstGeom prst="rect">
            <a:avLst/>
          </a:prstGeom>
        </p:spPr>
        <p:txBody>
          <a:bodyPr wrap="square">
            <a:spAutoFit/>
          </a:bodyPr>
          <a:lstStyle/>
          <a:p>
            <a:pPr algn="r"/>
            <a:r>
              <a:rPr lang="cy-GB" sz="3200" dirty="0">
                <a:latin typeface="Arial" panose="020B0604020202020204" pitchFamily="34" charset="0"/>
                <a:cs typeface="Arial" panose="020B0604020202020204" pitchFamily="34" charset="0"/>
              </a:rPr>
              <a:t>﻿Grŵp/grwpiau 1 –</a:t>
            </a:r>
            <a:br>
              <a:rPr lang="cy-GB" sz="3200" dirty="0">
                <a:latin typeface="Arial" panose="020B0604020202020204" pitchFamily="34" charset="0"/>
                <a:cs typeface="Arial" panose="020B0604020202020204" pitchFamily="34" charset="0"/>
              </a:rPr>
            </a:br>
            <a:r>
              <a:rPr lang="cy-GB" sz="3200" dirty="0">
                <a:latin typeface="Arial" panose="020B0604020202020204" pitchFamily="34" charset="0"/>
                <a:cs typeface="Arial" panose="020B0604020202020204" pitchFamily="34" charset="0"/>
              </a:rPr>
              <a:t> </a:t>
            </a:r>
            <a:r>
              <a:rPr lang="cy-GB" sz="2000" dirty="0">
                <a:solidFill>
                  <a:srgbClr val="00464F"/>
                </a:solidFill>
              </a:rPr>
              <a:t>﻿﻿</a:t>
            </a:r>
            <a:r>
              <a:rPr lang="cy-GB" sz="2200" dirty="0">
                <a:latin typeface="Arial" panose="020B0604020202020204" pitchFamily="34" charset="0"/>
                <a:cs typeface="Arial" panose="020B0604020202020204" pitchFamily="34" charset="0"/>
              </a:rPr>
              <a:t>y prif bethau i’w</a:t>
            </a:r>
            <a:br>
              <a:rPr lang="cy-GB" sz="2200" dirty="0">
                <a:latin typeface="Arial" panose="020B0604020202020204" pitchFamily="34" charset="0"/>
                <a:cs typeface="Arial" panose="020B0604020202020204" pitchFamily="34" charset="0"/>
              </a:rPr>
            </a:br>
            <a:r>
              <a:rPr lang="cy-GB" sz="2200" dirty="0">
                <a:latin typeface="Arial" panose="020B0604020202020204" pitchFamily="34" charset="0"/>
                <a:cs typeface="Arial" panose="020B0604020202020204" pitchFamily="34" charset="0"/>
              </a:rPr>
              <a:t>gwneud</a:t>
            </a:r>
          </a:p>
        </p:txBody>
      </p:sp>
      <p:sp>
        <p:nvSpPr>
          <p:cNvPr id="11" name="Rectangle 10"/>
          <p:cNvSpPr/>
          <p:nvPr/>
        </p:nvSpPr>
        <p:spPr>
          <a:xfrm>
            <a:off x="4797056" y="3271159"/>
            <a:ext cx="4023416" cy="1261884"/>
          </a:xfrm>
          <a:prstGeom prst="rect">
            <a:avLst/>
          </a:prstGeom>
        </p:spPr>
        <p:txBody>
          <a:bodyPr wrap="square">
            <a:spAutoFit/>
          </a:bodyPr>
          <a:lstStyle/>
          <a:p>
            <a:r>
              <a:rPr lang="cy-GB" sz="3200" dirty="0">
                <a:latin typeface="Arial" panose="020B0604020202020204" pitchFamily="34" charset="0"/>
                <a:cs typeface="Arial" panose="020B0604020202020204" pitchFamily="34" charset="0"/>
              </a:rPr>
              <a:t>﻿Grŵp/grwpiau 2 –</a:t>
            </a:r>
          </a:p>
          <a:p>
            <a:r>
              <a:rPr lang="cy-GB" sz="2200" dirty="0">
                <a:solidFill>
                  <a:srgbClr val="00464F"/>
                </a:solidFill>
              </a:rPr>
              <a:t>﻿﻿﻿</a:t>
            </a:r>
            <a:r>
              <a:rPr lang="cy-GB" sz="2200" dirty="0">
                <a:latin typeface="Arial" panose="020B0604020202020204" pitchFamily="34" charset="0"/>
                <a:cs typeface="Arial" panose="020B0604020202020204" pitchFamily="34" charset="0"/>
              </a:rPr>
              <a:t>y prif bethau na ddylid </a:t>
            </a:r>
            <a:br>
              <a:rPr lang="cy-GB" sz="2200" dirty="0">
                <a:latin typeface="Arial" panose="020B0604020202020204" pitchFamily="34" charset="0"/>
                <a:cs typeface="Arial" panose="020B0604020202020204" pitchFamily="34" charset="0"/>
              </a:rPr>
            </a:br>
            <a:r>
              <a:rPr lang="cy-GB" sz="2200" dirty="0">
                <a:latin typeface="Arial" panose="020B0604020202020204" pitchFamily="34" charset="0"/>
                <a:cs typeface="Arial" panose="020B0604020202020204" pitchFamily="34" charset="0"/>
              </a:rPr>
              <a:t>eu gwneud</a:t>
            </a:r>
          </a:p>
        </p:txBody>
      </p:sp>
      <p:pic>
        <p:nvPicPr>
          <p:cNvPr id="12" name="Picture 11" descr="Safeguarding PPoint Header Welsh.jpg"/>
          <p:cNvPicPr>
            <a:picLocks noChangeAspect="1"/>
          </p:cNvPicPr>
          <p:nvPr/>
        </p:nvPicPr>
        <p:blipFill>
          <a:blip r:embed="rId4" cstate="print"/>
          <a:stretch>
            <a:fillRect/>
          </a:stretch>
        </p:blipFill>
        <p:spPr>
          <a:xfrm>
            <a:off x="0" y="0"/>
            <a:ext cx="9144000" cy="82213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1143000"/>
          </a:xfrm>
        </p:spPr>
        <p:txBody>
          <a:bodyPr>
            <a:normAutofit fontScale="90000"/>
          </a:bodyPr>
          <a:lstStyle/>
          <a:p>
            <a:r>
              <a:rPr lang="cy-GB" dirty="0">
                <a:solidFill>
                  <a:srgbClr val="00464F"/>
                </a:solidFill>
                <a:latin typeface="Arial" panose="020B0604020202020204" pitchFamily="34" charset="0"/>
                <a:cs typeface="Arial" panose="020B0604020202020204" pitchFamily="34" charset="0"/>
              </a:rPr>
              <a:t>Ymateb i honiadau ac amheuon – yr hyn a ddisgwylir</a:t>
            </a:r>
            <a:r>
              <a:rPr lang="cy-GB" dirty="0">
                <a:solidFill>
                  <a:srgbClr val="00464F"/>
                </a:solidFill>
              </a:rPr>
              <a:t> </a:t>
            </a:r>
          </a:p>
        </p:txBody>
      </p:sp>
      <p:sp>
        <p:nvSpPr>
          <p:cNvPr id="5" name="Slide Number Placeholder 4"/>
          <p:cNvSpPr>
            <a:spLocks noGrp="1"/>
          </p:cNvSpPr>
          <p:nvPr>
            <p:ph type="sldNum" sz="quarter" idx="12"/>
          </p:nvPr>
        </p:nvSpPr>
        <p:spPr/>
        <p:txBody>
          <a:bodyPr/>
          <a:lstStyle/>
          <a:p>
            <a:fld id="{B19A37A3-FA65-4B99-9FFC-3CCE217C6C58}" type="slidenum">
              <a:rPr lang="en-US" smtClean="0"/>
              <a:pPr/>
              <a:t>32</a:t>
            </a:fld>
            <a:endParaRPr lang="en-US" dirty="0"/>
          </a:p>
        </p:txBody>
      </p:sp>
      <p:pic>
        <p:nvPicPr>
          <p:cNvPr id="6" name="Picture 5" descr="Safeguarding PPoint Header.jpg"/>
          <p:cNvPicPr>
            <a:picLocks noChangeAspect="1"/>
          </p:cNvPicPr>
          <p:nvPr/>
        </p:nvPicPr>
        <p:blipFill>
          <a:blip r:embed="rId3" cstate="print"/>
          <a:stretch>
            <a:fillRect/>
          </a:stretch>
        </p:blipFill>
        <p:spPr>
          <a:xfrm>
            <a:off x="0" y="0"/>
            <a:ext cx="9144000" cy="820226"/>
          </a:xfrm>
          <a:prstGeom prst="rect">
            <a:avLst/>
          </a:prstGeom>
        </p:spPr>
      </p:pic>
      <p:pic>
        <p:nvPicPr>
          <p:cNvPr id="7" name="Picture 6" descr="Safeguarding PPoint Header Welsh.jpg"/>
          <p:cNvPicPr>
            <a:picLocks noChangeAspect="1"/>
          </p:cNvPicPr>
          <p:nvPr/>
        </p:nvPicPr>
        <p:blipFill>
          <a:blip r:embed="rId4" cstate="print"/>
          <a:stretch>
            <a:fillRect/>
          </a:stretch>
        </p:blipFill>
        <p:spPr>
          <a:xfrm>
            <a:off x="0" y="0"/>
            <a:ext cx="9144000" cy="822138"/>
          </a:xfrm>
          <a:prstGeom prst="rect">
            <a:avLst/>
          </a:prstGeom>
        </p:spPr>
      </p:pic>
      <p:sp>
        <p:nvSpPr>
          <p:cNvPr id="8" name="Content Placeholder 2"/>
          <p:cNvSpPr>
            <a:spLocks noGrp="1"/>
          </p:cNvSpPr>
          <p:nvPr>
            <p:ph idx="1"/>
          </p:nvPr>
        </p:nvSpPr>
        <p:spPr>
          <a:xfrm>
            <a:off x="457200" y="2924944"/>
            <a:ext cx="8229600" cy="884238"/>
          </a:xfrm>
        </p:spPr>
        <p:txBody>
          <a:bodyPr>
            <a:normAutofit/>
          </a:bodyPr>
          <a:lstStyle/>
          <a:p>
            <a:pPr>
              <a:lnSpc>
                <a:spcPct val="80000"/>
              </a:lnSpc>
            </a:pPr>
            <a:r>
              <a:rPr lang="cy-GB" sz="2400" dirty="0"/>
              <a:t>﻿﻿﻿</a:t>
            </a:r>
            <a:r>
              <a:rPr lang="cy-GB" sz="2400" dirty="0">
                <a:latin typeface="Arial" panose="020B0604020202020204" pitchFamily="34" charset="0"/>
                <a:cs typeface="Arial" panose="020B0604020202020204" pitchFamily="34" charset="0"/>
              </a:rPr>
              <a:t>ychwanegwch protocol lleol / rhanbarthol</a:t>
            </a:r>
          </a:p>
        </p:txBody>
      </p:sp>
    </p:spTree>
    <p:extLst>
      <p:ext uri="{BB962C8B-B14F-4D97-AF65-F5344CB8AC3E}">
        <p14:creationId xmlns:p14="http://schemas.microsoft.com/office/powerpoint/2010/main" val="3852779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33</a:t>
            </a:fld>
            <a:endParaRPr lang="en-US"/>
          </a:p>
        </p:txBody>
      </p:sp>
      <p:sp>
        <p:nvSpPr>
          <p:cNvPr id="6" name="Title 1"/>
          <p:cNvSpPr>
            <a:spLocks noGrp="1"/>
          </p:cNvSpPr>
          <p:nvPr>
            <p:ph type="title"/>
          </p:nvPr>
        </p:nvSpPr>
        <p:spPr>
          <a:xfrm>
            <a:off x="533400" y="2057400"/>
            <a:ext cx="8229600" cy="1143000"/>
          </a:xfrm>
        </p:spPr>
        <p:txBody>
          <a:bodyPr>
            <a:noAutofit/>
          </a:bodyPr>
          <a:lstStyle/>
          <a:p>
            <a:pPr algn="l"/>
            <a:r>
              <a:rPr lang="cy-GB" sz="3600" dirty="0">
                <a:solidFill>
                  <a:srgbClr val="004C53"/>
                </a:solidFill>
              </a:rPr>
              <a:t>﻿﻿﻿</a:t>
            </a:r>
            <a:r>
              <a:rPr lang="cy-GB" sz="3600" dirty="0">
                <a:solidFill>
                  <a:srgbClr val="004C53"/>
                </a:solidFill>
                <a:latin typeface="Arial" panose="020B0604020202020204" pitchFamily="34" charset="0"/>
                <a:cs typeface="Arial" panose="020B0604020202020204" pitchFamily="34" charset="0"/>
              </a:rPr>
              <a:t>Gweithgaredd 9 – cofnodion</a:t>
            </a:r>
          </a:p>
        </p:txBody>
      </p:sp>
      <p:sp>
        <p:nvSpPr>
          <p:cNvPr id="7" name="Content Placeholder 2"/>
          <p:cNvSpPr>
            <a:spLocks noGrp="1"/>
          </p:cNvSpPr>
          <p:nvPr>
            <p:ph idx="1"/>
          </p:nvPr>
        </p:nvSpPr>
        <p:spPr>
          <a:xfrm>
            <a:off x="533400" y="3459162"/>
            <a:ext cx="8229600" cy="2713038"/>
          </a:xfrm>
        </p:spPr>
        <p:txBody>
          <a:bodyPr>
            <a:normAutofit/>
          </a:bodyPr>
          <a:lstStyle/>
          <a:p>
            <a:pPr>
              <a:lnSpc>
                <a:spcPct val="80000"/>
              </a:lnSpc>
              <a:buNone/>
            </a:pPr>
            <a:r>
              <a:rPr lang="cy-GB" sz="2400" dirty="0">
                <a:latin typeface="Arial" panose="020B0604020202020204" pitchFamily="34" charset="0"/>
                <a:cs typeface="Arial" panose="020B0604020202020204" pitchFamily="34" charset="0"/>
              </a:rPr>
              <a:t>﻿Mewn parau, ystyriwch y cofnod ysgrifenedig rydych wedi’i </a:t>
            </a:r>
          </a:p>
          <a:p>
            <a:pPr>
              <a:lnSpc>
                <a:spcPct val="80000"/>
              </a:lnSpc>
              <a:buNone/>
            </a:pPr>
            <a:r>
              <a:rPr lang="cy-GB" sz="2400" dirty="0">
                <a:latin typeface="Arial" panose="020B0604020202020204" pitchFamily="34" charset="0"/>
                <a:cs typeface="Arial" panose="020B0604020202020204" pitchFamily="34" charset="0"/>
              </a:rPr>
              <a:t>gael a sut y gallech ei wella</a:t>
            </a:r>
          </a:p>
        </p:txBody>
      </p:sp>
      <p:pic>
        <p:nvPicPr>
          <p:cNvPr id="9" name="Picture 8"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720080"/>
          </a:xfrm>
        </p:spPr>
        <p:txBody>
          <a:bodyPr>
            <a:normAutofit/>
          </a:bodyPr>
          <a:lstStyle/>
          <a:p>
            <a:r>
              <a:rPr lang="en-GB" sz="4000" dirty="0">
                <a:solidFill>
                  <a:srgbClr val="004C53"/>
                </a:solidFill>
                <a:latin typeface="Arial" panose="020B0604020202020204" pitchFamily="34" charset="0"/>
                <a:cs typeface="Arial" panose="020B0604020202020204" pitchFamily="34" charset="0"/>
              </a:rPr>
              <a:t>Gweithio o dan y Ddeddf</a:t>
            </a:r>
          </a:p>
        </p:txBody>
      </p:sp>
      <p:sp>
        <p:nvSpPr>
          <p:cNvPr id="4" name="Slide Number Placeholder 3"/>
          <p:cNvSpPr>
            <a:spLocks noGrp="1"/>
          </p:cNvSpPr>
          <p:nvPr>
            <p:ph type="sldNum" sz="quarter" idx="12"/>
          </p:nvPr>
        </p:nvSpPr>
        <p:spPr/>
        <p:txBody>
          <a:bodyPr/>
          <a:lstStyle/>
          <a:p>
            <a:fld id="{259CC62F-30C0-4A15-BEEE-9BC3816535A8}" type="slidenum">
              <a:rPr lang="en-GB" smtClean="0"/>
              <a:pPr/>
              <a:t>34</a:t>
            </a:fld>
            <a:endParaRPr lang="en-GB" dirty="0"/>
          </a:p>
        </p:txBody>
      </p:sp>
      <p:sp>
        <p:nvSpPr>
          <p:cNvPr id="15" name="Rounded Rectangle 14"/>
          <p:cNvSpPr/>
          <p:nvPr/>
        </p:nvSpPr>
        <p:spPr>
          <a:xfrm>
            <a:off x="3131840" y="1959559"/>
            <a:ext cx="3168352" cy="965385"/>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tx1"/>
                </a:solidFill>
                <a:latin typeface="Arial" panose="020B0604020202020204" pitchFamily="34" charset="0"/>
                <a:cs typeface="Arial" panose="020B0604020202020204" pitchFamily="34" charset="0"/>
              </a:rPr>
              <a:t>Deddfwriaeth</a:t>
            </a:r>
            <a:endParaRPr lang="en-GB" sz="2400" b="1" dirty="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3131840" y="3183695"/>
            <a:ext cx="3168352" cy="893377"/>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tx1"/>
                </a:solidFill>
                <a:latin typeface="Arial" panose="020B0604020202020204" pitchFamily="34" charset="0"/>
                <a:cs typeface="Arial" panose="020B0604020202020204" pitchFamily="34" charset="0"/>
              </a:rPr>
              <a:t>Rheoliadau</a:t>
            </a:r>
            <a:endParaRPr lang="en-GB" sz="2400" b="1" dirty="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3131840" y="4365104"/>
            <a:ext cx="3168352" cy="821369"/>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tx1"/>
                </a:solidFill>
                <a:latin typeface="Arial" panose="020B0604020202020204" pitchFamily="34" charset="0"/>
                <a:cs typeface="Arial" panose="020B0604020202020204" pitchFamily="34" charset="0"/>
              </a:rPr>
              <a:t>Canllawiau</a:t>
            </a:r>
            <a:endParaRPr lang="en-GB" sz="2400" b="1"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3131840" y="5402497"/>
            <a:ext cx="3168352" cy="1037393"/>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tx1"/>
                </a:solidFill>
                <a:latin typeface="Arial" panose="020B0604020202020204" pitchFamily="34" charset="0"/>
                <a:cs typeface="Arial" panose="020B0604020202020204" pitchFamily="34" charset="0"/>
              </a:rPr>
              <a:t>Polisïau</a:t>
            </a:r>
            <a:r>
              <a:rPr lang="en-GB" sz="2400" b="1" dirty="0">
                <a:solidFill>
                  <a:schemeClr val="tx1"/>
                </a:solidFill>
                <a:latin typeface="Arial" panose="020B0604020202020204" pitchFamily="34" charset="0"/>
                <a:cs typeface="Arial" panose="020B0604020202020204" pitchFamily="34" charset="0"/>
              </a:rPr>
              <a:t> a </a:t>
            </a:r>
            <a:r>
              <a:rPr lang="en-GB" sz="2400" b="1" dirty="0" err="1">
                <a:solidFill>
                  <a:schemeClr val="tx1"/>
                </a:solidFill>
                <a:latin typeface="Arial" panose="020B0604020202020204" pitchFamily="34" charset="0"/>
                <a:cs typeface="Arial" panose="020B0604020202020204" pitchFamily="34" charset="0"/>
              </a:rPr>
              <a:t>gweithdrefnau</a:t>
            </a:r>
            <a:endParaRPr lang="en-GB" sz="2400" b="1" dirty="0">
              <a:solidFill>
                <a:schemeClr val="tx1"/>
              </a:solidFill>
              <a:latin typeface="Arial" panose="020B0604020202020204" pitchFamily="34" charset="0"/>
              <a:cs typeface="Arial" panose="020B0604020202020204" pitchFamily="34" charset="0"/>
            </a:endParaRPr>
          </a:p>
        </p:txBody>
      </p:sp>
      <p:pic>
        <p:nvPicPr>
          <p:cNvPr id="9" name="Picture 8" descr="Safeguarding PPoint Header.jpg"/>
          <p:cNvPicPr>
            <a:picLocks noChangeAspect="1"/>
          </p:cNvPicPr>
          <p:nvPr/>
        </p:nvPicPr>
        <p:blipFill>
          <a:blip r:embed="rId3" cstate="print"/>
          <a:stretch>
            <a:fillRect/>
          </a:stretch>
        </p:blipFill>
        <p:spPr>
          <a:xfrm>
            <a:off x="0" y="0"/>
            <a:ext cx="9144000" cy="820226"/>
          </a:xfrm>
          <a:prstGeom prst="rect">
            <a:avLst/>
          </a:prstGeom>
        </p:spPr>
      </p:pic>
      <p:pic>
        <p:nvPicPr>
          <p:cNvPr id="10" name="Picture 9" descr="Safeguarding PPoint Header Welsh.jpg"/>
          <p:cNvPicPr>
            <a:picLocks noChangeAspect="1"/>
          </p:cNvPicPr>
          <p:nvPr/>
        </p:nvPicPr>
        <p:blipFill>
          <a:blip r:embed="rId4" cstate="print"/>
          <a:stretch>
            <a:fillRect/>
          </a:stretch>
        </p:blipFill>
        <p:spPr>
          <a:xfrm>
            <a:off x="0" y="0"/>
            <a:ext cx="9144000" cy="822138"/>
          </a:xfrm>
          <a:prstGeom prst="rect">
            <a:avLst/>
          </a:prstGeom>
        </p:spPr>
      </p:pic>
    </p:spTree>
    <p:extLst>
      <p:ext uri="{BB962C8B-B14F-4D97-AF65-F5344CB8AC3E}">
        <p14:creationId xmlns:p14="http://schemas.microsoft.com/office/powerpoint/2010/main" val="3533851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35</a:t>
            </a:fld>
            <a:endParaRPr lang="en-US"/>
          </a:p>
        </p:txBody>
      </p:sp>
      <p:sp>
        <p:nvSpPr>
          <p:cNvPr id="6" name="Title 1"/>
          <p:cNvSpPr>
            <a:spLocks noGrp="1"/>
          </p:cNvSpPr>
          <p:nvPr>
            <p:ph type="title"/>
          </p:nvPr>
        </p:nvSpPr>
        <p:spPr>
          <a:xfrm>
            <a:off x="611560" y="1556792"/>
            <a:ext cx="8229600" cy="1143000"/>
          </a:xfrm>
        </p:spPr>
        <p:txBody>
          <a:bodyPr>
            <a:noAutofit/>
          </a:bodyPr>
          <a:lstStyle/>
          <a:p>
            <a:pPr algn="l"/>
            <a:r>
              <a:rPr lang="cy-GB" sz="3600" dirty="0">
                <a:solidFill>
                  <a:srgbClr val="004C53"/>
                </a:solidFill>
                <a:latin typeface="Arial" panose="020B0604020202020204" pitchFamily="34" charset="0"/>
                <a:cs typeface="Arial" panose="020B0604020202020204" pitchFamily="34" charset="0"/>
              </a:rPr>
              <a:t>﻿Deddfwriaeth a chanllawiau ar gyfer oedolion yn benodol</a:t>
            </a:r>
          </a:p>
        </p:txBody>
      </p:sp>
      <p:sp>
        <p:nvSpPr>
          <p:cNvPr id="7" name="Content Placeholder 2"/>
          <p:cNvSpPr>
            <a:spLocks noGrp="1"/>
          </p:cNvSpPr>
          <p:nvPr>
            <p:ph idx="1"/>
          </p:nvPr>
        </p:nvSpPr>
        <p:spPr>
          <a:xfrm>
            <a:off x="533400" y="2996952"/>
            <a:ext cx="8229600" cy="2713038"/>
          </a:xfrm>
        </p:spPr>
        <p:txBody>
          <a:bodyPr>
            <a:normAutofit/>
          </a:bodyPr>
          <a:lstStyle/>
          <a:p>
            <a:pPr>
              <a:lnSpc>
                <a:spcPct val="80000"/>
              </a:lnSpc>
            </a:pPr>
            <a:r>
              <a:rPr lang="cy-GB" sz="2400" dirty="0"/>
              <a:t>﻿﻿﻿</a:t>
            </a:r>
            <a:r>
              <a:rPr lang="cy-GB" sz="2400" dirty="0">
                <a:latin typeface="Arial" panose="020B0604020202020204" pitchFamily="34" charset="0"/>
                <a:cs typeface="Arial" panose="020B0604020202020204" pitchFamily="34" charset="0"/>
              </a:rPr>
              <a:t>Deddf Gwasanaethau Cymdeithasol a Llesiant (Cymru) 2014 yn cynnwys y Canllawiau Statudol ‘Deddf Gwasanaethau  Cymdeithasol a Llesiant (Cymru) 2014 Gweithio Gyda’n Gilydd i Ddiogelu Pobl Cyfrol 1 – Cyflwyniad a Throsolwg’</a:t>
            </a:r>
          </a:p>
          <a:p>
            <a:pPr>
              <a:lnSpc>
                <a:spcPct val="80000"/>
              </a:lnSpc>
            </a:pPr>
            <a:endParaRPr lang="cy-GB" sz="2400" dirty="0">
              <a:latin typeface="Arial" panose="020B0604020202020204" pitchFamily="34" charset="0"/>
              <a:cs typeface="Arial" panose="020B0604020202020204" pitchFamily="34" charset="0"/>
            </a:endParaRPr>
          </a:p>
          <a:p>
            <a:pPr>
              <a:lnSpc>
                <a:spcPct val="80000"/>
              </a:lnSpc>
            </a:pPr>
            <a:r>
              <a:rPr lang="cy-GB" sz="2400" dirty="0">
                <a:latin typeface="Arial" panose="020B0604020202020204" pitchFamily="34" charset="0"/>
                <a:cs typeface="Arial" panose="020B0604020202020204" pitchFamily="34" charset="0"/>
              </a:rPr>
              <a:t>Deddf Hawliau Dynol 1998 a chonfensiynau ac egwyddorion hawliau eraill</a:t>
            </a:r>
          </a:p>
        </p:txBody>
      </p:sp>
      <p:pic>
        <p:nvPicPr>
          <p:cNvPr id="9" name="Picture 8"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36</a:t>
            </a:fld>
            <a:endParaRPr lang="en-US"/>
          </a:p>
        </p:txBody>
      </p:sp>
      <p:sp>
        <p:nvSpPr>
          <p:cNvPr id="6" name="Title 1"/>
          <p:cNvSpPr>
            <a:spLocks noGrp="1"/>
          </p:cNvSpPr>
          <p:nvPr>
            <p:ph type="title"/>
          </p:nvPr>
        </p:nvSpPr>
        <p:spPr>
          <a:xfrm>
            <a:off x="533400" y="2057400"/>
            <a:ext cx="8229600" cy="1143000"/>
          </a:xfrm>
        </p:spPr>
        <p:txBody>
          <a:bodyPr>
            <a:noAutofit/>
          </a:bodyPr>
          <a:lstStyle/>
          <a:p>
            <a:pPr algn="l"/>
            <a:r>
              <a:rPr lang="cy-GB" sz="3600" dirty="0">
                <a:solidFill>
                  <a:srgbClr val="004C53"/>
                </a:solidFill>
                <a:latin typeface="Arial" panose="020B0604020202020204" pitchFamily="34" charset="0"/>
                <a:cs typeface="Arial" panose="020B0604020202020204" pitchFamily="34" charset="0"/>
              </a:rPr>
              <a:t>﻿Deddfwriaeth a chanllawiau ar gyfer plant a phobl ifanc yn benodol</a:t>
            </a:r>
          </a:p>
        </p:txBody>
      </p:sp>
      <p:sp>
        <p:nvSpPr>
          <p:cNvPr id="7" name="Content Placeholder 2"/>
          <p:cNvSpPr>
            <a:spLocks noGrp="1"/>
          </p:cNvSpPr>
          <p:nvPr>
            <p:ph idx="1"/>
          </p:nvPr>
        </p:nvSpPr>
        <p:spPr>
          <a:xfrm>
            <a:off x="533400" y="3505200"/>
            <a:ext cx="8287072" cy="2713038"/>
          </a:xfrm>
        </p:spPr>
        <p:txBody>
          <a:bodyPr>
            <a:normAutofit/>
          </a:bodyPr>
          <a:lstStyle/>
          <a:p>
            <a:pPr>
              <a:lnSpc>
                <a:spcPct val="80000"/>
              </a:lnSpc>
            </a:pPr>
            <a:r>
              <a:rPr lang="cy-GB" sz="2200" dirty="0">
                <a:latin typeface="Arial" panose="020B0604020202020204" pitchFamily="34" charset="0"/>
                <a:cs typeface="Arial" panose="020B0604020202020204" pitchFamily="34" charset="0"/>
              </a:rPr>
              <a:t>Deddf Gwasanaethau Cymdeithasol a Llesiant (Cymru) 2014﻿</a:t>
            </a:r>
          </a:p>
          <a:p>
            <a:pPr marL="350838" indent="0">
              <a:lnSpc>
                <a:spcPct val="80000"/>
              </a:lnSpc>
              <a:buNone/>
            </a:pPr>
            <a:r>
              <a:rPr lang="cy-GB" sz="2200" dirty="0">
                <a:latin typeface="Arial" panose="020B0604020202020204" pitchFamily="34" charset="0"/>
                <a:cs typeface="Arial" panose="020B0604020202020204" pitchFamily="34" charset="0"/>
              </a:rPr>
              <a:t>yn cynnwys y Canllawiau Statudol ‘Deddf Gwasanaethau      Cymdeithasol a Llesiant (Cymru) 2014 Gweithio Gyda’n Gilydd i Ddiogelu Pobl Cyfrol 1 – Cyflwyniad a Throsolwg’</a:t>
            </a:r>
          </a:p>
          <a:p>
            <a:pPr>
              <a:lnSpc>
                <a:spcPct val="80000"/>
              </a:lnSpc>
            </a:pPr>
            <a:endParaRPr lang="cy-GB" sz="2200" dirty="0">
              <a:latin typeface="Arial" panose="020B0604020202020204" pitchFamily="34" charset="0"/>
              <a:cs typeface="Arial" panose="020B0604020202020204" pitchFamily="34" charset="0"/>
            </a:endParaRPr>
          </a:p>
          <a:p>
            <a:pPr>
              <a:lnSpc>
                <a:spcPct val="80000"/>
              </a:lnSpc>
            </a:pPr>
            <a:r>
              <a:rPr lang="cy-GB" sz="2200" dirty="0">
                <a:latin typeface="Arial" panose="020B0604020202020204" pitchFamily="34" charset="0"/>
                <a:cs typeface="Arial" panose="020B0604020202020204" pitchFamily="34" charset="0"/>
              </a:rPr>
              <a:t>Deddf Plant 1989 (yn enwedig Adran 47)</a:t>
            </a:r>
          </a:p>
          <a:p>
            <a:pPr>
              <a:lnSpc>
                <a:spcPct val="80000"/>
              </a:lnSpc>
            </a:pPr>
            <a:endParaRPr lang="cy-GB" sz="2200" dirty="0">
              <a:latin typeface="Arial" panose="020B0604020202020204" pitchFamily="34" charset="0"/>
              <a:cs typeface="Arial" panose="020B0604020202020204" pitchFamily="34" charset="0"/>
            </a:endParaRPr>
          </a:p>
          <a:p>
            <a:pPr>
              <a:lnSpc>
                <a:spcPct val="80000"/>
              </a:lnSpc>
            </a:pPr>
            <a:r>
              <a:rPr lang="cy-GB" sz="2200" dirty="0">
                <a:latin typeface="Arial" panose="020B0604020202020204" pitchFamily="34" charset="0"/>
                <a:cs typeface="Arial" panose="020B0604020202020204" pitchFamily="34" charset="0"/>
              </a:rPr>
              <a:t>Confensiwn y Cenhedloedd Unedig ar Hawliau’r Plentyn 1989.</a:t>
            </a:r>
          </a:p>
          <a:p>
            <a:pPr>
              <a:lnSpc>
                <a:spcPct val="80000"/>
              </a:lnSpc>
              <a:buFont typeface="Wingdings" pitchFamily="2" charset="2"/>
              <a:buChar char="§"/>
            </a:pPr>
            <a:endParaRPr lang="cy-GB" sz="2400" dirty="0"/>
          </a:p>
        </p:txBody>
      </p:sp>
      <p:pic>
        <p:nvPicPr>
          <p:cNvPr id="9" name="Picture 8"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37</a:t>
            </a:fld>
            <a:endParaRPr lang="en-US"/>
          </a:p>
        </p:txBody>
      </p:sp>
      <p:sp>
        <p:nvSpPr>
          <p:cNvPr id="6" name="Title 1"/>
          <p:cNvSpPr>
            <a:spLocks noGrp="1"/>
          </p:cNvSpPr>
          <p:nvPr>
            <p:ph type="title"/>
          </p:nvPr>
        </p:nvSpPr>
        <p:spPr>
          <a:xfrm>
            <a:off x="533400" y="1052736"/>
            <a:ext cx="8229600" cy="1143000"/>
          </a:xfrm>
        </p:spPr>
        <p:txBody>
          <a:bodyPr>
            <a:noAutofit/>
          </a:bodyPr>
          <a:lstStyle/>
          <a:p>
            <a:pPr algn="l"/>
            <a:r>
              <a:rPr lang="en-US" sz="3600" dirty="0" err="1">
                <a:solidFill>
                  <a:srgbClr val="004C53"/>
                </a:solidFill>
                <a:latin typeface="Arial" panose="020B0604020202020204" pitchFamily="34" charset="0"/>
                <a:cs typeface="Arial" panose="020B0604020202020204" pitchFamily="34" charset="0"/>
              </a:rPr>
              <a:t>﻿Deddfwriaeth</a:t>
            </a:r>
            <a:r>
              <a:rPr lang="en-US" sz="3600" dirty="0">
                <a:solidFill>
                  <a:srgbClr val="004C53"/>
                </a:solidFill>
                <a:latin typeface="Arial" panose="020B0604020202020204" pitchFamily="34" charset="0"/>
                <a:cs typeface="Arial" panose="020B0604020202020204" pitchFamily="34" charset="0"/>
              </a:rPr>
              <a:t> </a:t>
            </a:r>
            <a:r>
              <a:rPr lang="en-US" sz="3600" dirty="0" err="1">
                <a:solidFill>
                  <a:srgbClr val="004C53"/>
                </a:solidFill>
                <a:latin typeface="Arial" panose="020B0604020202020204" pitchFamily="34" charset="0"/>
                <a:cs typeface="Arial" panose="020B0604020202020204" pitchFamily="34" charset="0"/>
              </a:rPr>
              <a:t>ychwanegol</a:t>
            </a:r>
            <a:endParaRPr lang="en-US" sz="3600" dirty="0">
              <a:solidFill>
                <a:srgbClr val="004C53"/>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533400" y="2195736"/>
            <a:ext cx="8229600" cy="3810000"/>
          </a:xfrm>
        </p:spPr>
        <p:txBody>
          <a:bodyPr>
            <a:noAutofit/>
          </a:bodyPr>
          <a:lstStyle/>
          <a:p>
            <a:pPr>
              <a:lnSpc>
                <a:spcPct val="80000"/>
              </a:lnSpc>
            </a:pPr>
            <a:r>
              <a:rPr lang="cy-GB" sz="2400" dirty="0">
                <a:latin typeface="Arial" panose="020B0604020202020204" pitchFamily="34" charset="0"/>
                <a:cs typeface="Arial" panose="020B0604020202020204" pitchFamily="34" charset="0"/>
              </a:rPr>
              <a:t>﻿Deddf Datgelu er Lles y Cyhoedd 1998</a:t>
            </a:r>
          </a:p>
          <a:p>
            <a:pPr>
              <a:lnSpc>
                <a:spcPct val="80000"/>
              </a:lnSpc>
            </a:pPr>
            <a:r>
              <a:rPr lang="cy-GB" sz="2400" dirty="0">
                <a:latin typeface="Arial" panose="020B0604020202020204" pitchFamily="34" charset="0"/>
                <a:cs typeface="Arial" panose="020B0604020202020204" pitchFamily="34" charset="0"/>
              </a:rPr>
              <a:t>Deddf Diogelu Grwpiau Hyglwyf 2006</a:t>
            </a:r>
          </a:p>
          <a:p>
            <a:pPr>
              <a:lnSpc>
                <a:spcPct val="80000"/>
              </a:lnSpc>
            </a:pPr>
            <a:r>
              <a:rPr lang="cy-GB" sz="2400" dirty="0">
                <a:latin typeface="Arial" panose="020B0604020202020204" pitchFamily="34" charset="0"/>
                <a:cs typeface="Arial" panose="020B0604020202020204" pitchFamily="34" charset="0"/>
              </a:rPr>
              <a:t>Deddf Diogelu </a:t>
            </a:r>
            <a:r>
              <a:rPr lang="cy-GB" sz="2400" dirty="0" err="1">
                <a:latin typeface="Arial" panose="020B0604020202020204" pitchFamily="34" charset="0"/>
                <a:cs typeface="Arial" panose="020B0604020202020204" pitchFamily="34" charset="0"/>
              </a:rPr>
              <a:t>Rhyddidau</a:t>
            </a:r>
            <a:r>
              <a:rPr lang="cy-GB" sz="2400" dirty="0">
                <a:latin typeface="Arial" panose="020B0604020202020204" pitchFamily="34" charset="0"/>
                <a:cs typeface="Arial" panose="020B0604020202020204" pitchFamily="34" charset="0"/>
              </a:rPr>
              <a:t> 2012</a:t>
            </a:r>
          </a:p>
          <a:p>
            <a:pPr>
              <a:lnSpc>
                <a:spcPct val="80000"/>
              </a:lnSpc>
            </a:pPr>
            <a:r>
              <a:rPr lang="cy-GB" sz="2400" dirty="0">
                <a:latin typeface="Arial" panose="020B0604020202020204" pitchFamily="34" charset="0"/>
                <a:cs typeface="Arial" panose="020B0604020202020204" pitchFamily="34" charset="0"/>
              </a:rPr>
              <a:t>Deddf Troseddu Difrifol 2015</a:t>
            </a:r>
          </a:p>
          <a:p>
            <a:pPr>
              <a:lnSpc>
                <a:spcPct val="80000"/>
              </a:lnSpc>
            </a:pPr>
            <a:r>
              <a:rPr lang="cy-GB" sz="2400" dirty="0">
                <a:latin typeface="Arial" panose="020B0604020202020204" pitchFamily="34" charset="0"/>
                <a:cs typeface="Arial" panose="020B0604020202020204" pitchFamily="34" charset="0"/>
              </a:rPr>
              <a:t>Deddf Trais yn erbyn Menywod, Cam-drin Domestig a Thrais Rhywiol (Cymru) 2015</a:t>
            </a:r>
          </a:p>
          <a:p>
            <a:pPr>
              <a:lnSpc>
                <a:spcPct val="80000"/>
              </a:lnSpc>
            </a:pPr>
            <a:r>
              <a:rPr lang="cy-GB" sz="2400" dirty="0">
                <a:latin typeface="Arial" panose="020B0604020202020204" pitchFamily="34" charset="0"/>
                <a:cs typeface="Arial" panose="020B0604020202020204" pitchFamily="34" charset="0"/>
              </a:rPr>
              <a:t>Deddf Galluedd Meddyliol 2005</a:t>
            </a:r>
          </a:p>
          <a:p>
            <a:pPr>
              <a:lnSpc>
                <a:spcPct val="80000"/>
              </a:lnSpc>
            </a:pPr>
            <a:r>
              <a:rPr lang="cy-GB" sz="2400" dirty="0">
                <a:latin typeface="Arial" panose="020B0604020202020204" pitchFamily="34" charset="0"/>
                <a:cs typeface="Arial" panose="020B0604020202020204" pitchFamily="34" charset="0"/>
              </a:rPr>
              <a:t>Deddf Rheoleiddio ac Arolygu Gofal Cymdeithasol (Cymru) 2016</a:t>
            </a:r>
          </a:p>
          <a:p>
            <a:pPr>
              <a:lnSpc>
                <a:spcPct val="80000"/>
              </a:lnSpc>
            </a:pPr>
            <a:r>
              <a:rPr lang="cy-GB" sz="2400" dirty="0">
                <a:latin typeface="Arial" panose="020B0604020202020204" pitchFamily="34" charset="0"/>
                <a:cs typeface="Arial" panose="020B0604020202020204" pitchFamily="34" charset="0"/>
              </a:rPr>
              <a:t>Deddf Cydraddoldeb 2010</a:t>
            </a:r>
          </a:p>
          <a:p>
            <a:pPr>
              <a:lnSpc>
                <a:spcPct val="80000"/>
              </a:lnSpc>
            </a:pPr>
            <a:r>
              <a:rPr lang="cy-GB" sz="2400" dirty="0">
                <a:latin typeface="Arial" panose="020B0604020202020204" pitchFamily="34" charset="0"/>
                <a:cs typeface="Arial" panose="020B0604020202020204" pitchFamily="34" charset="0"/>
              </a:rPr>
              <a:t>Deddf Diogelu Data 1998 / Y Rheoliad Diogelu Data Cyffredinol (GDPR) o Mai 2018</a:t>
            </a:r>
          </a:p>
        </p:txBody>
      </p:sp>
      <p:pic>
        <p:nvPicPr>
          <p:cNvPr id="9" name="Picture 8"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38</a:t>
            </a:fld>
            <a:endParaRPr lang="en-US"/>
          </a:p>
        </p:txBody>
      </p:sp>
      <p:sp>
        <p:nvSpPr>
          <p:cNvPr id="6" name="Title 1"/>
          <p:cNvSpPr>
            <a:spLocks noGrp="1"/>
          </p:cNvSpPr>
          <p:nvPr>
            <p:ph type="title"/>
          </p:nvPr>
        </p:nvSpPr>
        <p:spPr>
          <a:xfrm>
            <a:off x="533400" y="990600"/>
            <a:ext cx="8229600" cy="1143000"/>
          </a:xfrm>
        </p:spPr>
        <p:txBody>
          <a:bodyPr>
            <a:noAutofit/>
          </a:bodyPr>
          <a:lstStyle/>
          <a:p>
            <a:pPr algn="l"/>
            <a:r>
              <a:rPr lang="en-US" sz="3600" dirty="0">
                <a:solidFill>
                  <a:srgbClr val="004C53"/>
                </a:solidFill>
                <a:latin typeface="Arial" panose="020B0604020202020204" pitchFamily="34" charset="0"/>
                <a:cs typeface="Arial" panose="020B0604020202020204" pitchFamily="34" charset="0"/>
              </a:rPr>
              <a:t>﻿Beth </a:t>
            </a:r>
            <a:r>
              <a:rPr lang="en-US" sz="3600" dirty="0" err="1">
                <a:solidFill>
                  <a:srgbClr val="004C53"/>
                </a:solidFill>
                <a:latin typeface="Arial" panose="020B0604020202020204" pitchFamily="34" charset="0"/>
                <a:cs typeface="Arial" panose="020B0604020202020204" pitchFamily="34" charset="0"/>
              </a:rPr>
              <a:t>yw’ch</a:t>
            </a:r>
            <a:r>
              <a:rPr lang="en-US" sz="3600" dirty="0">
                <a:solidFill>
                  <a:srgbClr val="004C53"/>
                </a:solidFill>
                <a:latin typeface="Arial" panose="020B0604020202020204" pitchFamily="34" charset="0"/>
                <a:cs typeface="Arial" panose="020B0604020202020204" pitchFamily="34" charset="0"/>
              </a:rPr>
              <a:t> </a:t>
            </a:r>
            <a:r>
              <a:rPr lang="en-US" sz="3600" dirty="0" err="1">
                <a:solidFill>
                  <a:srgbClr val="004C53"/>
                </a:solidFill>
                <a:latin typeface="Arial" panose="020B0604020202020204" pitchFamily="34" charset="0"/>
                <a:cs typeface="Arial" panose="020B0604020202020204" pitchFamily="34" charset="0"/>
              </a:rPr>
              <a:t>rôl</a:t>
            </a:r>
            <a:r>
              <a:rPr lang="en-US" sz="3600" dirty="0">
                <a:solidFill>
                  <a:srgbClr val="004C53"/>
                </a:solidFill>
                <a:latin typeface="Arial" panose="020B0604020202020204" pitchFamily="34" charset="0"/>
                <a:cs typeface="Arial" panose="020B0604020202020204" pitchFamily="34" charset="0"/>
              </a:rPr>
              <a:t> chi?</a:t>
            </a:r>
          </a:p>
        </p:txBody>
      </p:sp>
      <p:sp>
        <p:nvSpPr>
          <p:cNvPr id="7" name="Rectangle 6"/>
          <p:cNvSpPr/>
          <p:nvPr/>
        </p:nvSpPr>
        <p:spPr>
          <a:xfrm>
            <a:off x="685800" y="2057400"/>
            <a:ext cx="7620000" cy="685800"/>
          </a:xfrm>
          <a:prstGeom prst="rect">
            <a:avLst/>
          </a:prstGeom>
          <a:solidFill>
            <a:srgbClr val="004C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85800" y="2743200"/>
            <a:ext cx="7620000" cy="3710136"/>
          </a:xfrm>
          <a:prstGeom prst="rect">
            <a:avLst/>
          </a:prstGeom>
          <a:solidFill>
            <a:srgbClr val="DCEAF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38200" y="2133600"/>
            <a:ext cx="7239000"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sz="2400" dirty="0">
                <a:solidFill>
                  <a:schemeClr val="bg1"/>
                </a:solidFill>
                <a:latin typeface="Arial" panose="020B0604020202020204" pitchFamily="34" charset="0"/>
                <a:cs typeface="Arial" panose="020B0604020202020204" pitchFamily="34" charset="0"/>
              </a:rPr>
              <a:t>﻿Diogelu</a:t>
            </a:r>
          </a:p>
        </p:txBody>
      </p:sp>
      <p:sp>
        <p:nvSpPr>
          <p:cNvPr id="16" name="Content Placeholder 2"/>
          <p:cNvSpPr>
            <a:spLocks noGrp="1"/>
          </p:cNvSpPr>
          <p:nvPr>
            <p:ph idx="1"/>
          </p:nvPr>
        </p:nvSpPr>
        <p:spPr>
          <a:xfrm>
            <a:off x="838200" y="2895600"/>
            <a:ext cx="7391400" cy="3810000"/>
          </a:xfrm>
        </p:spPr>
        <p:txBody>
          <a:bodyPr>
            <a:normAutofit/>
          </a:bodyPr>
          <a:lstStyle/>
          <a:p>
            <a:pPr>
              <a:lnSpc>
                <a:spcPct val="80000"/>
              </a:lnSpc>
              <a:spcAft>
                <a:spcPts val="600"/>
              </a:spcAft>
            </a:pPr>
            <a:r>
              <a:rPr lang="cy-GB" sz="2400" dirty="0"/>
              <a:t>﻿﻿﻿</a:t>
            </a:r>
            <a:r>
              <a:rPr lang="cy-GB" sz="2400" dirty="0">
                <a:latin typeface="Arial" panose="020B0604020202020204" pitchFamily="34" charset="0"/>
                <a:cs typeface="Arial" panose="020B0604020202020204" pitchFamily="34" charset="0"/>
              </a:rPr>
              <a:t>gweithio gyda phobl sy’n agored i niwed i’w galluogi i ddeall eu hawliau, deall risgiau, a sut y </a:t>
            </a:r>
            <a:r>
              <a:rPr lang="cy-GB" sz="2400" dirty="0" err="1">
                <a:latin typeface="Arial" panose="020B0604020202020204" pitchFamily="34" charset="0"/>
                <a:cs typeface="Arial" panose="020B0604020202020204" pitchFamily="34" charset="0"/>
              </a:rPr>
              <a:t>gallant</a:t>
            </a:r>
            <a:r>
              <a:rPr lang="cy-GB" sz="2400" dirty="0">
                <a:latin typeface="Arial" panose="020B0604020202020204" pitchFamily="34" charset="0"/>
                <a:cs typeface="Arial" panose="020B0604020202020204" pitchFamily="34" charset="0"/>
              </a:rPr>
              <a:t> ddiogelu eu hunain</a:t>
            </a:r>
          </a:p>
          <a:p>
            <a:pPr>
              <a:lnSpc>
                <a:spcPct val="80000"/>
              </a:lnSpc>
              <a:spcAft>
                <a:spcPts val="600"/>
              </a:spcAft>
            </a:pPr>
            <a:r>
              <a:rPr lang="cy-GB" sz="2400" dirty="0">
                <a:latin typeface="Arial" panose="020B0604020202020204" pitchFamily="34" charset="0"/>
                <a:cs typeface="Arial" panose="020B0604020202020204" pitchFamily="34" charset="0"/>
              </a:rPr>
              <a:t>gweithio mewn ffordd sy’n amddiffyn ac yn hyrwyddo hawliau a buddiannau defnyddwyr a gofalwyr</a:t>
            </a:r>
          </a:p>
          <a:p>
            <a:pPr>
              <a:lnSpc>
                <a:spcPct val="80000"/>
              </a:lnSpc>
              <a:spcAft>
                <a:spcPts val="600"/>
              </a:spcAft>
            </a:pPr>
            <a:r>
              <a:rPr lang="cy-GB" sz="2400" dirty="0">
                <a:latin typeface="Arial" panose="020B0604020202020204" pitchFamily="34" charset="0"/>
                <a:cs typeface="Arial" panose="020B0604020202020204" pitchFamily="34" charset="0"/>
              </a:rPr>
              <a:t>sicrhau ymarfer gwaith diogel</a:t>
            </a:r>
          </a:p>
          <a:p>
            <a:pPr>
              <a:lnSpc>
                <a:spcPct val="80000"/>
              </a:lnSpc>
              <a:spcAft>
                <a:spcPts val="600"/>
              </a:spcAft>
            </a:pPr>
            <a:r>
              <a:rPr lang="cy-GB" sz="2400" dirty="0">
                <a:latin typeface="Arial" panose="020B0604020202020204" pitchFamily="34" charset="0"/>
                <a:cs typeface="Arial" panose="020B0604020202020204" pitchFamily="34" charset="0"/>
              </a:rPr>
              <a:t>adnabod unrhyw ffactorau sy’n golygu y gallai rhywun fod yn agored i niwed a chymryd y camau angenrheidiol i leihau’r risgiau</a:t>
            </a:r>
          </a:p>
        </p:txBody>
      </p:sp>
      <p:pic>
        <p:nvPicPr>
          <p:cNvPr id="12" name="Picture 11"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39</a:t>
            </a:fld>
            <a:endParaRPr lang="en-US"/>
          </a:p>
        </p:txBody>
      </p:sp>
      <p:sp>
        <p:nvSpPr>
          <p:cNvPr id="6" name="Title 1"/>
          <p:cNvSpPr>
            <a:spLocks noGrp="1"/>
          </p:cNvSpPr>
          <p:nvPr>
            <p:ph type="title"/>
          </p:nvPr>
        </p:nvSpPr>
        <p:spPr>
          <a:xfrm>
            <a:off x="533400" y="762000"/>
            <a:ext cx="8229600" cy="1143000"/>
          </a:xfrm>
        </p:spPr>
        <p:txBody>
          <a:bodyPr>
            <a:noAutofit/>
          </a:bodyPr>
          <a:lstStyle/>
          <a:p>
            <a:pPr algn="l"/>
            <a:r>
              <a:rPr lang="cy-GB" sz="3600" dirty="0">
                <a:solidFill>
                  <a:srgbClr val="004C53"/>
                </a:solidFill>
                <a:latin typeface="Arial" panose="020B0604020202020204" pitchFamily="34" charset="0"/>
                <a:cs typeface="Arial" panose="020B0604020202020204" pitchFamily="34" charset="0"/>
              </a:rPr>
              <a:t>﻿Pa rôl ydych </a:t>
            </a:r>
            <a:r>
              <a:rPr lang="cy-GB" sz="3600" dirty="0" err="1">
                <a:solidFill>
                  <a:srgbClr val="004C53"/>
                </a:solidFill>
                <a:latin typeface="Arial" panose="020B0604020202020204" pitchFamily="34" charset="0"/>
                <a:cs typeface="Arial" panose="020B0604020202020204" pitchFamily="34" charset="0"/>
              </a:rPr>
              <a:t>chi’n</a:t>
            </a:r>
            <a:r>
              <a:rPr lang="cy-GB" sz="3600" dirty="0">
                <a:solidFill>
                  <a:srgbClr val="004C53"/>
                </a:solidFill>
                <a:latin typeface="Arial" panose="020B0604020202020204" pitchFamily="34" charset="0"/>
                <a:cs typeface="Arial" panose="020B0604020202020204" pitchFamily="34" charset="0"/>
              </a:rPr>
              <a:t> ei chwarae?</a:t>
            </a:r>
          </a:p>
        </p:txBody>
      </p:sp>
      <p:sp>
        <p:nvSpPr>
          <p:cNvPr id="7" name="Rectangle 6"/>
          <p:cNvSpPr/>
          <p:nvPr/>
        </p:nvSpPr>
        <p:spPr>
          <a:xfrm>
            <a:off x="685800" y="1828800"/>
            <a:ext cx="7620000" cy="685800"/>
          </a:xfrm>
          <a:prstGeom prst="rect">
            <a:avLst/>
          </a:prstGeom>
          <a:solidFill>
            <a:srgbClr val="004C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85800" y="2514600"/>
            <a:ext cx="7620000" cy="3938736"/>
          </a:xfrm>
          <a:prstGeom prst="rect">
            <a:avLst/>
          </a:prstGeom>
          <a:solidFill>
            <a:srgbClr val="DCEAF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38200" y="1905000"/>
            <a:ext cx="7239000"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sz="2400" dirty="0">
                <a:solidFill>
                  <a:schemeClr val="bg1"/>
                </a:solidFill>
                <a:latin typeface="Arial" panose="020B0604020202020204" pitchFamily="34" charset="0"/>
                <a:cs typeface="Arial" panose="020B0604020202020204" pitchFamily="34" charset="0"/>
              </a:rPr>
              <a:t>﻿</a:t>
            </a:r>
            <a:r>
              <a:rPr lang="en-US" sz="2400" dirty="0" err="1">
                <a:solidFill>
                  <a:schemeClr val="bg1"/>
                </a:solidFill>
                <a:latin typeface="Arial" panose="020B0604020202020204" pitchFamily="34" charset="0"/>
                <a:cs typeface="Arial" panose="020B0604020202020204" pitchFamily="34" charset="0"/>
              </a:rPr>
              <a:t>Amddiffyn</a:t>
            </a:r>
            <a:endParaRPr lang="en-US" sz="2400" dirty="0">
              <a:solidFill>
                <a:schemeClr val="bg1"/>
              </a:solidFill>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838200" y="2667000"/>
            <a:ext cx="7391400" cy="3810000"/>
          </a:xfrm>
        </p:spPr>
        <p:txBody>
          <a:bodyPr>
            <a:normAutofit lnSpcReduction="10000"/>
          </a:bodyPr>
          <a:lstStyle/>
          <a:p>
            <a:pPr>
              <a:lnSpc>
                <a:spcPct val="80000"/>
              </a:lnSpc>
              <a:spcAft>
                <a:spcPts val="600"/>
              </a:spcAft>
            </a:pPr>
            <a:r>
              <a:rPr lang="cy-GB" sz="2400" dirty="0">
                <a:latin typeface="Arial" panose="020B0604020202020204" pitchFamily="34" charset="0"/>
                <a:cs typeface="Arial" panose="020B0604020202020204" pitchFamily="34" charset="0"/>
              </a:rPr>
              <a:t>﻿adnabod unrhyw ymddygiad ac ymarfer peryglus, camdriniol, gwahaniaethol neu gamfanteisiol a hysbysu rhywun amdano</a:t>
            </a:r>
          </a:p>
          <a:p>
            <a:pPr>
              <a:lnSpc>
                <a:spcPct val="80000"/>
              </a:lnSpc>
              <a:spcAft>
                <a:spcPts val="600"/>
              </a:spcAft>
            </a:pPr>
            <a:r>
              <a:rPr lang="cy-GB" sz="2400" dirty="0">
                <a:latin typeface="Arial" panose="020B0604020202020204" pitchFamily="34" charset="0"/>
                <a:cs typeface="Arial" panose="020B0604020202020204" pitchFamily="34" charset="0"/>
              </a:rPr>
              <a:t>gweithredu mewn ymateb i risg ddybryd sy’n wynebu person agored i niwed e.e. cysylltu â’r gwasanaethau brys</a:t>
            </a:r>
          </a:p>
          <a:p>
            <a:pPr>
              <a:lnSpc>
                <a:spcPct val="80000"/>
              </a:lnSpc>
              <a:spcAft>
                <a:spcPts val="600"/>
              </a:spcAft>
            </a:pPr>
            <a:r>
              <a:rPr lang="cy-GB" sz="2400" dirty="0">
                <a:latin typeface="Arial" panose="020B0604020202020204" pitchFamily="34" charset="0"/>
                <a:cs typeface="Arial" panose="020B0604020202020204" pitchFamily="34" charset="0"/>
              </a:rPr>
              <a:t>adnabod arwyddion a symptomau camdriniaeth neu esgeulustod a hysbysu rhywun am eich pryderon</a:t>
            </a:r>
          </a:p>
          <a:p>
            <a:pPr>
              <a:lnSpc>
                <a:spcPct val="80000"/>
              </a:lnSpc>
              <a:spcAft>
                <a:spcPts val="600"/>
              </a:spcAft>
            </a:pPr>
            <a:r>
              <a:rPr lang="cy-GB" sz="2400" dirty="0">
                <a:latin typeface="Arial" panose="020B0604020202020204" pitchFamily="34" charset="0"/>
                <a:cs typeface="Arial" panose="020B0604020202020204" pitchFamily="34" charset="0"/>
              </a:rPr>
              <a:t>gweithredu os bydd pryderon yn parhau e.e. dilyn gweithdrefnau chwythu’r chwiban os oes rhai ar waith.</a:t>
            </a:r>
          </a:p>
        </p:txBody>
      </p:sp>
      <p:pic>
        <p:nvPicPr>
          <p:cNvPr id="12" name="Picture 11"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143000"/>
          </a:xfrm>
        </p:spPr>
        <p:txBody>
          <a:bodyPr>
            <a:noAutofit/>
          </a:bodyPr>
          <a:lstStyle/>
          <a:p>
            <a:r>
              <a:rPr lang="en-US" sz="3600" dirty="0">
                <a:solidFill>
                  <a:srgbClr val="00464F"/>
                </a:solidFill>
              </a:rPr>
              <a:t>﻿</a:t>
            </a:r>
            <a:r>
              <a:rPr lang="en-US" sz="3600" dirty="0">
                <a:solidFill>
                  <a:srgbClr val="00464F"/>
                </a:solidFill>
                <a:latin typeface="Arial" panose="020B0604020202020204" pitchFamily="34" charset="0"/>
                <a:cs typeface="Arial" panose="020B0604020202020204" pitchFamily="34" charset="0"/>
              </a:rPr>
              <a:t>Gweithgaredd 1 – egwyddorion</a:t>
            </a:r>
          </a:p>
        </p:txBody>
      </p:sp>
      <p:sp>
        <p:nvSpPr>
          <p:cNvPr id="3" name="Content Placeholder 2"/>
          <p:cNvSpPr>
            <a:spLocks noGrp="1"/>
          </p:cNvSpPr>
          <p:nvPr>
            <p:ph idx="1"/>
          </p:nvPr>
        </p:nvSpPr>
        <p:spPr>
          <a:xfrm>
            <a:off x="457200" y="3124200"/>
            <a:ext cx="8229600" cy="4525963"/>
          </a:xfrm>
        </p:spPr>
        <p:txBody>
          <a:bodyPr>
            <a:normAutofit/>
          </a:bodyPr>
          <a:lstStyle/>
          <a:p>
            <a:pPr>
              <a:buNone/>
            </a:pPr>
            <a:endParaRPr lang="en-GB" dirty="0"/>
          </a:p>
          <a:p>
            <a:pPr>
              <a:buNone/>
            </a:pPr>
            <a:endParaRPr lang="en-GB" dirty="0"/>
          </a:p>
          <a:p>
            <a:pPr>
              <a:buNone/>
            </a:pPr>
            <a:endParaRPr lang="en-GB" sz="2000" b="1" dirty="0"/>
          </a:p>
          <a:p>
            <a:pPr>
              <a:buNone/>
            </a:pPr>
            <a:endParaRPr lang="en-US" dirty="0"/>
          </a:p>
        </p:txBody>
      </p:sp>
      <p:sp>
        <p:nvSpPr>
          <p:cNvPr id="4" name="Slide Number Placeholder 3"/>
          <p:cNvSpPr>
            <a:spLocks noGrp="1"/>
          </p:cNvSpPr>
          <p:nvPr>
            <p:ph type="sldNum" sz="quarter" idx="12"/>
          </p:nvPr>
        </p:nvSpPr>
        <p:spPr/>
        <p:txBody>
          <a:bodyPr/>
          <a:lstStyle/>
          <a:p>
            <a:fld id="{B19A37A3-FA65-4B99-9FFC-3CCE217C6C58}" type="slidenum">
              <a:rPr lang="en-US" smtClean="0"/>
              <a:pPr/>
              <a:t>4</a:t>
            </a:fld>
            <a:endParaRPr lang="en-US" dirty="0"/>
          </a:p>
        </p:txBody>
      </p:sp>
      <p:pic>
        <p:nvPicPr>
          <p:cNvPr id="9" name="Picture 8" descr="Safeguarding Arrow.jpg"/>
          <p:cNvPicPr>
            <a:picLocks noChangeAspect="1"/>
          </p:cNvPicPr>
          <p:nvPr/>
        </p:nvPicPr>
        <p:blipFill>
          <a:blip r:embed="rId3" cstate="print"/>
          <a:stretch>
            <a:fillRect/>
          </a:stretch>
        </p:blipFill>
        <p:spPr>
          <a:xfrm>
            <a:off x="1981200" y="1557201"/>
            <a:ext cx="5638800" cy="2557599"/>
          </a:xfrm>
          <a:prstGeom prst="rect">
            <a:avLst/>
          </a:prstGeom>
        </p:spPr>
      </p:pic>
      <p:pic>
        <p:nvPicPr>
          <p:cNvPr id="10" name="Picture 9" descr="Safeguarding Arrow.jpg"/>
          <p:cNvPicPr>
            <a:picLocks noChangeAspect="1"/>
          </p:cNvPicPr>
          <p:nvPr/>
        </p:nvPicPr>
        <p:blipFill>
          <a:blip r:embed="rId3" cstate="print"/>
          <a:stretch>
            <a:fillRect/>
          </a:stretch>
        </p:blipFill>
        <p:spPr>
          <a:xfrm>
            <a:off x="1981200" y="4114800"/>
            <a:ext cx="5638800" cy="2557599"/>
          </a:xfrm>
          <a:prstGeom prst="rect">
            <a:avLst/>
          </a:prstGeom>
        </p:spPr>
      </p:pic>
      <p:sp>
        <p:nvSpPr>
          <p:cNvPr id="11" name="Content Placeholder 2"/>
          <p:cNvSpPr txBox="1">
            <a:spLocks/>
          </p:cNvSpPr>
          <p:nvPr/>
        </p:nvSpPr>
        <p:spPr>
          <a:xfrm>
            <a:off x="2362200" y="2133600"/>
            <a:ext cx="40386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Rectangle 11"/>
          <p:cNvSpPr/>
          <p:nvPr/>
        </p:nvSpPr>
        <p:spPr>
          <a:xfrm>
            <a:off x="2209800" y="1919407"/>
            <a:ext cx="5486400" cy="1600438"/>
          </a:xfrm>
          <a:prstGeom prst="rect">
            <a:avLst/>
          </a:prstGeom>
        </p:spPr>
        <p:txBody>
          <a:bodyPr wrap="square">
            <a:spAutoFit/>
          </a:bodyPr>
          <a:lstStyle/>
          <a:p>
            <a:r>
              <a:rPr lang="cy-GB" sz="3200" dirty="0">
                <a:latin typeface="Arial" panose="020B0604020202020204" pitchFamily="34" charset="0"/>
                <a:cs typeface="Arial" panose="020B0604020202020204" pitchFamily="34" charset="0"/>
              </a:rPr>
              <a:t>﻿Fel grŵp</a:t>
            </a:r>
          </a:p>
          <a:p>
            <a:r>
              <a:rPr lang="cy-GB" sz="2200" dirty="0">
                <a:solidFill>
                  <a:srgbClr val="00464F"/>
                </a:solidFill>
                <a:latin typeface="Arial" panose="020B0604020202020204" pitchFamily="34" charset="0"/>
                <a:cs typeface="Arial" panose="020B0604020202020204" pitchFamily="34" charset="0"/>
              </a:rPr>
              <a:t>﻿</a:t>
            </a:r>
            <a:r>
              <a:rPr lang="cy-GB" sz="2200" dirty="0">
                <a:latin typeface="Arial" panose="020B0604020202020204" pitchFamily="34" charset="0"/>
                <a:cs typeface="Arial" panose="020B0604020202020204" pitchFamily="34" charset="0"/>
              </a:rPr>
              <a:t>Trefnwch yr egwyddorion diogelu </a:t>
            </a:r>
          </a:p>
          <a:p>
            <a:r>
              <a:rPr lang="cy-GB" sz="2200" dirty="0">
                <a:latin typeface="Arial" panose="020B0604020202020204" pitchFamily="34" charset="0"/>
                <a:cs typeface="Arial" panose="020B0604020202020204" pitchFamily="34" charset="0"/>
              </a:rPr>
              <a:t>hyn yn ôl eu pwysigrwydd, </a:t>
            </a:r>
          </a:p>
          <a:p>
            <a:r>
              <a:rPr lang="cy-GB" sz="2200" dirty="0">
                <a:latin typeface="Arial" panose="020B0604020202020204" pitchFamily="34" charset="0"/>
                <a:cs typeface="Arial" panose="020B0604020202020204" pitchFamily="34" charset="0"/>
              </a:rPr>
              <a:t>gan ddechrau gyda’r pwysicaf</a:t>
            </a:r>
          </a:p>
        </p:txBody>
      </p:sp>
      <p:sp>
        <p:nvSpPr>
          <p:cNvPr id="13" name="Rectangle 12"/>
          <p:cNvSpPr/>
          <p:nvPr/>
        </p:nvSpPr>
        <p:spPr>
          <a:xfrm>
            <a:off x="2209800" y="4724400"/>
            <a:ext cx="5486400" cy="1261884"/>
          </a:xfrm>
          <a:prstGeom prst="rect">
            <a:avLst/>
          </a:prstGeom>
        </p:spPr>
        <p:txBody>
          <a:bodyPr wrap="square">
            <a:spAutoFit/>
          </a:bodyPr>
          <a:lstStyle/>
          <a:p>
            <a:r>
              <a:rPr lang="cy-GB" sz="3200" dirty="0">
                <a:latin typeface="Arial" panose="020B0604020202020204" pitchFamily="34" charset="0"/>
                <a:cs typeface="Arial" panose="020B0604020202020204" pitchFamily="34" charset="0"/>
              </a:rPr>
              <a:t>﻿Fel grŵp</a:t>
            </a:r>
          </a:p>
          <a:p>
            <a:r>
              <a:rPr lang="cy-GB" sz="2200" dirty="0">
                <a:solidFill>
                  <a:srgbClr val="00464F"/>
                </a:solidFill>
              </a:rPr>
              <a:t>﻿﻿</a:t>
            </a:r>
            <a:r>
              <a:rPr lang="cy-GB" sz="2200" dirty="0">
                <a:latin typeface="Arial" panose="020B0604020202020204" pitchFamily="34" charset="0"/>
                <a:cs typeface="Arial" panose="020B0604020202020204" pitchFamily="34" charset="0"/>
              </a:rPr>
              <a:t>Byddwch yn barod i egluro pam </a:t>
            </a:r>
            <a:br>
              <a:rPr lang="cy-GB" sz="2200" dirty="0">
                <a:latin typeface="Arial" panose="020B0604020202020204" pitchFamily="34" charset="0"/>
                <a:cs typeface="Arial" panose="020B0604020202020204" pitchFamily="34" charset="0"/>
              </a:rPr>
            </a:br>
            <a:r>
              <a:rPr lang="cy-GB" sz="2200" dirty="0">
                <a:latin typeface="Arial" panose="020B0604020202020204" pitchFamily="34" charset="0"/>
                <a:cs typeface="Arial" panose="020B0604020202020204" pitchFamily="34" charset="0"/>
              </a:rPr>
              <a:t>rydych wedi’u gosod yn y drefn hon</a:t>
            </a:r>
          </a:p>
        </p:txBody>
      </p:sp>
      <p:pic>
        <p:nvPicPr>
          <p:cNvPr id="14" name="Picture 13" descr="Safeguarding PPoint Header Welsh.jpg"/>
          <p:cNvPicPr>
            <a:picLocks noChangeAspect="1"/>
          </p:cNvPicPr>
          <p:nvPr/>
        </p:nvPicPr>
        <p:blipFill>
          <a:blip r:embed="rId4" cstate="print"/>
          <a:stretch>
            <a:fillRect/>
          </a:stretch>
        </p:blipFill>
        <p:spPr>
          <a:xfrm>
            <a:off x="0" y="0"/>
            <a:ext cx="9144000" cy="82213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95536" y="1052736"/>
            <a:ext cx="8229600" cy="720080"/>
          </a:xfrm>
        </p:spPr>
        <p:txBody>
          <a:bodyPr>
            <a:normAutofit/>
          </a:bodyPr>
          <a:lstStyle/>
          <a:p>
            <a:r>
              <a:rPr lang="en-GB" sz="3600" dirty="0">
                <a:solidFill>
                  <a:srgbClr val="004C53"/>
                </a:solidFill>
                <a:latin typeface="Arial" panose="020B0604020202020204" pitchFamily="34" charset="0"/>
                <a:cs typeface="Arial" panose="020B0604020202020204" pitchFamily="34" charset="0"/>
              </a:rPr>
              <a:t>Camau </a:t>
            </a:r>
            <a:r>
              <a:rPr lang="en-GB" sz="3600" dirty="0" err="1">
                <a:solidFill>
                  <a:srgbClr val="004C53"/>
                </a:solidFill>
                <a:latin typeface="Arial" panose="020B0604020202020204" pitchFamily="34" charset="0"/>
                <a:cs typeface="Arial" panose="020B0604020202020204" pitchFamily="34" charset="0"/>
              </a:rPr>
              <a:t>hanfodol</a:t>
            </a:r>
            <a:endParaRPr lang="en-GB" sz="3600" dirty="0">
              <a:solidFill>
                <a:srgbClr val="004C53"/>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19A37A3-FA65-4B99-9FFC-3CCE217C6C58}" type="slidenum">
              <a:rPr lang="en-US" smtClean="0"/>
              <a:pPr/>
              <a:t>40</a:t>
            </a:fld>
            <a:endParaRPr lang="en-US"/>
          </a:p>
        </p:txBody>
      </p:sp>
      <p:pic>
        <p:nvPicPr>
          <p:cNvPr id="7" name="Picture 6" descr="Safeguarding PPoint Header.jpg"/>
          <p:cNvPicPr>
            <a:picLocks noChangeAspect="1"/>
          </p:cNvPicPr>
          <p:nvPr/>
        </p:nvPicPr>
        <p:blipFill>
          <a:blip r:embed="rId3" cstate="print"/>
          <a:stretch>
            <a:fillRect/>
          </a:stretch>
        </p:blipFill>
        <p:spPr>
          <a:xfrm>
            <a:off x="0" y="0"/>
            <a:ext cx="9144000" cy="820226"/>
          </a:xfrm>
          <a:prstGeom prst="rect">
            <a:avLst/>
          </a:prstGeom>
        </p:spPr>
      </p:pic>
      <p:graphicFrame>
        <p:nvGraphicFramePr>
          <p:cNvPr id="8" name="Diagram 7"/>
          <p:cNvGraphicFramePr/>
          <p:nvPr>
            <p:extLst>
              <p:ext uri="{D42A27DB-BD31-4B8C-83A1-F6EECF244321}">
                <p14:modId xmlns:p14="http://schemas.microsoft.com/office/powerpoint/2010/main" val="2910536160"/>
              </p:ext>
            </p:extLst>
          </p:nvPr>
        </p:nvGraphicFramePr>
        <p:xfrm>
          <a:off x="683568" y="1772816"/>
          <a:ext cx="7344816"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Safeguarding PPoint Header Welsh.jpg"/>
          <p:cNvPicPr>
            <a:picLocks noChangeAspect="1"/>
          </p:cNvPicPr>
          <p:nvPr/>
        </p:nvPicPr>
        <p:blipFill>
          <a:blip r:embed="rId9" cstate="print"/>
          <a:stretch>
            <a:fillRect/>
          </a:stretch>
        </p:blipFill>
        <p:spPr>
          <a:xfrm>
            <a:off x="0" y="0"/>
            <a:ext cx="9144000" cy="822138"/>
          </a:xfrm>
          <a:prstGeom prst="rect">
            <a:avLst/>
          </a:prstGeom>
        </p:spPr>
      </p:pic>
    </p:spTree>
    <p:extLst>
      <p:ext uri="{BB962C8B-B14F-4D97-AF65-F5344CB8AC3E}">
        <p14:creationId xmlns:p14="http://schemas.microsoft.com/office/powerpoint/2010/main" val="19809925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2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41</a:t>
            </a:fld>
            <a:endParaRPr lang="en-US" dirty="0"/>
          </a:p>
        </p:txBody>
      </p:sp>
      <p:sp>
        <p:nvSpPr>
          <p:cNvPr id="7" name="Title 1"/>
          <p:cNvSpPr>
            <a:spLocks noGrp="1"/>
          </p:cNvSpPr>
          <p:nvPr>
            <p:ph type="title"/>
          </p:nvPr>
        </p:nvSpPr>
        <p:spPr>
          <a:xfrm>
            <a:off x="533400" y="2590800"/>
            <a:ext cx="8229600" cy="1143000"/>
          </a:xfrm>
        </p:spPr>
        <p:txBody>
          <a:bodyPr>
            <a:noAutofit/>
          </a:bodyPr>
          <a:lstStyle/>
          <a:p>
            <a:pPr algn="l"/>
            <a:r>
              <a:rPr lang="en-US" sz="3600" dirty="0">
                <a:solidFill>
                  <a:srgbClr val="00464F"/>
                </a:solidFill>
                <a:latin typeface="Arial" panose="020B0604020202020204" pitchFamily="34" charset="0"/>
                <a:cs typeface="Arial" panose="020B0604020202020204" pitchFamily="34" charset="0"/>
              </a:rPr>
              <a:t>﻿Gweithgaredd 10 – </a:t>
            </a:r>
            <a:r>
              <a:rPr lang="en-US" sz="3600" dirty="0" err="1">
                <a:solidFill>
                  <a:srgbClr val="00464F"/>
                </a:solidFill>
                <a:latin typeface="Arial" panose="020B0604020202020204" pitchFamily="34" charset="0"/>
                <a:cs typeface="Arial" panose="020B0604020202020204" pitchFamily="34" charset="0"/>
              </a:rPr>
              <a:t>chwythu’r</a:t>
            </a:r>
            <a:r>
              <a:rPr lang="en-US" sz="3600" dirty="0">
                <a:solidFill>
                  <a:srgbClr val="00464F"/>
                </a:solidFill>
                <a:latin typeface="Arial" panose="020B0604020202020204" pitchFamily="34" charset="0"/>
                <a:cs typeface="Arial" panose="020B0604020202020204" pitchFamily="34" charset="0"/>
              </a:rPr>
              <a:t> </a:t>
            </a:r>
            <a:r>
              <a:rPr lang="en-US" sz="3600" dirty="0" err="1">
                <a:solidFill>
                  <a:srgbClr val="00464F"/>
                </a:solidFill>
                <a:latin typeface="Arial" panose="020B0604020202020204" pitchFamily="34" charset="0"/>
                <a:cs typeface="Arial" panose="020B0604020202020204" pitchFamily="34" charset="0"/>
              </a:rPr>
              <a:t>chwiban</a:t>
            </a:r>
            <a:endParaRPr lang="en-US" sz="3600" dirty="0">
              <a:solidFill>
                <a:srgbClr val="00464F"/>
              </a:solidFill>
              <a:latin typeface="Arial" panose="020B0604020202020204" pitchFamily="34" charset="0"/>
              <a:cs typeface="Arial" panose="020B0604020202020204" pitchFamily="34" charset="0"/>
            </a:endParaRPr>
          </a:p>
        </p:txBody>
      </p:sp>
      <p:sp>
        <p:nvSpPr>
          <p:cNvPr id="8" name="Content Placeholder 2"/>
          <p:cNvSpPr>
            <a:spLocks noGrp="1"/>
          </p:cNvSpPr>
          <p:nvPr>
            <p:ph idx="1"/>
          </p:nvPr>
        </p:nvSpPr>
        <p:spPr>
          <a:xfrm>
            <a:off x="533400" y="3687762"/>
            <a:ext cx="8229600" cy="2713038"/>
          </a:xfrm>
        </p:spPr>
        <p:txBody>
          <a:bodyPr>
            <a:normAutofit/>
          </a:bodyPr>
          <a:lstStyle/>
          <a:p>
            <a:pPr>
              <a:lnSpc>
                <a:spcPct val="80000"/>
              </a:lnSpc>
              <a:buNone/>
            </a:pPr>
            <a:r>
              <a:rPr lang="cy-GB" sz="2400" dirty="0"/>
              <a:t>﻿</a:t>
            </a:r>
            <a:r>
              <a:rPr lang="cy-GB" sz="2400" dirty="0">
                <a:latin typeface="Arial" panose="020B0604020202020204" pitchFamily="34" charset="0"/>
                <a:cs typeface="Arial" panose="020B0604020202020204" pitchFamily="34" charset="0"/>
              </a:rPr>
              <a:t>Pa gamau y gallech eu cymryd pe bai gennych amheuon</a:t>
            </a:r>
          </a:p>
          <a:p>
            <a:pPr>
              <a:lnSpc>
                <a:spcPct val="80000"/>
              </a:lnSpc>
              <a:buNone/>
            </a:pPr>
            <a:r>
              <a:rPr lang="cy-GB" sz="2400" dirty="0">
                <a:latin typeface="Arial" panose="020B0604020202020204" pitchFamily="34" charset="0"/>
                <a:cs typeface="Arial" panose="020B0604020202020204" pitchFamily="34" charset="0"/>
              </a:rPr>
              <a:t>parhaus am niwed, cam-drin ac esgeulustod?</a:t>
            </a:r>
          </a:p>
        </p:txBody>
      </p:sp>
      <p:pic>
        <p:nvPicPr>
          <p:cNvPr id="6" name="Picture 5"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42</a:t>
            </a:fld>
            <a:endParaRPr lang="en-US" dirty="0"/>
          </a:p>
        </p:txBody>
      </p:sp>
      <p:pic>
        <p:nvPicPr>
          <p:cNvPr id="6" name="Picture 5"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graphicFrame>
        <p:nvGraphicFramePr>
          <p:cNvPr id="9" name="Diagram 8"/>
          <p:cNvGraphicFramePr/>
          <p:nvPr>
            <p:extLst>
              <p:ext uri="{D42A27DB-BD31-4B8C-83A1-F6EECF244321}">
                <p14:modId xmlns:p14="http://schemas.microsoft.com/office/powerpoint/2010/main" val="3388103941"/>
              </p:ext>
            </p:extLst>
          </p:nvPr>
        </p:nvGraphicFramePr>
        <p:xfrm>
          <a:off x="1043608" y="1844824"/>
          <a:ext cx="7344816" cy="475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p:cNvSpPr/>
          <p:nvPr/>
        </p:nvSpPr>
        <p:spPr>
          <a:xfrm>
            <a:off x="899592" y="1054477"/>
            <a:ext cx="7704856" cy="646331"/>
          </a:xfrm>
          <a:prstGeom prst="rect">
            <a:avLst/>
          </a:prstGeom>
        </p:spPr>
        <p:txBody>
          <a:bodyPr wrap="square">
            <a:spAutoFit/>
          </a:bodyPr>
          <a:lstStyle/>
          <a:p>
            <a:r>
              <a:rPr lang="en-GB" sz="3600" dirty="0" err="1">
                <a:solidFill>
                  <a:srgbClr val="004C53"/>
                </a:solidFill>
                <a:latin typeface="Arial" panose="020B0604020202020204" pitchFamily="34" charset="0"/>
                <a:ea typeface="+mj-ea"/>
                <a:cs typeface="Arial" panose="020B0604020202020204" pitchFamily="34" charset="0"/>
              </a:rPr>
              <a:t>Chwythu’r</a:t>
            </a:r>
            <a:r>
              <a:rPr lang="en-GB" sz="3600" dirty="0">
                <a:solidFill>
                  <a:srgbClr val="004C53"/>
                </a:solidFill>
                <a:latin typeface="Arial" panose="020B0604020202020204" pitchFamily="34" charset="0"/>
                <a:ea typeface="+mj-ea"/>
                <a:cs typeface="Arial" panose="020B0604020202020204" pitchFamily="34" charset="0"/>
              </a:rPr>
              <a:t> </a:t>
            </a:r>
            <a:r>
              <a:rPr lang="en-GB" sz="3600" dirty="0" err="1">
                <a:solidFill>
                  <a:srgbClr val="004C53"/>
                </a:solidFill>
                <a:latin typeface="Arial" panose="020B0604020202020204" pitchFamily="34" charset="0"/>
                <a:ea typeface="+mj-ea"/>
                <a:cs typeface="Arial" panose="020B0604020202020204" pitchFamily="34" charset="0"/>
              </a:rPr>
              <a:t>chwiban</a:t>
            </a:r>
            <a:r>
              <a:rPr lang="en-GB" sz="3600" dirty="0">
                <a:solidFill>
                  <a:srgbClr val="004C53"/>
                </a:solidFill>
                <a:latin typeface="Arial" panose="020B0604020202020204" pitchFamily="34" charset="0"/>
                <a:ea typeface="+mj-ea"/>
                <a:cs typeface="Arial" panose="020B0604020202020204" pitchFamily="34" charset="0"/>
              </a:rPr>
              <a:t> – </a:t>
            </a:r>
            <a:r>
              <a:rPr lang="en-GB" sz="3600" dirty="0" err="1">
                <a:solidFill>
                  <a:srgbClr val="004C53"/>
                </a:solidFill>
                <a:latin typeface="Arial" panose="020B0604020202020204" pitchFamily="34" charset="0"/>
                <a:ea typeface="+mj-ea"/>
                <a:cs typeface="Arial" panose="020B0604020202020204" pitchFamily="34" charset="0"/>
              </a:rPr>
              <a:t>beth</a:t>
            </a:r>
            <a:r>
              <a:rPr lang="en-GB" sz="3600" dirty="0">
                <a:solidFill>
                  <a:srgbClr val="004C53"/>
                </a:solidFill>
                <a:latin typeface="Arial" panose="020B0604020202020204" pitchFamily="34" charset="0"/>
                <a:ea typeface="+mj-ea"/>
                <a:cs typeface="Arial" panose="020B0604020202020204" pitchFamily="34" charset="0"/>
              </a:rPr>
              <a:t> </a:t>
            </a:r>
            <a:r>
              <a:rPr lang="en-GB" sz="3600" dirty="0" err="1">
                <a:solidFill>
                  <a:srgbClr val="004C53"/>
                </a:solidFill>
                <a:latin typeface="Arial" panose="020B0604020202020204" pitchFamily="34" charset="0"/>
                <a:ea typeface="+mj-ea"/>
                <a:cs typeface="Arial" panose="020B0604020202020204" pitchFamily="34" charset="0"/>
              </a:rPr>
              <a:t>i’w</a:t>
            </a:r>
            <a:r>
              <a:rPr lang="en-GB" sz="3600" dirty="0">
                <a:solidFill>
                  <a:srgbClr val="004C53"/>
                </a:solidFill>
                <a:latin typeface="Arial" panose="020B0604020202020204" pitchFamily="34" charset="0"/>
                <a:ea typeface="+mj-ea"/>
                <a:cs typeface="Arial" panose="020B0604020202020204" pitchFamily="34" charset="0"/>
              </a:rPr>
              <a:t> wneud:</a:t>
            </a:r>
          </a:p>
        </p:txBody>
      </p:sp>
    </p:spTree>
    <p:extLst>
      <p:ext uri="{BB962C8B-B14F-4D97-AF65-F5344CB8AC3E}">
        <p14:creationId xmlns:p14="http://schemas.microsoft.com/office/powerpoint/2010/main" val="3757436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43</a:t>
            </a:fld>
            <a:endParaRPr lang="en-US"/>
          </a:p>
        </p:txBody>
      </p:sp>
      <p:sp>
        <p:nvSpPr>
          <p:cNvPr id="6" name="Title 1"/>
          <p:cNvSpPr>
            <a:spLocks noGrp="1"/>
          </p:cNvSpPr>
          <p:nvPr>
            <p:ph type="title"/>
          </p:nvPr>
        </p:nvSpPr>
        <p:spPr>
          <a:xfrm>
            <a:off x="539552" y="1772816"/>
            <a:ext cx="8229600" cy="1143000"/>
          </a:xfrm>
        </p:spPr>
        <p:txBody>
          <a:bodyPr>
            <a:noAutofit/>
          </a:bodyPr>
          <a:lstStyle/>
          <a:p>
            <a:pPr algn="l"/>
            <a:r>
              <a:rPr lang="en-US" sz="3600" dirty="0">
                <a:solidFill>
                  <a:srgbClr val="00464F"/>
                </a:solidFill>
                <a:latin typeface="Arial" panose="020B0604020202020204" pitchFamily="34" charset="0"/>
                <a:cs typeface="Arial" panose="020B0604020202020204" pitchFamily="34" charset="0"/>
              </a:rPr>
              <a:t>Gweithgaredd 11a – </a:t>
            </a:r>
            <a:r>
              <a:rPr lang="en-US" sz="3600" dirty="0" err="1">
                <a:solidFill>
                  <a:srgbClr val="00464F"/>
                </a:solidFill>
                <a:latin typeface="Arial" panose="020B0604020202020204" pitchFamily="34" charset="0"/>
                <a:cs typeface="Arial" panose="020B0604020202020204" pitchFamily="34" charset="0"/>
              </a:rPr>
              <a:t>hysbysu</a:t>
            </a:r>
            <a:r>
              <a:rPr lang="en-US" sz="3600" dirty="0">
                <a:solidFill>
                  <a:srgbClr val="00464F"/>
                </a:solidFill>
                <a:latin typeface="Arial" panose="020B0604020202020204" pitchFamily="34" charset="0"/>
                <a:cs typeface="Arial" panose="020B0604020202020204" pitchFamily="34" charset="0"/>
              </a:rPr>
              <a:t> am amheuon a honiadau</a:t>
            </a:r>
          </a:p>
        </p:txBody>
      </p:sp>
      <p:sp>
        <p:nvSpPr>
          <p:cNvPr id="7" name="Content Placeholder 2"/>
          <p:cNvSpPr>
            <a:spLocks noGrp="1"/>
          </p:cNvSpPr>
          <p:nvPr>
            <p:ph idx="1"/>
          </p:nvPr>
        </p:nvSpPr>
        <p:spPr>
          <a:xfrm>
            <a:off x="457200" y="3212976"/>
            <a:ext cx="8229600" cy="2713038"/>
          </a:xfrm>
        </p:spPr>
        <p:txBody>
          <a:bodyPr>
            <a:normAutofit/>
          </a:bodyPr>
          <a:lstStyle/>
          <a:p>
            <a:pPr>
              <a:lnSpc>
                <a:spcPct val="80000"/>
              </a:lnSpc>
              <a:buNone/>
            </a:pPr>
            <a:r>
              <a:rPr lang="cy-GB" sz="2400" i="1" dirty="0"/>
              <a:t>     </a:t>
            </a:r>
          </a:p>
          <a:p>
            <a:pPr marL="350838" indent="-254000">
              <a:lnSpc>
                <a:spcPct val="80000"/>
              </a:lnSpc>
            </a:pPr>
            <a:r>
              <a:rPr lang="cy-GB" sz="2400" dirty="0">
                <a:latin typeface="Arial" panose="020B0604020202020204" pitchFamily="34" charset="0"/>
                <a:cs typeface="Arial" panose="020B0604020202020204" pitchFamily="34" charset="0"/>
              </a:rPr>
              <a:t>beth ddylech chi ei wneud os oes gennych chi achos rhesymol i amau bod oedolyn neu blentyn yn wynebu risg o gael neu’n cael ei gam-drin, ei esgeuluso neu ei niweidio </a:t>
            </a:r>
          </a:p>
          <a:p>
            <a:pPr marL="96838" indent="0">
              <a:lnSpc>
                <a:spcPct val="80000"/>
              </a:lnSpc>
              <a:buNone/>
            </a:pPr>
            <a:endParaRPr lang="cy-GB" sz="2400" dirty="0">
              <a:latin typeface="Arial" panose="020B0604020202020204" pitchFamily="34" charset="0"/>
              <a:cs typeface="Arial" panose="020B0604020202020204" pitchFamily="34" charset="0"/>
            </a:endParaRPr>
          </a:p>
          <a:p>
            <a:pPr marL="350838" indent="-254000">
              <a:lnSpc>
                <a:spcPct val="80000"/>
              </a:lnSpc>
            </a:pPr>
            <a:r>
              <a:rPr lang="cy-GB" sz="2400" dirty="0">
                <a:latin typeface="Arial" panose="020B0604020202020204" pitchFamily="34" charset="0"/>
                <a:cs typeface="Arial" panose="020B0604020202020204" pitchFamily="34" charset="0"/>
              </a:rPr>
              <a:t>pwy fyddech </a:t>
            </a:r>
            <a:r>
              <a:rPr lang="cy-GB" sz="2400" dirty="0" err="1">
                <a:latin typeface="Arial" panose="020B0604020202020204" pitchFamily="34" charset="0"/>
                <a:cs typeface="Arial" panose="020B0604020202020204" pitchFamily="34" charset="0"/>
              </a:rPr>
              <a:t>chi’n</a:t>
            </a:r>
            <a:r>
              <a:rPr lang="cy-GB" sz="2400" dirty="0">
                <a:latin typeface="Arial" panose="020B0604020202020204" pitchFamily="34" charset="0"/>
                <a:cs typeface="Arial" panose="020B0604020202020204" pitchFamily="34" charset="0"/>
              </a:rPr>
              <a:t> ei hysbysu am hyn?</a:t>
            </a:r>
          </a:p>
        </p:txBody>
      </p:sp>
      <p:pic>
        <p:nvPicPr>
          <p:cNvPr id="8" name="Picture 7" descr="Safeguarding PPoint Header.jpg"/>
          <p:cNvPicPr>
            <a:picLocks noChangeAspect="1"/>
          </p:cNvPicPr>
          <p:nvPr/>
        </p:nvPicPr>
        <p:blipFill>
          <a:blip r:embed="rId3" cstate="print"/>
          <a:stretch>
            <a:fillRect/>
          </a:stretch>
        </p:blipFill>
        <p:spPr>
          <a:xfrm>
            <a:off x="0" y="0"/>
            <a:ext cx="9144000" cy="820226"/>
          </a:xfrm>
          <a:prstGeom prst="rect">
            <a:avLst/>
          </a:prstGeom>
        </p:spPr>
      </p:pic>
      <p:pic>
        <p:nvPicPr>
          <p:cNvPr id="9" name="Picture 8" descr="Safeguarding PPoint Header Welsh.jpg"/>
          <p:cNvPicPr>
            <a:picLocks noChangeAspect="1"/>
          </p:cNvPicPr>
          <p:nvPr/>
        </p:nvPicPr>
        <p:blipFill>
          <a:blip r:embed="rId4" cstate="print"/>
          <a:stretch>
            <a:fillRect/>
          </a:stretch>
        </p:blipFill>
        <p:spPr>
          <a:xfrm>
            <a:off x="0" y="0"/>
            <a:ext cx="9144000" cy="822138"/>
          </a:xfrm>
          <a:prstGeom prst="rect">
            <a:avLst/>
          </a:prstGeom>
        </p:spPr>
      </p:pic>
    </p:spTree>
    <p:extLst>
      <p:ext uri="{BB962C8B-B14F-4D97-AF65-F5344CB8AC3E}">
        <p14:creationId xmlns:p14="http://schemas.microsoft.com/office/powerpoint/2010/main" val="19513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44</a:t>
            </a:fld>
            <a:endParaRPr lang="en-US" dirty="0"/>
          </a:p>
        </p:txBody>
      </p:sp>
      <p:sp>
        <p:nvSpPr>
          <p:cNvPr id="6" name="Title 1"/>
          <p:cNvSpPr>
            <a:spLocks noGrp="1"/>
          </p:cNvSpPr>
          <p:nvPr>
            <p:ph type="title"/>
          </p:nvPr>
        </p:nvSpPr>
        <p:spPr>
          <a:xfrm>
            <a:off x="590872" y="1124744"/>
            <a:ext cx="8229600" cy="1143000"/>
          </a:xfrm>
        </p:spPr>
        <p:txBody>
          <a:bodyPr>
            <a:noAutofit/>
          </a:bodyPr>
          <a:lstStyle/>
          <a:p>
            <a:pPr algn="l"/>
            <a:r>
              <a:rPr lang="cy-GB" sz="3600" dirty="0">
                <a:solidFill>
                  <a:srgbClr val="004C53"/>
                </a:solidFill>
              </a:rPr>
              <a:t>﻿</a:t>
            </a:r>
            <a:r>
              <a:rPr lang="cy-GB" sz="3600" dirty="0">
                <a:solidFill>
                  <a:srgbClr val="00464F"/>
                </a:solidFill>
                <a:latin typeface="Arial" panose="020B0604020202020204" pitchFamily="34" charset="0"/>
                <a:cs typeface="Arial" panose="020B0604020202020204" pitchFamily="34" charset="0"/>
              </a:rPr>
              <a:t>Gweithgaredd 11b – beth os... </a:t>
            </a:r>
            <a:br>
              <a:rPr lang="cy-GB" sz="3600" dirty="0">
                <a:solidFill>
                  <a:srgbClr val="00464F"/>
                </a:solidFill>
                <a:latin typeface="Arial" panose="020B0604020202020204" pitchFamily="34" charset="0"/>
                <a:cs typeface="Arial" panose="020B0604020202020204" pitchFamily="34" charset="0"/>
              </a:rPr>
            </a:br>
            <a:r>
              <a:rPr lang="cy-GB" sz="3600" dirty="0">
                <a:solidFill>
                  <a:srgbClr val="00464F"/>
                </a:solidFill>
                <a:latin typeface="Arial" panose="020B0604020202020204" pitchFamily="34" charset="0"/>
                <a:cs typeface="Arial" panose="020B0604020202020204" pitchFamily="34" charset="0"/>
              </a:rPr>
              <a:t>ystyriwch y senarios a phenderfynwch</a:t>
            </a:r>
          </a:p>
        </p:txBody>
      </p:sp>
      <p:sp>
        <p:nvSpPr>
          <p:cNvPr id="7" name="Rectangle 6"/>
          <p:cNvSpPr/>
          <p:nvPr/>
        </p:nvSpPr>
        <p:spPr>
          <a:xfrm>
            <a:off x="685800" y="2650232"/>
            <a:ext cx="7620000" cy="838200"/>
          </a:xfrm>
          <a:prstGeom prst="rect">
            <a:avLst/>
          </a:prstGeom>
          <a:solidFill>
            <a:srgbClr val="DCEAF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395536" y="2726432"/>
            <a:ext cx="8568952" cy="990600"/>
          </a:xfrm>
        </p:spPr>
        <p:txBody>
          <a:bodyPr>
            <a:normAutofit/>
          </a:bodyPr>
          <a:lstStyle/>
          <a:p>
            <a:pPr algn="ctr">
              <a:lnSpc>
                <a:spcPct val="80000"/>
              </a:lnSpc>
              <a:buNone/>
            </a:pPr>
            <a:r>
              <a:rPr lang="en-US" sz="2400" dirty="0">
                <a:latin typeface="Arial" panose="020B0604020202020204" pitchFamily="34" charset="0"/>
                <a:cs typeface="Arial" panose="020B0604020202020204" pitchFamily="34" charset="0"/>
              </a:rPr>
              <a:t>﻿A oes achos </a:t>
            </a:r>
            <a:r>
              <a:rPr lang="en-US" sz="2400" dirty="0" err="1">
                <a:latin typeface="Arial" panose="020B0604020202020204" pitchFamily="34" charset="0"/>
                <a:cs typeface="Arial" panose="020B0604020202020204" pitchFamily="34" charset="0"/>
              </a:rPr>
              <a:t>rhesymol</a:t>
            </a:r>
            <a:r>
              <a:rPr lang="en-US" sz="2400" dirty="0">
                <a:latin typeface="Arial" panose="020B0604020202020204" pitchFamily="34" charset="0"/>
                <a:cs typeface="Arial" panose="020B0604020202020204" pitchFamily="34" charset="0"/>
              </a:rPr>
              <a:t> i </a:t>
            </a:r>
            <a:r>
              <a:rPr lang="en-US" sz="2400" dirty="0" err="1">
                <a:latin typeface="Arial" panose="020B0604020202020204" pitchFamily="34" charset="0"/>
                <a:cs typeface="Arial" panose="020B0604020202020204" pitchFamily="34" charset="0"/>
              </a:rPr>
              <a:t>amau</a:t>
            </a:r>
            <a:r>
              <a:rPr lang="en-US" sz="2400" dirty="0">
                <a:latin typeface="Arial" panose="020B0604020202020204" pitchFamily="34" charset="0"/>
                <a:cs typeface="Arial" panose="020B0604020202020204" pitchFamily="34" charset="0"/>
              </a:rPr>
              <a:t> bod yr oedolyn neu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blentyn</a:t>
            </a:r>
            <a:r>
              <a:rPr lang="en-US" sz="2400" dirty="0">
                <a:latin typeface="Arial" panose="020B0604020202020204" pitchFamily="34" charset="0"/>
                <a:cs typeface="Arial" panose="020B0604020202020204" pitchFamily="34" charset="0"/>
              </a:rPr>
              <a:t> yn wynebu risg?</a:t>
            </a:r>
          </a:p>
        </p:txBody>
      </p:sp>
      <p:sp>
        <p:nvSpPr>
          <p:cNvPr id="14" name="Isosceles Triangle 13"/>
          <p:cNvSpPr/>
          <p:nvPr/>
        </p:nvSpPr>
        <p:spPr>
          <a:xfrm>
            <a:off x="3962400" y="3615680"/>
            <a:ext cx="1066800" cy="533400"/>
          </a:xfrm>
          <a:prstGeom prst="triangle">
            <a:avLst/>
          </a:prstGeom>
          <a:solidFill>
            <a:srgbClr val="00464F"/>
          </a:solidFill>
          <a:scene3d>
            <a:camera prst="orthographicFront">
              <a:rot lat="0" lon="0" rev="1079999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85800" y="4251176"/>
            <a:ext cx="7620000" cy="685800"/>
          </a:xfrm>
          <a:prstGeom prst="rect">
            <a:avLst/>
          </a:prstGeom>
          <a:solidFill>
            <a:srgbClr val="DCEAF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a:xfrm>
            <a:off x="838200" y="4395192"/>
            <a:ext cx="7391400" cy="762000"/>
          </a:xfrm>
          <a:prstGeom prst="rect">
            <a:avLst/>
          </a:prstGeom>
        </p:spPr>
        <p:txBody>
          <a:bodyPr vert="horz" lIns="91440" tIns="45720" rIns="91440" bIns="45720" rtlCol="0">
            <a:normAutofit/>
          </a:bodyPr>
          <a:lstStyle/>
          <a:p>
            <a:pPr marL="342900" lvl="0" indent="-342900" algn="ctr">
              <a:lnSpc>
                <a:spcPct val="80000"/>
              </a:lnSpc>
              <a:spcBef>
                <a:spcPct val="20000"/>
              </a:spcBef>
            </a:pPr>
            <a:r>
              <a:rPr lang="en-US" sz="2400" dirty="0">
                <a:latin typeface="Arial" panose="020B0604020202020204" pitchFamily="34" charset="0"/>
                <a:cs typeface="Arial" panose="020B0604020202020204" pitchFamily="34" charset="0"/>
              </a:rPr>
              <a:t>﻿Beth sydd angen i chi ei </a:t>
            </a:r>
            <a:r>
              <a:rPr lang="en-US" sz="2400" dirty="0" err="1">
                <a:latin typeface="Arial" panose="020B0604020202020204" pitchFamily="34" charset="0"/>
                <a:cs typeface="Arial" panose="020B0604020202020204" pitchFamily="34" charset="0"/>
              </a:rPr>
              <a:t>wneud</a:t>
            </a:r>
            <a:r>
              <a:rPr lang="en-US" sz="2400" dirty="0">
                <a:latin typeface="Arial" panose="020B0604020202020204" pitchFamily="34" charset="0"/>
                <a:cs typeface="Arial" panose="020B0604020202020204" pitchFamily="34" charset="0"/>
              </a:rPr>
              <a:t>?</a:t>
            </a:r>
          </a:p>
        </p:txBody>
      </p:sp>
      <p:sp>
        <p:nvSpPr>
          <p:cNvPr id="17" name="Isosceles Triangle 16"/>
          <p:cNvSpPr/>
          <p:nvPr/>
        </p:nvSpPr>
        <p:spPr>
          <a:xfrm>
            <a:off x="3962400" y="5085184"/>
            <a:ext cx="1066800" cy="533400"/>
          </a:xfrm>
          <a:prstGeom prst="triangle">
            <a:avLst/>
          </a:prstGeom>
          <a:solidFill>
            <a:srgbClr val="00464F"/>
          </a:solidFill>
          <a:scene3d>
            <a:camera prst="orthographicFront">
              <a:rot lat="0" lon="0" rev="1079999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85800" y="5695528"/>
            <a:ext cx="7620000" cy="685800"/>
          </a:xfrm>
          <a:prstGeom prst="rect">
            <a:avLst/>
          </a:prstGeom>
          <a:solidFill>
            <a:srgbClr val="DCEAF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tent Placeholder 2"/>
          <p:cNvSpPr txBox="1">
            <a:spLocks/>
          </p:cNvSpPr>
          <p:nvPr/>
        </p:nvSpPr>
        <p:spPr>
          <a:xfrm>
            <a:off x="838200" y="5787752"/>
            <a:ext cx="7391400" cy="762000"/>
          </a:xfrm>
          <a:prstGeom prst="rect">
            <a:avLst/>
          </a:prstGeom>
        </p:spPr>
        <p:txBody>
          <a:bodyPr vert="horz" lIns="91440" tIns="45720" rIns="91440" bIns="45720" rtlCol="0">
            <a:normAutofit/>
          </a:bodyPr>
          <a:lstStyle/>
          <a:p>
            <a:pPr marL="342900" lvl="0" indent="-342900" algn="ctr">
              <a:lnSpc>
                <a:spcPct val="80000"/>
              </a:lnSpc>
              <a:spcBef>
                <a:spcPct val="20000"/>
              </a:spcBef>
            </a:pPr>
            <a:r>
              <a:rPr lang="en-US" sz="2400" dirty="0">
                <a:latin typeface="Arial" panose="020B0604020202020204" pitchFamily="34" charset="0"/>
                <a:cs typeface="Arial" panose="020B0604020202020204" pitchFamily="34" charset="0"/>
              </a:rPr>
              <a:t>﻿Beth </a:t>
            </a:r>
            <a:r>
              <a:rPr lang="en-US" sz="2400" dirty="0" err="1">
                <a:latin typeface="Arial" panose="020B0604020202020204" pitchFamily="34" charset="0"/>
                <a:cs typeface="Arial" panose="020B0604020202020204" pitchFamily="34" charset="0"/>
              </a:rPr>
              <a:t>fyddech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chi’n</a:t>
            </a:r>
            <a:r>
              <a:rPr lang="en-US" sz="2400" dirty="0">
                <a:latin typeface="Arial" panose="020B0604020202020204" pitchFamily="34" charset="0"/>
                <a:cs typeface="Arial" panose="020B0604020202020204" pitchFamily="34" charset="0"/>
              </a:rPr>
              <a:t> ei </a:t>
            </a:r>
            <a:r>
              <a:rPr lang="en-US" sz="2400" dirty="0" err="1">
                <a:latin typeface="Arial" panose="020B0604020202020204" pitchFamily="34" charset="0"/>
                <a:cs typeface="Arial" panose="020B0604020202020204" pitchFamily="34" charset="0"/>
              </a:rPr>
              <a:t>gofnodi</a:t>
            </a:r>
            <a:r>
              <a:rPr lang="en-US" sz="2400" dirty="0">
                <a:latin typeface="Arial" panose="020B0604020202020204" pitchFamily="34" charset="0"/>
                <a:cs typeface="Arial" panose="020B0604020202020204" pitchFamily="34" charset="0"/>
              </a:rPr>
              <a:t>?</a:t>
            </a:r>
          </a:p>
        </p:txBody>
      </p:sp>
      <p:pic>
        <p:nvPicPr>
          <p:cNvPr id="13" name="Picture 12" descr="Safeguarding PPoint Header Welsh.jpg"/>
          <p:cNvPicPr>
            <a:picLocks noChangeAspect="1"/>
          </p:cNvPicPr>
          <p:nvPr/>
        </p:nvPicPr>
        <p:blipFill>
          <a:blip r:embed="rId3" cstate="print"/>
          <a:stretch>
            <a:fillRect/>
          </a:stretch>
        </p:blipFill>
        <p:spPr>
          <a:xfrm>
            <a:off x="0" y="-99392"/>
            <a:ext cx="9144000" cy="82213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45</a:t>
            </a:fld>
            <a:endParaRPr lang="en-US" dirty="0"/>
          </a:p>
        </p:txBody>
      </p:sp>
      <p:sp>
        <p:nvSpPr>
          <p:cNvPr id="6" name="Title 1"/>
          <p:cNvSpPr>
            <a:spLocks noGrp="1"/>
          </p:cNvSpPr>
          <p:nvPr>
            <p:ph type="title"/>
          </p:nvPr>
        </p:nvSpPr>
        <p:spPr>
          <a:xfrm>
            <a:off x="457200" y="609600"/>
            <a:ext cx="8229600" cy="1143000"/>
          </a:xfrm>
        </p:spPr>
        <p:txBody>
          <a:bodyPr>
            <a:normAutofit/>
          </a:bodyPr>
          <a:lstStyle/>
          <a:p>
            <a:r>
              <a:rPr lang="en-US" sz="3600" dirty="0">
                <a:solidFill>
                  <a:srgbClr val="00464F"/>
                </a:solidFill>
              </a:rPr>
              <a:t>﻿</a:t>
            </a:r>
          </a:p>
        </p:txBody>
      </p:sp>
      <p:pic>
        <p:nvPicPr>
          <p:cNvPr id="8" name="Picture 7" descr="Safeguarding Arrow.jpg"/>
          <p:cNvPicPr>
            <a:picLocks noChangeAspect="1"/>
          </p:cNvPicPr>
          <p:nvPr/>
        </p:nvPicPr>
        <p:blipFill>
          <a:blip r:embed="rId3" cstate="print"/>
          <a:stretch>
            <a:fillRect/>
          </a:stretch>
        </p:blipFill>
        <p:spPr>
          <a:xfrm>
            <a:off x="1981200" y="1557201"/>
            <a:ext cx="5638800" cy="2557599"/>
          </a:xfrm>
          <a:prstGeom prst="rect">
            <a:avLst/>
          </a:prstGeom>
        </p:spPr>
      </p:pic>
      <p:pic>
        <p:nvPicPr>
          <p:cNvPr id="9" name="Picture 8" descr="Safeguarding Arrow.jpg"/>
          <p:cNvPicPr>
            <a:picLocks noChangeAspect="1"/>
          </p:cNvPicPr>
          <p:nvPr/>
        </p:nvPicPr>
        <p:blipFill>
          <a:blip r:embed="rId3" cstate="print"/>
          <a:stretch>
            <a:fillRect/>
          </a:stretch>
        </p:blipFill>
        <p:spPr>
          <a:xfrm>
            <a:off x="1981200" y="4114800"/>
            <a:ext cx="5638800" cy="2557599"/>
          </a:xfrm>
          <a:prstGeom prst="rect">
            <a:avLst/>
          </a:prstGeom>
        </p:spPr>
      </p:pic>
      <p:sp>
        <p:nvSpPr>
          <p:cNvPr id="10" name="Rectangle 9"/>
          <p:cNvSpPr/>
          <p:nvPr/>
        </p:nvSpPr>
        <p:spPr>
          <a:xfrm>
            <a:off x="2209800" y="2313107"/>
            <a:ext cx="5486400" cy="923330"/>
          </a:xfrm>
          <a:prstGeom prst="rect">
            <a:avLst/>
          </a:prstGeom>
        </p:spPr>
        <p:txBody>
          <a:bodyPr wrap="square">
            <a:spAutoFit/>
          </a:bodyPr>
          <a:lstStyle/>
          <a:p>
            <a:r>
              <a:rPr lang="cy-GB" sz="3200" dirty="0"/>
              <a:t>﻿</a:t>
            </a:r>
            <a:r>
              <a:rPr lang="cy-GB" sz="3200" dirty="0">
                <a:solidFill>
                  <a:srgbClr val="00464F"/>
                </a:solidFill>
              </a:rPr>
              <a:t>﻿﻿</a:t>
            </a:r>
            <a:r>
              <a:rPr lang="cy-GB" sz="3200" dirty="0">
                <a:latin typeface="Arial" panose="020B0604020202020204" pitchFamily="34" charset="0"/>
                <a:cs typeface="Arial" panose="020B0604020202020204" pitchFamily="34" charset="0"/>
              </a:rPr>
              <a:t>Cynllunio beth i’w wneud</a:t>
            </a:r>
          </a:p>
          <a:p>
            <a:r>
              <a:rPr lang="cy-GB" sz="2200" dirty="0">
                <a:solidFill>
                  <a:srgbClr val="00464F"/>
                </a:solidFill>
              </a:rPr>
              <a:t>﻿</a:t>
            </a:r>
            <a:r>
              <a:rPr lang="cy-GB" sz="2200" dirty="0">
                <a:latin typeface="Arial" panose="020B0604020202020204" pitchFamily="34" charset="0"/>
                <a:cs typeface="Arial" panose="020B0604020202020204" pitchFamily="34" charset="0"/>
              </a:rPr>
              <a:t>Beth rydych chi wedi’i ddysgu heddiw</a:t>
            </a:r>
          </a:p>
        </p:txBody>
      </p:sp>
      <p:sp>
        <p:nvSpPr>
          <p:cNvPr id="11" name="Rectangle 10"/>
          <p:cNvSpPr/>
          <p:nvPr/>
        </p:nvSpPr>
        <p:spPr>
          <a:xfrm>
            <a:off x="2209800" y="4572000"/>
            <a:ext cx="5486400" cy="1600438"/>
          </a:xfrm>
          <a:prstGeom prst="rect">
            <a:avLst/>
          </a:prstGeom>
        </p:spPr>
        <p:txBody>
          <a:bodyPr wrap="square">
            <a:spAutoFit/>
          </a:bodyPr>
          <a:lstStyle/>
          <a:p>
            <a:r>
              <a:rPr lang="cy-GB" sz="3200" dirty="0">
                <a:latin typeface="Arial" panose="020B0604020202020204" pitchFamily="34" charset="0"/>
                <a:cs typeface="Arial" panose="020B0604020202020204" pitchFamily="34" charset="0"/>
              </a:rPr>
              <a:t>﻿Cynllunio beth i’w wneud</a:t>
            </a:r>
          </a:p>
          <a:p>
            <a:r>
              <a:rPr lang="cy-GB" sz="2200" dirty="0">
                <a:solidFill>
                  <a:srgbClr val="00464F"/>
                </a:solidFill>
              </a:rPr>
              <a:t>﻿﻿﻿</a:t>
            </a:r>
            <a:r>
              <a:rPr lang="cy-GB" sz="2200" dirty="0">
                <a:latin typeface="Arial" panose="020B0604020202020204" pitchFamily="34" charset="0"/>
                <a:cs typeface="Arial" panose="020B0604020202020204" pitchFamily="34" charset="0"/>
              </a:rPr>
              <a:t>Beth ydych </a:t>
            </a:r>
            <a:r>
              <a:rPr lang="cy-GB" sz="2200" dirty="0" err="1">
                <a:latin typeface="Arial" panose="020B0604020202020204" pitchFamily="34" charset="0"/>
                <a:cs typeface="Arial" panose="020B0604020202020204" pitchFamily="34" charset="0"/>
              </a:rPr>
              <a:t>chi’n</a:t>
            </a:r>
            <a:r>
              <a:rPr lang="cy-GB" sz="2200" dirty="0">
                <a:latin typeface="Arial" panose="020B0604020202020204" pitchFamily="34" charset="0"/>
                <a:cs typeface="Arial" panose="020B0604020202020204" pitchFamily="34" charset="0"/>
              </a:rPr>
              <a:t> bwriadu ei wneud </a:t>
            </a:r>
            <a:br>
              <a:rPr lang="cy-GB" sz="2200" dirty="0">
                <a:latin typeface="Arial" panose="020B0604020202020204" pitchFamily="34" charset="0"/>
                <a:cs typeface="Arial" panose="020B0604020202020204" pitchFamily="34" charset="0"/>
              </a:rPr>
            </a:br>
            <a:r>
              <a:rPr lang="cy-GB" sz="2200" dirty="0">
                <a:latin typeface="Arial" panose="020B0604020202020204" pitchFamily="34" charset="0"/>
                <a:cs typeface="Arial" panose="020B0604020202020204" pitchFamily="34" charset="0"/>
              </a:rPr>
              <a:t>er mwyn hyrwyddo diogelu yn eich </a:t>
            </a:r>
            <a:br>
              <a:rPr lang="cy-GB" sz="2200" dirty="0">
                <a:latin typeface="Arial" panose="020B0604020202020204" pitchFamily="34" charset="0"/>
                <a:cs typeface="Arial" panose="020B0604020202020204" pitchFamily="34" charset="0"/>
              </a:rPr>
            </a:br>
            <a:r>
              <a:rPr lang="cy-GB" sz="2200" dirty="0">
                <a:latin typeface="Arial" panose="020B0604020202020204" pitchFamily="34" charset="0"/>
                <a:cs typeface="Arial" panose="020B0604020202020204" pitchFamily="34" charset="0"/>
              </a:rPr>
              <a:t>rôl a’ch lleoliad</a:t>
            </a:r>
          </a:p>
        </p:txBody>
      </p:sp>
      <p:pic>
        <p:nvPicPr>
          <p:cNvPr id="12" name="Picture 11" descr="Safeguarding PPoint Header Welsh.jpg"/>
          <p:cNvPicPr>
            <a:picLocks noChangeAspect="1"/>
          </p:cNvPicPr>
          <p:nvPr/>
        </p:nvPicPr>
        <p:blipFill>
          <a:blip r:embed="rId4" cstate="print"/>
          <a:stretch>
            <a:fillRect/>
          </a:stretch>
        </p:blipFill>
        <p:spPr>
          <a:xfrm>
            <a:off x="0" y="0"/>
            <a:ext cx="9144000" cy="822138"/>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46</a:t>
            </a:fld>
            <a:endParaRPr lang="en-US" dirty="0"/>
          </a:p>
        </p:txBody>
      </p:sp>
      <p:sp>
        <p:nvSpPr>
          <p:cNvPr id="6" name="Title 1"/>
          <p:cNvSpPr>
            <a:spLocks noGrp="1"/>
          </p:cNvSpPr>
          <p:nvPr>
            <p:ph type="title"/>
          </p:nvPr>
        </p:nvSpPr>
        <p:spPr>
          <a:xfrm>
            <a:off x="485334" y="1484784"/>
            <a:ext cx="8229600" cy="1143000"/>
          </a:xfrm>
        </p:spPr>
        <p:txBody>
          <a:bodyPr>
            <a:noAutofit/>
          </a:bodyPr>
          <a:lstStyle/>
          <a:p>
            <a:pPr algn="l"/>
            <a:r>
              <a:rPr lang="en-US" sz="3600" dirty="0">
                <a:solidFill>
                  <a:srgbClr val="004C53"/>
                </a:solidFill>
                <a:latin typeface="Arial" panose="020B0604020202020204" pitchFamily="34" charset="0"/>
                <a:cs typeface="Arial" panose="020B0604020202020204" pitchFamily="34" charset="0"/>
              </a:rPr>
              <a:t>﻿</a:t>
            </a:r>
            <a:r>
              <a:rPr lang="en-US" sz="3600" dirty="0" err="1">
                <a:solidFill>
                  <a:srgbClr val="004C53"/>
                </a:solidFill>
                <a:latin typeface="Arial" panose="020B0604020202020204" pitchFamily="34" charset="0"/>
                <a:cs typeface="Arial" panose="020B0604020202020204" pitchFamily="34" charset="0"/>
              </a:rPr>
              <a:t>Gwerthuso</a:t>
            </a:r>
            <a:endParaRPr lang="en-US" sz="3600" dirty="0">
              <a:solidFill>
                <a:srgbClr val="004C53"/>
              </a:solidFill>
              <a:latin typeface="Arial" panose="020B0604020202020204" pitchFamily="34" charset="0"/>
              <a:cs typeface="Arial" panose="020B0604020202020204" pitchFamily="34" charset="0"/>
            </a:endParaRPr>
          </a:p>
        </p:txBody>
      </p:sp>
      <p:pic>
        <p:nvPicPr>
          <p:cNvPr id="7" name="Picture 6"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47</a:t>
            </a:fld>
            <a:endParaRPr lang="en-US" dirty="0"/>
          </a:p>
        </p:txBody>
      </p:sp>
      <p:sp>
        <p:nvSpPr>
          <p:cNvPr id="6" name="Title 1"/>
          <p:cNvSpPr>
            <a:spLocks noGrp="1"/>
          </p:cNvSpPr>
          <p:nvPr>
            <p:ph type="title"/>
          </p:nvPr>
        </p:nvSpPr>
        <p:spPr>
          <a:xfrm>
            <a:off x="457200" y="2862064"/>
            <a:ext cx="8229600" cy="1143000"/>
          </a:xfrm>
        </p:spPr>
        <p:txBody>
          <a:bodyPr>
            <a:noAutofit/>
          </a:bodyPr>
          <a:lstStyle/>
          <a:p>
            <a:pPr algn="l"/>
            <a:r>
              <a:rPr lang="en-US" sz="3600" dirty="0">
                <a:solidFill>
                  <a:srgbClr val="004C53"/>
                </a:solidFill>
              </a:rPr>
              <a:t>﻿﻿﻿</a:t>
            </a:r>
            <a:r>
              <a:rPr lang="en-US" sz="3600" dirty="0" err="1">
                <a:solidFill>
                  <a:srgbClr val="004C53"/>
                </a:solidFill>
                <a:latin typeface="Arial" panose="020B0604020202020204" pitchFamily="34" charset="0"/>
                <a:cs typeface="Arial" panose="020B0604020202020204" pitchFamily="34" charset="0"/>
              </a:rPr>
              <a:t>Diolch</a:t>
            </a:r>
            <a:br>
              <a:rPr lang="en-US" sz="3600" dirty="0">
                <a:solidFill>
                  <a:srgbClr val="004C53"/>
                </a:solidFill>
              </a:rPr>
            </a:br>
            <a:r>
              <a:rPr lang="en-US" sz="2400" dirty="0">
                <a:solidFill>
                  <a:srgbClr val="004C53"/>
                </a:solidFill>
              </a:rPr>
              <a:t>﻿</a:t>
            </a:r>
            <a:br>
              <a:rPr lang="en-US" sz="2400" dirty="0">
                <a:solidFill>
                  <a:srgbClr val="004C53"/>
                </a:solidFill>
              </a:rPr>
            </a:br>
            <a:r>
              <a:rPr lang="en-US" sz="2400" dirty="0">
                <a:solidFill>
                  <a:srgbClr val="004C53"/>
                </a:solidFill>
                <a:latin typeface="Arial" panose="020B0604020202020204" pitchFamily="34" charset="0"/>
                <a:cs typeface="Arial" panose="020B0604020202020204" pitchFamily="34" charset="0"/>
              </a:rPr>
              <a:t>Mae </a:t>
            </a:r>
            <a:r>
              <a:rPr lang="en-US" sz="2400" dirty="0" err="1">
                <a:solidFill>
                  <a:srgbClr val="004C53"/>
                </a:solidFill>
                <a:latin typeface="Arial" panose="020B0604020202020204" pitchFamily="34" charset="0"/>
                <a:cs typeface="Arial" panose="020B0604020202020204" pitchFamily="34" charset="0"/>
              </a:rPr>
              <a:t>rhagor</a:t>
            </a:r>
            <a:r>
              <a:rPr lang="en-US" sz="2400" dirty="0">
                <a:solidFill>
                  <a:srgbClr val="004C53"/>
                </a:solidFill>
                <a:latin typeface="Arial" panose="020B0604020202020204" pitchFamily="34" charset="0"/>
                <a:cs typeface="Arial" panose="020B0604020202020204" pitchFamily="34" charset="0"/>
              </a:rPr>
              <a:t> o </a:t>
            </a:r>
            <a:r>
              <a:rPr lang="en-US" sz="2400" dirty="0" err="1">
                <a:solidFill>
                  <a:srgbClr val="004C53"/>
                </a:solidFill>
                <a:latin typeface="Arial" panose="020B0604020202020204" pitchFamily="34" charset="0"/>
                <a:cs typeface="Arial" panose="020B0604020202020204" pitchFamily="34" charset="0"/>
              </a:rPr>
              <a:t>wybodaeth</a:t>
            </a:r>
            <a:r>
              <a:rPr lang="en-US" sz="2400" dirty="0">
                <a:solidFill>
                  <a:srgbClr val="004C53"/>
                </a:solidFill>
                <a:latin typeface="Arial" panose="020B0604020202020204" pitchFamily="34" charset="0"/>
                <a:cs typeface="Arial" panose="020B0604020202020204" pitchFamily="34" charset="0"/>
              </a:rPr>
              <a:t> ar gael gan…</a:t>
            </a:r>
            <a:br>
              <a:rPr lang="en-US" sz="3600" dirty="0">
                <a:solidFill>
                  <a:srgbClr val="004C53"/>
                </a:solidFill>
              </a:rPr>
            </a:br>
            <a:endParaRPr lang="en-US" sz="3600" dirty="0">
              <a:solidFill>
                <a:srgbClr val="004C53"/>
              </a:solidFill>
            </a:endParaRPr>
          </a:p>
        </p:txBody>
      </p:sp>
      <p:pic>
        <p:nvPicPr>
          <p:cNvPr id="8" name="Picture 7"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604448" cy="994122"/>
          </a:xfrm>
        </p:spPr>
        <p:txBody>
          <a:bodyPr>
            <a:noAutofit/>
          </a:bodyPr>
          <a:lstStyle/>
          <a:p>
            <a:r>
              <a:rPr lang="en-US" sz="3200" dirty="0">
                <a:solidFill>
                  <a:srgbClr val="00464F"/>
                </a:solidFill>
                <a:latin typeface="Arial" panose="020B0604020202020204" pitchFamily="34" charset="0"/>
                <a:cs typeface="Arial" panose="020B0604020202020204" pitchFamily="34" charset="0"/>
              </a:rPr>
              <a:t>﻿Côd Ymarfer Proffesiynol Gofal Cymdeithasol – gwerthoedd allweddol</a:t>
            </a:r>
          </a:p>
        </p:txBody>
      </p:sp>
      <p:sp>
        <p:nvSpPr>
          <p:cNvPr id="3" name="Content Placeholder 2"/>
          <p:cNvSpPr>
            <a:spLocks noGrp="1"/>
          </p:cNvSpPr>
          <p:nvPr>
            <p:ph idx="1"/>
          </p:nvPr>
        </p:nvSpPr>
        <p:spPr>
          <a:xfrm>
            <a:off x="395536" y="2204864"/>
            <a:ext cx="8610600" cy="4525963"/>
          </a:xfrm>
        </p:spPr>
        <p:txBody>
          <a:bodyPr>
            <a:normAutofit fontScale="92500"/>
          </a:bodyPr>
          <a:lstStyle/>
          <a:p>
            <a:r>
              <a:rPr lang="cy-GB" sz="2400" dirty="0"/>
              <a:t>﻿</a:t>
            </a:r>
            <a:r>
              <a:rPr lang="cy-GB" sz="2200" dirty="0">
                <a:latin typeface="Arial" panose="020B0604020202020204" pitchFamily="34" charset="0"/>
                <a:cs typeface="Arial" panose="020B0604020202020204" pitchFamily="34" charset="0"/>
              </a:rPr>
              <a:t>3.3 gweithio gydag unigolion a gofalwyr i’w cadw eu hunain yn ddiogel </a:t>
            </a:r>
          </a:p>
          <a:p>
            <a:r>
              <a:rPr lang="cy-GB" sz="2200" dirty="0">
                <a:latin typeface="Arial" panose="020B0604020202020204" pitchFamily="34" charset="0"/>
                <a:cs typeface="Arial" panose="020B0604020202020204" pitchFamily="34" charset="0"/>
              </a:rPr>
              <a:t>3.5 cefnogi unigolion a gofalwyr i fynegi pryderon neu wneud cwynion, cymryd cwynion o ddifrif ac ymateb iddynt neu eu trosglwyddo i’r person priodol </a:t>
            </a:r>
          </a:p>
          <a:p>
            <a:r>
              <a:rPr lang="cy-GB" sz="2200" dirty="0">
                <a:latin typeface="Arial" panose="020B0604020202020204" pitchFamily="34" charset="0"/>
                <a:cs typeface="Arial" panose="020B0604020202020204" pitchFamily="34" charset="0"/>
              </a:rPr>
              <a:t>3.7 defnyddio prosesau a gweithdrefnau perthnasol i herio ac adrodd ar ymddygiad ac ymarfer sy’n beryglus, yn cam-drin, yn gwahaniaethu neu’n cam-fanteisio</a:t>
            </a:r>
          </a:p>
          <a:p>
            <a:r>
              <a:rPr lang="cy-GB" sz="2200" dirty="0">
                <a:latin typeface="Arial" panose="020B0604020202020204" pitchFamily="34" charset="0"/>
                <a:cs typeface="Arial" panose="020B0604020202020204" pitchFamily="34" charset="0"/>
              </a:rPr>
              <a:t>3.8 codi pryderon gyda’ch cyflogwr neu awdurdod priodol lle gallai ymarfer cydweithwyr neu weithwyr proffesiynol eraill fod yn anniogel neu’n cael effaith andwyol ar safonau gofal a chymorth cymdeithasol </a:t>
            </a:r>
          </a:p>
          <a:p>
            <a:r>
              <a:rPr lang="cy-GB" sz="2200" dirty="0">
                <a:latin typeface="Arial" panose="020B0604020202020204" pitchFamily="34" charset="0"/>
                <a:cs typeface="Arial" panose="020B0604020202020204" pitchFamily="34" charset="0"/>
              </a:rPr>
              <a:t>3.9 tynnu sylw eich cyflogwr neu’r awdurdod priodol at anawsterau yn ymwneud ag adnoddau neu anawsterau gweithredol a allai rwystro darpariaeth gofal a chymorth cymdeithasol diogel.</a:t>
            </a:r>
          </a:p>
        </p:txBody>
      </p:sp>
      <p:sp>
        <p:nvSpPr>
          <p:cNvPr id="4" name="Slide Number Placeholder 3"/>
          <p:cNvSpPr>
            <a:spLocks noGrp="1"/>
          </p:cNvSpPr>
          <p:nvPr>
            <p:ph type="sldNum" sz="quarter" idx="12"/>
          </p:nvPr>
        </p:nvSpPr>
        <p:spPr/>
        <p:txBody>
          <a:bodyPr/>
          <a:lstStyle/>
          <a:p>
            <a:fld id="{B19A37A3-FA65-4B99-9FFC-3CCE217C6C58}" type="slidenum">
              <a:rPr lang="en-US" smtClean="0"/>
              <a:pPr/>
              <a:t>5</a:t>
            </a:fld>
            <a:endParaRPr lang="en-US" dirty="0"/>
          </a:p>
        </p:txBody>
      </p:sp>
      <p:pic>
        <p:nvPicPr>
          <p:cNvPr id="7" name="Picture 6"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604448" cy="994122"/>
          </a:xfrm>
        </p:spPr>
        <p:txBody>
          <a:bodyPr>
            <a:noAutofit/>
          </a:bodyPr>
          <a:lstStyle/>
          <a:p>
            <a:r>
              <a:rPr lang="en-US" sz="3200" dirty="0">
                <a:solidFill>
                  <a:srgbClr val="00464F"/>
                </a:solidFill>
                <a:latin typeface="Arial" panose="020B0604020202020204" pitchFamily="34" charset="0"/>
                <a:cs typeface="Arial" panose="020B0604020202020204" pitchFamily="34" charset="0"/>
              </a:rPr>
              <a:t>﻿Côd Ymarfer Proffesiynol Gofal Cymdeithasol – gwerthoedd allweddol</a:t>
            </a:r>
            <a:endParaRPr lang="en-US" sz="3200" dirty="0">
              <a:solidFill>
                <a:srgbClr val="00464F"/>
              </a:solidFill>
            </a:endParaRPr>
          </a:p>
        </p:txBody>
      </p:sp>
      <p:sp>
        <p:nvSpPr>
          <p:cNvPr id="3" name="Content Placeholder 2"/>
          <p:cNvSpPr>
            <a:spLocks noGrp="1"/>
          </p:cNvSpPr>
          <p:nvPr>
            <p:ph idx="1"/>
          </p:nvPr>
        </p:nvSpPr>
        <p:spPr>
          <a:xfrm>
            <a:off x="395536" y="2204864"/>
            <a:ext cx="8610600" cy="4525963"/>
          </a:xfrm>
        </p:spPr>
        <p:txBody>
          <a:bodyPr>
            <a:normAutofit fontScale="92500" lnSpcReduction="20000"/>
          </a:bodyPr>
          <a:lstStyle/>
          <a:p>
            <a:r>
              <a:rPr lang="cy-GB" sz="2400" dirty="0"/>
              <a:t>﻿</a:t>
            </a:r>
            <a:r>
              <a:rPr lang="cy-GB" sz="2200" dirty="0">
                <a:latin typeface="Arial" panose="020B0604020202020204" pitchFamily="34" charset="0"/>
                <a:cs typeface="Arial" panose="020B0604020202020204" pitchFamily="34" charset="0"/>
              </a:rPr>
              <a:t>4.2 dilyn polisïau a gweithdrefnau asesu risg i asesu a yw ymddygiad unigolion yn cynrychioli risg o niwed iddyn nhw’u hunain neu bobl eraill</a:t>
            </a:r>
          </a:p>
          <a:p>
            <a:r>
              <a:rPr lang="cy-GB" sz="2200" dirty="0">
                <a:latin typeface="Arial" panose="020B0604020202020204" pitchFamily="34" charset="0"/>
                <a:cs typeface="Arial" panose="020B0604020202020204" pitchFamily="34" charset="0"/>
              </a:rPr>
              <a:t>4.3 cymryd camau angenrheidiol i leihau’r risg y bydd ymddygiad unigolion yn achosi niwed gwirioneddol neu bosibl iddyn nhw’u hunain neu bobl eraill.</a:t>
            </a:r>
          </a:p>
          <a:p>
            <a:endParaRPr lang="cy-GB" sz="1100" dirty="0">
              <a:latin typeface="Arial" panose="020B0604020202020204" pitchFamily="34" charset="0"/>
              <a:cs typeface="Arial" panose="020B0604020202020204" pitchFamily="34" charset="0"/>
            </a:endParaRPr>
          </a:p>
          <a:p>
            <a:pPr marL="0" indent="0">
              <a:buNone/>
            </a:pPr>
            <a:r>
              <a:rPr lang="cy-GB" sz="2200" dirty="0">
                <a:latin typeface="Arial" panose="020B0604020202020204" pitchFamily="34" charset="0"/>
                <a:cs typeface="Arial" panose="020B0604020202020204" pitchFamily="34" charset="0"/>
              </a:rPr>
              <a:t>Rhaid i chi beidio:</a:t>
            </a:r>
          </a:p>
          <a:p>
            <a:endParaRPr lang="cy-GB" sz="1100" dirty="0">
              <a:latin typeface="Arial" panose="020B0604020202020204" pitchFamily="34" charset="0"/>
              <a:cs typeface="Arial" panose="020B0604020202020204" pitchFamily="34" charset="0"/>
            </a:endParaRPr>
          </a:p>
          <a:p>
            <a:r>
              <a:rPr lang="cy-GB" sz="2200" dirty="0">
                <a:latin typeface="Arial" panose="020B0604020202020204" pitchFamily="34" charset="0"/>
                <a:cs typeface="Arial" panose="020B0604020202020204" pitchFamily="34" charset="0"/>
              </a:rPr>
              <a:t>5.1 cam-drin, esgeuluso neu niweidio unigolion, gofalwyr neu gydweithwyr yn uniongyrchol neu’n anuniongyrchol </a:t>
            </a:r>
          </a:p>
          <a:p>
            <a:r>
              <a:rPr lang="cy-GB" sz="2200" dirty="0">
                <a:latin typeface="Arial" panose="020B0604020202020204" pitchFamily="34" charset="0"/>
                <a:cs typeface="Arial" panose="020B0604020202020204" pitchFamily="34" charset="0"/>
              </a:rPr>
              <a:t>5.2 manteisio ar ffydd unigolion, gofalwyr neu gydweithwyr mewn unrhyw ffordd</a:t>
            </a:r>
          </a:p>
          <a:p>
            <a:r>
              <a:rPr lang="cy-GB" sz="2200" dirty="0">
                <a:latin typeface="Arial" panose="020B0604020202020204" pitchFamily="34" charset="0"/>
                <a:cs typeface="Arial" panose="020B0604020202020204" pitchFamily="34" charset="0"/>
              </a:rPr>
              <a:t>5.3 cam-drin ymddiriedaeth unigolion a gofalwyr neu’r mynediad sydd gennych at wybodaeth bersonol yn eu cylch, neu eu heiddo, eu cartref neu weithle  </a:t>
            </a:r>
          </a:p>
          <a:p>
            <a:r>
              <a:rPr lang="cy-GB" sz="2200" dirty="0">
                <a:latin typeface="Arial" panose="020B0604020202020204" pitchFamily="34" charset="0"/>
                <a:cs typeface="Arial" panose="020B0604020202020204" pitchFamily="34" charset="0"/>
              </a:rPr>
              <a:t>5.7 gosod eich hun neu bobl eraill mewn perygl diangen. </a:t>
            </a:r>
          </a:p>
        </p:txBody>
      </p:sp>
      <p:pic>
        <p:nvPicPr>
          <p:cNvPr id="7" name="Picture 6"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a:bodyPr>
          <a:lstStyle/>
          <a:p>
            <a:pPr algn="l"/>
            <a:r>
              <a:rPr lang="cy-GB" sz="3600" dirty="0">
                <a:solidFill>
                  <a:srgbClr val="00464F"/>
                </a:solidFill>
              </a:rPr>
              <a:t>﻿Gweithgaredd 2 – beth sy’n </a:t>
            </a:r>
            <a:r>
              <a:rPr lang="cy-GB" sz="3600" dirty="0">
                <a:solidFill>
                  <a:srgbClr val="00464F"/>
                </a:solidFill>
                <a:latin typeface="Arial" panose="020B0604020202020204" pitchFamily="34" charset="0"/>
                <a:cs typeface="Arial" panose="020B0604020202020204" pitchFamily="34" charset="0"/>
              </a:rPr>
              <a:t>dderbyniol</a:t>
            </a:r>
            <a:r>
              <a:rPr lang="cy-GB" sz="3600" dirty="0">
                <a:solidFill>
                  <a:srgbClr val="00464F"/>
                </a:solidFill>
              </a:rPr>
              <a:t>?</a:t>
            </a:r>
          </a:p>
        </p:txBody>
      </p:sp>
      <p:sp>
        <p:nvSpPr>
          <p:cNvPr id="3" name="Content Placeholder 2"/>
          <p:cNvSpPr>
            <a:spLocks noGrp="1"/>
          </p:cNvSpPr>
          <p:nvPr>
            <p:ph idx="1"/>
          </p:nvPr>
        </p:nvSpPr>
        <p:spPr>
          <a:xfrm>
            <a:off x="457200" y="3657600"/>
            <a:ext cx="8229600" cy="4525963"/>
          </a:xfrm>
        </p:spPr>
        <p:txBody>
          <a:bodyPr>
            <a:normAutofit/>
          </a:bodyPr>
          <a:lstStyle/>
          <a:p>
            <a:pPr>
              <a:buNone/>
            </a:pPr>
            <a:r>
              <a:rPr lang="cy-GB" sz="2800" dirty="0">
                <a:latin typeface="Arial" panose="020B0604020202020204" pitchFamily="34" charset="0"/>
                <a:cs typeface="Arial" panose="020B0604020202020204" pitchFamily="34" charset="0"/>
              </a:rPr>
              <a:t>﻿Ydy’r plentyn/oedolyn hwn yn wynebu risg yn eich barn chi?</a:t>
            </a:r>
          </a:p>
          <a:p>
            <a:pPr>
              <a:buNone/>
            </a:pPr>
            <a:r>
              <a:rPr lang="cy-GB" sz="2800" i="1" dirty="0">
                <a:latin typeface="Arial" panose="020B0604020202020204" pitchFamily="34" charset="0"/>
                <a:cs typeface="Arial" panose="020B0604020202020204" pitchFamily="34" charset="0"/>
              </a:rPr>
              <a:t>﻿Ydy neu nac ydy</a:t>
            </a:r>
          </a:p>
        </p:txBody>
      </p:sp>
      <p:sp>
        <p:nvSpPr>
          <p:cNvPr id="4" name="Slide Number Placeholder 3"/>
          <p:cNvSpPr>
            <a:spLocks noGrp="1"/>
          </p:cNvSpPr>
          <p:nvPr>
            <p:ph type="sldNum" sz="quarter" idx="12"/>
          </p:nvPr>
        </p:nvSpPr>
        <p:spPr/>
        <p:txBody>
          <a:bodyPr/>
          <a:lstStyle/>
          <a:p>
            <a:fld id="{B19A37A3-FA65-4B99-9FFC-3CCE217C6C58}" type="slidenum">
              <a:rPr lang="en-US" smtClean="0"/>
              <a:pPr/>
              <a:t>7</a:t>
            </a:fld>
            <a:endParaRPr lang="en-US" dirty="0"/>
          </a:p>
        </p:txBody>
      </p:sp>
      <p:pic>
        <p:nvPicPr>
          <p:cNvPr id="7" name="Picture 6"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a:bodyPr>
          <a:lstStyle/>
          <a:p>
            <a:pPr algn="l"/>
            <a:r>
              <a:rPr lang="en-US" sz="3600" dirty="0">
                <a:solidFill>
                  <a:srgbClr val="00464F"/>
                </a:solidFill>
              </a:rPr>
              <a:t>﻿</a:t>
            </a:r>
            <a:r>
              <a:rPr lang="en-US" sz="3600" dirty="0">
                <a:solidFill>
                  <a:srgbClr val="00464F"/>
                </a:solidFill>
                <a:latin typeface="Arial" panose="020B0604020202020204" pitchFamily="34" charset="0"/>
                <a:cs typeface="Arial" panose="020B0604020202020204" pitchFamily="34" charset="0"/>
              </a:rPr>
              <a:t>Gweithgaredd 3</a:t>
            </a:r>
          </a:p>
        </p:txBody>
      </p:sp>
      <p:sp>
        <p:nvSpPr>
          <p:cNvPr id="3" name="Content Placeholder 2"/>
          <p:cNvSpPr>
            <a:spLocks noGrp="1"/>
          </p:cNvSpPr>
          <p:nvPr>
            <p:ph idx="1"/>
          </p:nvPr>
        </p:nvSpPr>
        <p:spPr>
          <a:xfrm>
            <a:off x="457200" y="2849562"/>
            <a:ext cx="8229600" cy="4525963"/>
          </a:xfrm>
        </p:spPr>
        <p:txBody>
          <a:bodyPr>
            <a:normAutofit/>
          </a:bodyPr>
          <a:lstStyle/>
          <a:p>
            <a:pPr>
              <a:lnSpc>
                <a:spcPct val="80000"/>
              </a:lnSpc>
              <a:buNone/>
            </a:pPr>
            <a:r>
              <a:rPr lang="cy-GB" sz="2400" dirty="0">
                <a:latin typeface="Arial" panose="020B0604020202020204" pitchFamily="34" charset="0"/>
                <a:cs typeface="Arial" panose="020B0604020202020204" pitchFamily="34" charset="0"/>
              </a:rPr>
              <a:t>﻿Yn unigol:</a:t>
            </a:r>
          </a:p>
          <a:p>
            <a:pPr marL="457200" indent="-457200">
              <a:lnSpc>
                <a:spcPct val="80000"/>
              </a:lnSpc>
            </a:pPr>
            <a:r>
              <a:rPr lang="cy-GB" sz="2400" dirty="0">
                <a:latin typeface="Arial" panose="020B0604020202020204" pitchFamily="34" charset="0"/>
                <a:cs typeface="Arial" panose="020B0604020202020204" pitchFamily="34" charset="0"/>
              </a:rPr>
              <a:t>﻿ysgrifennwch ddiffiniad </a:t>
            </a:r>
            <a:r>
              <a:rPr lang="cy-GB" sz="2400" b="1" dirty="0">
                <a:latin typeface="Arial" panose="020B0604020202020204" pitchFamily="34" charset="0"/>
                <a:cs typeface="Arial" panose="020B0604020202020204" pitchFamily="34" charset="0"/>
              </a:rPr>
              <a:t>byr</a:t>
            </a:r>
            <a:r>
              <a:rPr lang="cy-GB" sz="2400" dirty="0">
                <a:latin typeface="Arial" panose="020B0604020202020204" pitchFamily="34" charset="0"/>
                <a:cs typeface="Arial" panose="020B0604020202020204" pitchFamily="34" charset="0"/>
              </a:rPr>
              <a:t> o ‘ddiogelu’</a:t>
            </a:r>
          </a:p>
          <a:p>
            <a:pPr marL="457200" indent="-457200">
              <a:lnSpc>
                <a:spcPct val="80000"/>
              </a:lnSpc>
            </a:pPr>
            <a:r>
              <a:rPr lang="cy-GB" sz="2400" dirty="0">
                <a:latin typeface="Arial" panose="020B0604020202020204" pitchFamily="34" charset="0"/>
                <a:cs typeface="Arial" panose="020B0604020202020204" pitchFamily="34" charset="0"/>
              </a:rPr>
              <a:t>ysgrifennwch ddiffiniad </a:t>
            </a:r>
            <a:r>
              <a:rPr lang="cy-GB" sz="2400" b="1" dirty="0">
                <a:latin typeface="Arial" panose="020B0604020202020204" pitchFamily="34" charset="0"/>
                <a:cs typeface="Arial" panose="020B0604020202020204" pitchFamily="34" charset="0"/>
              </a:rPr>
              <a:t>byr</a:t>
            </a:r>
            <a:r>
              <a:rPr lang="cy-GB" sz="2400" dirty="0">
                <a:latin typeface="Arial" panose="020B0604020202020204" pitchFamily="34" charset="0"/>
                <a:cs typeface="Arial" panose="020B0604020202020204" pitchFamily="34" charset="0"/>
              </a:rPr>
              <a:t> o ‘sy’n wynebu risg’.</a:t>
            </a:r>
          </a:p>
          <a:p>
            <a:pPr marL="457200" indent="-457200">
              <a:lnSpc>
                <a:spcPct val="80000"/>
              </a:lnSpc>
            </a:pPr>
            <a:endParaRPr lang="cy-GB" sz="2400" dirty="0">
              <a:latin typeface="Arial" panose="020B0604020202020204" pitchFamily="34" charset="0"/>
              <a:cs typeface="Arial" panose="020B0604020202020204" pitchFamily="34" charset="0"/>
            </a:endParaRPr>
          </a:p>
          <a:p>
            <a:pPr marL="0" indent="0">
              <a:lnSpc>
                <a:spcPct val="80000"/>
              </a:lnSpc>
              <a:buNone/>
            </a:pPr>
            <a:r>
              <a:rPr lang="cy-GB" sz="2400" dirty="0">
                <a:latin typeface="Arial" panose="020B0604020202020204" pitchFamily="34" charset="0"/>
                <a:cs typeface="Arial" panose="020B0604020202020204" pitchFamily="34" charset="0"/>
              </a:rPr>
              <a:t>﻿Mewn grwpiau bach:</a:t>
            </a:r>
          </a:p>
          <a:p>
            <a:pPr>
              <a:lnSpc>
                <a:spcPct val="80000"/>
              </a:lnSpc>
            </a:pPr>
            <a:r>
              <a:rPr lang="cy-GB" sz="2400" dirty="0">
                <a:latin typeface="Arial" panose="020B0604020202020204" pitchFamily="34" charset="0"/>
                <a:cs typeface="Arial" panose="020B0604020202020204" pitchFamily="34" charset="0"/>
              </a:rPr>
              <a:t>﻿rhannwch eich diffiniadau a chytunwch ar ddiffiniad </a:t>
            </a:r>
            <a:r>
              <a:rPr lang="cy-GB" sz="2400" b="1" dirty="0">
                <a:latin typeface="Arial" panose="020B0604020202020204" pitchFamily="34" charset="0"/>
                <a:cs typeface="Arial" panose="020B0604020202020204" pitchFamily="34" charset="0"/>
              </a:rPr>
              <a:t>byr</a:t>
            </a:r>
            <a:r>
              <a:rPr lang="cy-GB" sz="2400" dirty="0">
                <a:latin typeface="Arial" panose="020B0604020202020204" pitchFamily="34" charset="0"/>
                <a:cs typeface="Arial" panose="020B0604020202020204" pitchFamily="34" charset="0"/>
              </a:rPr>
              <a:t> o’r naill a’r llall i’w adrodd yn ôl.</a:t>
            </a:r>
          </a:p>
        </p:txBody>
      </p:sp>
      <p:sp>
        <p:nvSpPr>
          <p:cNvPr id="4" name="Slide Number Placeholder 3"/>
          <p:cNvSpPr>
            <a:spLocks noGrp="1"/>
          </p:cNvSpPr>
          <p:nvPr>
            <p:ph type="sldNum" sz="quarter" idx="12"/>
          </p:nvPr>
        </p:nvSpPr>
        <p:spPr/>
        <p:txBody>
          <a:bodyPr/>
          <a:lstStyle/>
          <a:p>
            <a:fld id="{B19A37A3-FA65-4B99-9FFC-3CCE217C6C58}" type="slidenum">
              <a:rPr lang="en-US" smtClean="0"/>
              <a:pPr/>
              <a:t>8</a:t>
            </a:fld>
            <a:endParaRPr lang="en-US" dirty="0"/>
          </a:p>
        </p:txBody>
      </p:sp>
      <p:pic>
        <p:nvPicPr>
          <p:cNvPr id="7" name="Picture 6" descr="Safeguarding PPoint Header Welsh.jpg"/>
          <p:cNvPicPr>
            <a:picLocks noChangeAspect="1"/>
          </p:cNvPicPr>
          <p:nvPr/>
        </p:nvPicPr>
        <p:blipFill>
          <a:blip r:embed="rId3" cstate="print"/>
          <a:stretch>
            <a:fillRect/>
          </a:stretch>
        </p:blipFill>
        <p:spPr>
          <a:xfrm>
            <a:off x="0" y="0"/>
            <a:ext cx="9144000" cy="8221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en-US" sz="3600" dirty="0">
                <a:solidFill>
                  <a:srgbClr val="00464F"/>
                </a:solidFill>
                <a:latin typeface="Arial" panose="020B0604020202020204" pitchFamily="34" charset="0"/>
                <a:cs typeface="Arial" panose="020B0604020202020204" pitchFamily="34" charset="0"/>
              </a:rPr>
              <a:t>﻿Diogelu</a:t>
            </a:r>
          </a:p>
        </p:txBody>
      </p:sp>
      <p:sp>
        <p:nvSpPr>
          <p:cNvPr id="3" name="Content Placeholder 2"/>
          <p:cNvSpPr>
            <a:spLocks noGrp="1"/>
          </p:cNvSpPr>
          <p:nvPr>
            <p:ph idx="1"/>
          </p:nvPr>
        </p:nvSpPr>
        <p:spPr>
          <a:xfrm>
            <a:off x="457200" y="1700808"/>
            <a:ext cx="8229600" cy="4752528"/>
          </a:xfrm>
        </p:spPr>
        <p:txBody>
          <a:bodyPr>
            <a:normAutofit/>
          </a:bodyPr>
          <a:lstStyle/>
          <a:p>
            <a:pPr>
              <a:buNone/>
            </a:pPr>
            <a:r>
              <a:rPr lang="en-GB" dirty="0"/>
              <a:t>   </a:t>
            </a:r>
          </a:p>
          <a:p>
            <a:pPr lvl="0">
              <a:buNone/>
            </a:pPr>
            <a:endParaRPr lang="en-US" sz="2800" dirty="0"/>
          </a:p>
        </p:txBody>
      </p:sp>
      <p:sp>
        <p:nvSpPr>
          <p:cNvPr id="4" name="Slide Number Placeholder 3"/>
          <p:cNvSpPr>
            <a:spLocks noGrp="1"/>
          </p:cNvSpPr>
          <p:nvPr>
            <p:ph type="sldNum" sz="quarter" idx="12"/>
          </p:nvPr>
        </p:nvSpPr>
        <p:spPr/>
        <p:txBody>
          <a:bodyPr/>
          <a:lstStyle/>
          <a:p>
            <a:fld id="{B19A37A3-FA65-4B99-9FFC-3CCE217C6C58}" type="slidenum">
              <a:rPr lang="en-US" smtClean="0"/>
              <a:pPr/>
              <a:t>9</a:t>
            </a:fld>
            <a:endParaRPr lang="en-US" dirty="0"/>
          </a:p>
        </p:txBody>
      </p:sp>
      <p:graphicFrame>
        <p:nvGraphicFramePr>
          <p:cNvPr id="6" name="Diagram 5"/>
          <p:cNvGraphicFramePr/>
          <p:nvPr>
            <p:extLst>
              <p:ext uri="{D42A27DB-BD31-4B8C-83A1-F6EECF244321}">
                <p14:modId xmlns:p14="http://schemas.microsoft.com/office/powerpoint/2010/main" val="477855162"/>
              </p:ext>
            </p:extLst>
          </p:nvPr>
        </p:nvGraphicFramePr>
        <p:xfrm>
          <a:off x="1524000" y="2032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Safeguarding PPoint Header Welsh.jpg"/>
          <p:cNvPicPr>
            <a:picLocks noChangeAspect="1"/>
          </p:cNvPicPr>
          <p:nvPr/>
        </p:nvPicPr>
        <p:blipFill>
          <a:blip r:embed="rId8" cstate="print"/>
          <a:stretch>
            <a:fillRect/>
          </a:stretch>
        </p:blipFill>
        <p:spPr>
          <a:xfrm>
            <a:off x="0" y="0"/>
            <a:ext cx="9144000" cy="82213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4804</TotalTime>
  <Words>4507</Words>
  <Application>Microsoft Office PowerPoint</Application>
  <PresentationFormat>On-screen Show (4:3)</PresentationFormat>
  <Paragraphs>529</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Wingdings</vt:lpstr>
      <vt:lpstr>Office Theme</vt:lpstr>
      <vt:lpstr>PowerPoint Presentation</vt:lpstr>
      <vt:lpstr>﻿Trosolwg o’r diwrnod</vt:lpstr>
      <vt:lpstr>﻿Deilliannau dysgu</vt:lpstr>
      <vt:lpstr>﻿Gweithgaredd 1 – egwyddorion</vt:lpstr>
      <vt:lpstr>﻿Côd Ymarfer Proffesiynol Gofal Cymdeithasol – gwerthoedd allweddol</vt:lpstr>
      <vt:lpstr>﻿Côd Ymarfer Proffesiynol Gofal Cymdeithasol – gwerthoedd allweddol</vt:lpstr>
      <vt:lpstr>﻿Gweithgaredd 2 – beth sy’n dderbyniol?</vt:lpstr>
      <vt:lpstr>﻿Gweithgaredd 3</vt:lpstr>
      <vt:lpstr>﻿Diogelu</vt:lpstr>
      <vt:lpstr>Deddf Gwasanaethau Cymdeithasol  a Llesiant (Cymru) 2014</vt:lpstr>
      <vt:lpstr>Y ddyletswydd llesiant</vt:lpstr>
      <vt:lpstr>Lles (welfare) a llesiant (well-being)</vt:lpstr>
      <vt:lpstr>Dyletswyddau trosfwaol eraill</vt:lpstr>
      <vt:lpstr> Mae’r Ddeddf, y canllawiau statudol a’r rheoliadau’n egluro sut mae’n rhaid i ni weithio gydag oedolion</vt:lpstr>
      <vt:lpstr>Dyma’r asiantaethau partner perthnasol:</vt:lpstr>
      <vt:lpstr>Oedolyn sy’n wynebu risg</vt:lpstr>
      <vt:lpstr> Mae’r Ddeddf, y canllawiau statudol  a’r rheoliadau’n egluro sut mae’n  rhaid i ni weithio gyda phlant</vt:lpstr>
      <vt:lpstr>Plentyn sy’n wynebu risg</vt:lpstr>
      <vt:lpstr>﻿Gweithgaredd 4 – Grŵp</vt:lpstr>
      <vt:lpstr>﻿Mae bod yn fwy agored i niwed a wynebu mwy o risg o gamdriniaeth, esgeulustod a niwed yn cynnwys:</vt:lpstr>
      <vt:lpstr>﻿Ffactorau sy’n golygu bod rhywun yn wynebu risg/yn agored i niwed</vt:lpstr>
      <vt:lpstr>Eiriolaeth</vt:lpstr>
      <vt:lpstr>Camdriniaeth ac esgeulustod – oedolion</vt:lpstr>
      <vt:lpstr>Camdriniaeth, esgeulustod  a niwed – plant </vt:lpstr>
      <vt:lpstr>﻿Gweithgaredd 5</vt:lpstr>
      <vt:lpstr>﻿﻿Ffeithiau am ddiogelu:  y darlun yn genedlaethol / yn y DU</vt:lpstr>
      <vt:lpstr>﻿Y darlun lleol</vt:lpstr>
      <vt:lpstr>﻿﻿﻿﻿Gweithgaredd 6</vt:lpstr>
      <vt:lpstr>PowerPoint Presentation</vt:lpstr>
      <vt:lpstr>﻿﻿Gweithgaredd 7 –  adolygiadau ymarfer</vt:lpstr>
      <vt:lpstr>﻿Gweithgaredd 8 – ymateb i honiadau ac amheuon</vt:lpstr>
      <vt:lpstr>Ymateb i honiadau ac amheuon – yr hyn a ddisgwylir </vt:lpstr>
      <vt:lpstr>﻿﻿﻿Gweithgaredd 9 – cofnodion</vt:lpstr>
      <vt:lpstr>Gweithio o dan y Ddeddf</vt:lpstr>
      <vt:lpstr>﻿Deddfwriaeth a chanllawiau ar gyfer oedolion yn benodol</vt:lpstr>
      <vt:lpstr>﻿Deddfwriaeth a chanllawiau ar gyfer plant a phobl ifanc yn benodol</vt:lpstr>
      <vt:lpstr>﻿Deddfwriaeth ychwanegol</vt:lpstr>
      <vt:lpstr>﻿Beth yw’ch rôl chi?</vt:lpstr>
      <vt:lpstr>﻿Pa rôl ydych chi’n ei chwarae?</vt:lpstr>
      <vt:lpstr>Camau hanfodol</vt:lpstr>
      <vt:lpstr>﻿Gweithgaredd 10 – chwythu’r chwiban</vt:lpstr>
      <vt:lpstr>PowerPoint Presentation</vt:lpstr>
      <vt:lpstr>Gweithgaredd 11a – hysbysu am amheuon a honiadau</vt:lpstr>
      <vt:lpstr>﻿Gweithgaredd 11b – beth os...  ystyriwch y senarios a phenderfynwch</vt:lpstr>
      <vt:lpstr>﻿</vt:lpstr>
      <vt:lpstr>﻿Gwerthuso</vt:lpstr>
      <vt:lpstr>﻿﻿﻿Diolch ﻿ Mae rhagor o wybodaeth ar gael gan…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Wales basic safeguarding awareness training</dc:title>
  <dc:creator>Sue Gwynn</dc:creator>
  <cp:lastModifiedBy>Bethan Price</cp:lastModifiedBy>
  <cp:revision>582</cp:revision>
  <dcterms:created xsi:type="dcterms:W3CDTF">2014-06-30T15:41:58Z</dcterms:created>
  <dcterms:modified xsi:type="dcterms:W3CDTF">2018-10-08T15:57:55Z</dcterms:modified>
</cp:coreProperties>
</file>